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xls" ContentType="application/vnd.ms-exce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584" r:id="rId2"/>
    <p:sldId id="586" r:id="rId3"/>
    <p:sldId id="587" r:id="rId4"/>
    <p:sldId id="588" r:id="rId5"/>
    <p:sldId id="590" r:id="rId6"/>
    <p:sldId id="591" r:id="rId7"/>
    <p:sldId id="592" r:id="rId8"/>
    <p:sldId id="593" r:id="rId9"/>
    <p:sldId id="594" r:id="rId10"/>
    <p:sldId id="595" r:id="rId11"/>
    <p:sldId id="596" r:id="rId12"/>
    <p:sldId id="597" r:id="rId13"/>
    <p:sldId id="598" r:id="rId14"/>
    <p:sldId id="599" r:id="rId15"/>
    <p:sldId id="600" r:id="rId16"/>
    <p:sldId id="601" r:id="rId17"/>
    <p:sldId id="602" r:id="rId18"/>
    <p:sldId id="603" r:id="rId19"/>
    <p:sldId id="604" r:id="rId20"/>
    <p:sldId id="605" r:id="rId21"/>
    <p:sldId id="606" r:id="rId22"/>
    <p:sldId id="607" r:id="rId23"/>
    <p:sldId id="608" r:id="rId24"/>
    <p:sldId id="609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7" r:id="rId33"/>
    <p:sldId id="618" r:id="rId34"/>
    <p:sldId id="619" r:id="rId35"/>
    <p:sldId id="620" r:id="rId36"/>
    <p:sldId id="621" r:id="rId37"/>
    <p:sldId id="622" r:id="rId38"/>
    <p:sldId id="623" r:id="rId39"/>
    <p:sldId id="624" r:id="rId40"/>
    <p:sldId id="625" r:id="rId41"/>
    <p:sldId id="626" r:id="rId42"/>
    <p:sldId id="627" r:id="rId43"/>
    <p:sldId id="628" r:id="rId44"/>
    <p:sldId id="629" r:id="rId45"/>
    <p:sldId id="630" r:id="rId46"/>
    <p:sldId id="631" r:id="rId47"/>
    <p:sldId id="632" r:id="rId48"/>
    <p:sldId id="633" r:id="rId49"/>
    <p:sldId id="634" r:id="rId50"/>
    <p:sldId id="635" r:id="rId51"/>
    <p:sldId id="636" r:id="rId52"/>
    <p:sldId id="637" r:id="rId53"/>
    <p:sldId id="638" r:id="rId54"/>
    <p:sldId id="640" r:id="rId55"/>
    <p:sldId id="641" r:id="rId56"/>
  </p:sldIdLst>
  <p:sldSz cx="10799763" cy="7808913"/>
  <p:notesSz cx="6731000" cy="9856788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CCCC"/>
    <a:srgbClr val="FFCCFF"/>
    <a:srgbClr val="00CCFF"/>
    <a:srgbClr val="FFCC66"/>
    <a:srgbClr val="993300"/>
    <a:srgbClr val="996633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544" autoAdjust="0"/>
    <p:restoredTop sz="94618" autoAdjust="0"/>
  </p:normalViewPr>
  <p:slideViewPr>
    <p:cSldViewPr>
      <p:cViewPr varScale="1">
        <p:scale>
          <a:sx n="117" d="100"/>
          <a:sy n="117" d="100"/>
        </p:scale>
        <p:origin x="-834" y="-108"/>
      </p:cViewPr>
      <p:guideLst>
        <p:guide orient="horz" pos="2460"/>
        <p:guide pos="384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1878" y="-102"/>
      </p:cViewPr>
      <p:guideLst>
        <p:guide orient="horz" pos="3104"/>
        <p:guide pos="212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6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324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7" name="Rectangle 53250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0"/>
            <a:ext cx="291623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53251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64663"/>
            <a:ext cx="29162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3253" name="Rectangle 53252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64663"/>
            <a:ext cx="2916237" cy="4921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5267CD01-93AD-4D65-A020-7000FB9EF766}" type="slidenum">
              <a:rPr lang="en-US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3" name="ZoneTexte 39952"/>
          <p:cNvSpPr txBox="1">
            <a:spLocks noChangeArrowheads="1"/>
          </p:cNvSpPr>
          <p:nvPr/>
        </p:nvSpPr>
        <p:spPr bwMode="auto">
          <a:xfrm>
            <a:off x="766763" y="4752975"/>
            <a:ext cx="1111250" cy="244475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648" tIns="45824" rIns="91648" bIns="45824">
            <a:spAutoFit/>
          </a:bodyPr>
          <a:lstStyle/>
          <a:p>
            <a:pPr defTabSz="915988">
              <a:defRPr/>
            </a:pPr>
            <a:r>
              <a:rPr lang="fr-FR" sz="1000" i="1"/>
              <a:t>Instructor Notes:</a:t>
            </a:r>
            <a:endParaRPr lang="en-US" sz="1000" i="1"/>
          </a:p>
        </p:txBody>
      </p:sp>
      <p:sp>
        <p:nvSpPr>
          <p:cNvPr id="60419" name="Rectangle 3995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3425" y="622300"/>
            <a:ext cx="5567363" cy="4025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2" name="Rectangle 3995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88975" y="155575"/>
            <a:ext cx="5668963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40" tIns="46419" rIns="92840" bIns="46419" numCol="1" anchor="t" anchorCtr="0" compatLnSpc="1">
            <a:prstTxWarp prst="textNoShape">
              <a:avLst/>
            </a:prstTxWarp>
          </a:bodyPr>
          <a:lstStyle>
            <a:lvl1pPr defTabSz="927100">
              <a:defRPr sz="800" i="1">
                <a:solidFill>
                  <a:srgbClr val="000099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56" name="Rectangle 3995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88975" y="9188450"/>
            <a:ext cx="2144713" cy="3048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2840" tIns="46419" rIns="92840" bIns="46419" numCol="1" anchor="b" anchorCtr="0" compatLnSpc="1">
            <a:prstTxWarp prst="textNoShape">
              <a:avLst/>
            </a:prstTxWarp>
          </a:bodyPr>
          <a:lstStyle>
            <a:lvl1pPr defTabSz="927100">
              <a:defRPr sz="900">
                <a:solidFill>
                  <a:srgbClr val="000099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Copyright DASSAULT SYSTEMES </a:t>
            </a:r>
            <a:endParaRPr lang="en-US"/>
          </a:p>
        </p:txBody>
      </p:sp>
      <p:sp>
        <p:nvSpPr>
          <p:cNvPr id="39957" name="Rectangle 3995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78500" y="9202738"/>
            <a:ext cx="436563" cy="3048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2840" tIns="46419" rIns="92840" bIns="46419" numCol="1" anchor="b" anchorCtr="0" compatLnSpc="1">
            <a:prstTxWarp prst="textNoShape">
              <a:avLst/>
            </a:prstTxWarp>
          </a:bodyPr>
          <a:lstStyle>
            <a:lvl1pPr algn="r" defTabSz="927100">
              <a:defRPr sz="800">
                <a:solidFill>
                  <a:srgbClr val="00009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8F22C9ED-90F8-4D76-AA47-BB8ADDFFC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9958" name="Rectangle 39957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01750" y="5106988"/>
            <a:ext cx="4595813" cy="3279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648" tIns="45824" rIns="91648" bIns="458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39959" name="Rectangle 39958"/>
          <p:cNvSpPr>
            <a:spLocks noChangeArrowheads="1"/>
          </p:cNvSpPr>
          <p:nvPr/>
        </p:nvSpPr>
        <p:spPr bwMode="auto">
          <a:xfrm>
            <a:off x="4902200" y="393700"/>
            <a:ext cx="1327150" cy="214313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648" tIns="45824" rIns="91648" bIns="45824">
            <a:spAutoFit/>
          </a:bodyPr>
          <a:lstStyle/>
          <a:p>
            <a:pPr defTabSz="915988">
              <a:defRPr/>
            </a:pPr>
            <a:r>
              <a:rPr lang="en-US" sz="800" i="1">
                <a:solidFill>
                  <a:srgbClr val="000099"/>
                </a:solidFill>
                <a:latin typeface="Arial Black" pitchFamily="34" charset="0"/>
              </a:rPr>
              <a:t>INSTRUCTOR GUIDE</a:t>
            </a:r>
            <a:endParaRPr lang="de-DE" sz="800" i="1">
              <a:solidFill>
                <a:srgbClr val="000099"/>
              </a:solidFill>
              <a:latin typeface="Arial Black" pitchFamily="34" charset="0"/>
            </a:endParaRPr>
          </a:p>
        </p:txBody>
      </p:sp>
      <p:sp>
        <p:nvSpPr>
          <p:cNvPr id="12297" name="Connecteur droit 39959"/>
          <p:cNvSpPr>
            <a:spLocks noChangeShapeType="1"/>
          </p:cNvSpPr>
          <p:nvPr/>
        </p:nvSpPr>
        <p:spPr bwMode="auto">
          <a:xfrm flipV="1">
            <a:off x="384175" y="384175"/>
            <a:ext cx="6218238" cy="0"/>
          </a:xfrm>
          <a:prstGeom prst="line">
            <a:avLst/>
          </a:prstGeom>
          <a:noFill/>
          <a:ln w="28575" algn="ctr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/>
          </a:p>
        </p:txBody>
      </p:sp>
      <p:sp>
        <p:nvSpPr>
          <p:cNvPr id="12298" name="Connecteur droit 39960"/>
          <p:cNvSpPr>
            <a:spLocks noChangeShapeType="1"/>
          </p:cNvSpPr>
          <p:nvPr/>
        </p:nvSpPr>
        <p:spPr bwMode="auto">
          <a:xfrm flipV="1">
            <a:off x="384175" y="9186863"/>
            <a:ext cx="6142038" cy="0"/>
          </a:xfrm>
          <a:prstGeom prst="lin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rme 3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7904B81-00E2-45A7-9033-0473C2AB071F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1443" name="Forme 4"/>
          <p:cNvSpPr>
            <a:spLocks noGrp="1" noChangeArrowheads="1"/>
          </p:cNvSpPr>
          <p:nvPr>
            <p:ph type="ftr" sz="quarter" idx="4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r>
              <a:rPr lang="fr-FR" smtClean="0"/>
              <a:t>Copyright DASSAULT SYSTEMES </a:t>
            </a:r>
            <a:endParaRPr lang="en-US" smtClean="0"/>
          </a:p>
        </p:txBody>
      </p:sp>
      <p:sp>
        <p:nvSpPr>
          <p:cNvPr id="61444" name="Rectangle 219955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>
            <a:headEnd type="none" w="med" len="med"/>
            <a:tailEnd type="none" w="med" len="med"/>
          </a:ln>
        </p:spPr>
      </p:sp>
      <p:sp>
        <p:nvSpPr>
          <p:cNvPr id="61445" name="Rectangle 219955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178DCD7D-0FEA-4DF8-B643-2D6FCD255F5D}" type="slidenum">
              <a:rPr lang="fr-FR" smtClean="0"/>
              <a:pPr/>
              <a:t>10</a:t>
            </a:fld>
            <a:endParaRPr lang="fr-FR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681538"/>
            <a:ext cx="4940300" cy="4435475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endParaRPr lang="en-US" sz="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BA8F09C6-9DBF-4618-BC2A-0460C0725347}" type="slidenum">
              <a:rPr lang="fr-FR" smtClean="0"/>
              <a:pPr/>
              <a:t>11</a:t>
            </a:fld>
            <a:endParaRPr lang="fr-F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CCF166E7-826D-4C53-BF41-0FEC07CA1A8A}" type="slidenum">
              <a:rPr lang="fr-FR" smtClean="0"/>
              <a:pPr/>
              <a:t>12</a:t>
            </a:fld>
            <a:endParaRPr lang="fr-F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BF9FD369-BCF4-47FA-BA56-A80FCFBABC3A}" type="slidenum">
              <a:rPr lang="fr-FR" smtClean="0"/>
              <a:pPr/>
              <a:t>13</a:t>
            </a:fld>
            <a:endParaRPr lang="fr-F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589D3DC-7B5C-432B-BCAC-454512EE60DF}" type="slidenum">
              <a:rPr lang="fr-FR" smtClean="0"/>
              <a:pPr/>
              <a:t>14</a:t>
            </a:fld>
            <a:endParaRPr lang="fr-F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52D578D7-9872-4040-90B6-77A5CF65DA18}" type="slidenum">
              <a:rPr lang="fr-FR" smtClean="0"/>
              <a:pPr/>
              <a:t>15</a:t>
            </a:fld>
            <a:endParaRPr lang="fr-F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2F2FF9D2-9FC2-478D-A3FF-DADB14433C8C}" type="slidenum">
              <a:rPr lang="fr-FR" smtClean="0"/>
              <a:pPr/>
              <a:t>16</a:t>
            </a:fld>
            <a:endParaRPr lang="fr-F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0744917D-1EA4-4333-9232-3D2FA10F7D97}" type="slidenum">
              <a:rPr lang="fr-FR" smtClean="0"/>
              <a:pPr/>
              <a:t>17</a:t>
            </a:fld>
            <a:endParaRPr lang="fr-FR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9488" y="858838"/>
            <a:ext cx="4773612" cy="3452812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7563" y="4675188"/>
            <a:ext cx="5094287" cy="4651375"/>
          </a:xfrm>
          <a:noFill/>
          <a:ln/>
        </p:spPr>
        <p:txBody>
          <a:bodyPr/>
          <a:lstStyle/>
          <a:p>
            <a:r>
              <a:rPr lang="en-US" smtClean="0"/>
              <a:t>Qqs reformatages, 2 ou 3 clarifications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B6AB0802-E816-48D3-8C82-BC6B290A3778}" type="slidenum">
              <a:rPr lang="fr-FR" smtClean="0"/>
              <a:pPr/>
              <a:t>18</a:t>
            </a:fld>
            <a:endParaRPr lang="fr-FR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138F8EF1-522F-4AAB-B96C-E5F5191D632D}" type="slidenum">
              <a:rPr lang="fr-FR" smtClean="0"/>
              <a:pPr/>
              <a:t>19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415925"/>
            <a:ext cx="3527425" cy="255111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3267075"/>
            <a:ext cx="5384800" cy="4435475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endParaRPr lang="en-US" altLang="en-US" sz="800" smtClean="0"/>
          </a:p>
        </p:txBody>
      </p:sp>
      <p:sp>
        <p:nvSpPr>
          <p:cNvPr id="79877" name="Rectangle 4"/>
          <p:cNvSpPr>
            <a:spLocks noChangeArrowheads="1"/>
          </p:cNvSpPr>
          <p:nvPr/>
        </p:nvSpPr>
        <p:spPr bwMode="auto">
          <a:xfrm>
            <a:off x="3676650" y="481013"/>
            <a:ext cx="2754313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5" rIns="91432" bIns="45715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400"/>
              <a:t>Global Matrix for Schlumberger</a:t>
            </a:r>
            <a:br>
              <a:rPr lang="en-US" sz="1400"/>
            </a:br>
            <a:r>
              <a:rPr lang="en-US" sz="1400"/>
              <a:t>as delivered at GCC2005 by Dick Starr, </a:t>
            </a:r>
            <a:r>
              <a:rPr lang="en-US" sz="1400">
                <a:solidFill>
                  <a:schemeClr val="tx2"/>
                </a:solidFill>
              </a:rPr>
              <a:t>Manager, Global Support Technology Center Business Systems</a:t>
            </a:r>
            <a:endParaRPr lang="en-US" sz="1400"/>
          </a:p>
          <a:p>
            <a:pPr marL="234950" lvl="1" indent="-120650" eaLnBrk="1" hangingPunct="1">
              <a:lnSpc>
                <a:spcPct val="90000"/>
              </a:lnSpc>
              <a:buFontTx/>
              <a:buChar char="•"/>
            </a:pPr>
            <a:r>
              <a:rPr lang="en-US"/>
              <a:t>Over 3,700 named users</a:t>
            </a:r>
          </a:p>
          <a:p>
            <a:pPr marL="234950" lvl="1" indent="-120650" eaLnBrk="1" hangingPunct="1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/>
              <a:t>500 concurrent users</a:t>
            </a:r>
          </a:p>
          <a:p>
            <a:pPr marL="234950" lvl="1" indent="-120650" eaLnBrk="1" hangingPunct="1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/>
              <a:t>Nearly 4.3 million objects</a:t>
            </a:r>
          </a:p>
          <a:p>
            <a:pPr marL="234950" lvl="1" indent="-120650" eaLnBrk="1" hangingPunct="1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/>
              <a:t>1.3 terabytes file storage</a:t>
            </a:r>
          </a:p>
          <a:p>
            <a:pPr marL="234950" lvl="1" indent="-120650" eaLnBrk="1" hangingPunct="1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/>
              <a:t>Since go-live</a:t>
            </a:r>
          </a:p>
          <a:p>
            <a:pPr marL="457200" lvl="2" indent="-107950" eaLnBrk="1" hangingPunct="1">
              <a:lnSpc>
                <a:spcPct val="90000"/>
              </a:lnSpc>
              <a:spcBef>
                <a:spcPct val="25000"/>
              </a:spcBef>
              <a:buFontTx/>
              <a:buChar char="-"/>
            </a:pPr>
            <a:r>
              <a:rPr lang="en-US"/>
              <a:t>781K items created</a:t>
            </a:r>
          </a:p>
          <a:p>
            <a:pPr marL="457200" lvl="2" indent="-107950" eaLnBrk="1" hangingPunct="1">
              <a:lnSpc>
                <a:spcPct val="90000"/>
              </a:lnSpc>
              <a:spcBef>
                <a:spcPct val="25000"/>
              </a:spcBef>
              <a:buFontTx/>
              <a:buChar char="-"/>
            </a:pPr>
            <a:r>
              <a:rPr lang="en-US"/>
              <a:t>1,050K items released to Mfg</a:t>
            </a:r>
          </a:p>
          <a:p>
            <a:pPr marL="457200" lvl="2" indent="-107950" eaLnBrk="1" hangingPunct="1">
              <a:lnSpc>
                <a:spcPct val="90000"/>
              </a:lnSpc>
              <a:spcBef>
                <a:spcPct val="25000"/>
              </a:spcBef>
              <a:buFontTx/>
              <a:buChar char="-"/>
            </a:pPr>
            <a:r>
              <a:rPr lang="en-US"/>
              <a:t>1,182K documents plotted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99F8D720-D532-45C5-9679-22DC5FADFC67}" type="slidenum">
              <a:rPr lang="fr-FR" smtClean="0">
                <a:cs typeface="Arial" charset="0"/>
              </a:rPr>
              <a:pPr/>
              <a:t>2</a:t>
            </a:fld>
            <a:endParaRPr lang="fr-FR" smtClean="0">
              <a:cs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1538"/>
            <a:ext cx="5384800" cy="4435475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63D70D42-42FB-4A7F-A83A-20EDEA37DD7C}" type="slidenum">
              <a:rPr lang="fr-FR" smtClean="0"/>
              <a:pPr/>
              <a:t>20</a:t>
            </a:fld>
            <a:endParaRPr lang="fr-FR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12800" y="561975"/>
            <a:ext cx="5106988" cy="3694113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4429125"/>
            <a:ext cx="5657850" cy="4687888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CBE0E92A-0729-4654-A29D-1252A245DA36}" type="slidenum">
              <a:rPr lang="fr-FR" smtClean="0"/>
              <a:pPr/>
              <a:t>21</a:t>
            </a:fld>
            <a:endParaRPr lang="fr-FR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12800" y="561975"/>
            <a:ext cx="5106988" cy="3694113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4429125"/>
            <a:ext cx="5657850" cy="4687888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3E22A9BE-F4D6-4646-93CD-B40DD6029A9A}" type="slidenum">
              <a:rPr lang="fr-FR" smtClean="0"/>
              <a:pPr/>
              <a:t>22</a:t>
            </a:fld>
            <a:endParaRPr lang="fr-FR" smtClean="0"/>
          </a:p>
        </p:txBody>
      </p:sp>
      <p:sp>
        <p:nvSpPr>
          <p:cNvPr id="82947" name="Rectangle 7"/>
          <p:cNvSpPr txBox="1">
            <a:spLocks noGrp="1" noChangeArrowheads="1"/>
          </p:cNvSpPr>
          <p:nvPr/>
        </p:nvSpPr>
        <p:spPr bwMode="auto">
          <a:xfrm>
            <a:off x="3813175" y="9361488"/>
            <a:ext cx="29162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AECDC59-874E-49AE-B356-DDC97D73A80A}" type="slidenum">
              <a:rPr lang="en-US"/>
              <a:pPr eaLnBrk="1" hangingPunct="1"/>
              <a:t>22</a:t>
            </a:fld>
            <a:endParaRPr lang="en-US"/>
          </a:p>
        </p:txBody>
      </p:sp>
      <p:sp>
        <p:nvSpPr>
          <p:cNvPr id="829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1538"/>
            <a:ext cx="5384800" cy="4435475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D5506B45-9888-48A2-88C5-EACADA55539B}" type="slidenum">
              <a:rPr lang="fr-FR" smtClean="0"/>
              <a:pPr/>
              <a:t>23</a:t>
            </a:fld>
            <a:endParaRPr lang="fr-F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25F7CDFD-179E-4D04-ABF3-17CB10784693}" type="slidenum">
              <a:rPr lang="fr-FR" smtClean="0"/>
              <a:pPr/>
              <a:t>24</a:t>
            </a:fld>
            <a:endParaRPr lang="fr-F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1D61D89F-0C4E-4058-BBA3-E4196BE408C3}" type="slidenum">
              <a:rPr lang="fr-FR" smtClean="0"/>
              <a:pPr/>
              <a:t>25</a:t>
            </a:fld>
            <a:endParaRPr lang="fr-F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6E2289EE-5F34-40E2-B20A-49068E3D0319}" type="slidenum">
              <a:rPr lang="fr-FR" smtClean="0"/>
              <a:pPr/>
              <a:t>26</a:t>
            </a:fld>
            <a:endParaRPr lang="fr-F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5EB30E52-AC0E-4475-8A07-AF26DCF2BF75}" type="slidenum">
              <a:rPr lang="fr-FR" smtClean="0"/>
              <a:pPr/>
              <a:t>27</a:t>
            </a:fld>
            <a:endParaRPr lang="fr-FR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ACB49409-69C6-41A3-B349-5E0B5817BD2B}" type="slidenum">
              <a:rPr lang="fr-FR" smtClean="0"/>
              <a:pPr/>
              <a:t>28</a:t>
            </a:fld>
            <a:endParaRPr lang="fr-FR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1538"/>
            <a:ext cx="4933950" cy="4435475"/>
          </a:xfrm>
          <a:noFill/>
          <a:ln/>
        </p:spPr>
        <p:txBody>
          <a:bodyPr/>
          <a:lstStyle/>
          <a:p>
            <a:pPr marL="228600" indent="-228600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DF66D86A-A014-47EA-9E93-8FAE8C1F6E0A}" type="slidenum">
              <a:rPr lang="fr-FR" smtClean="0"/>
              <a:pPr/>
              <a:t>29</a:t>
            </a:fld>
            <a:endParaRPr lang="fr-F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87F2DE17-FCDD-4A54-938A-C3934B578220}" type="slidenum">
              <a:rPr lang="fr-FR" smtClean="0">
                <a:cs typeface="Arial" charset="0"/>
              </a:rPr>
              <a:pPr/>
              <a:t>3</a:t>
            </a:fld>
            <a:endParaRPr lang="fr-FR" smtClean="0">
              <a:cs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1538"/>
            <a:ext cx="5384800" cy="4435475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6C3F8195-AF6F-4E42-83FD-2AB39334D5A2}" type="slidenum">
              <a:rPr lang="fr-FR" smtClean="0"/>
              <a:pPr/>
              <a:t>30</a:t>
            </a:fld>
            <a:endParaRPr lang="fr-F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2F8D1503-78A8-4021-B7B1-52019010A94B}" type="slidenum">
              <a:rPr lang="fr-FR" smtClean="0"/>
              <a:pPr/>
              <a:t>31</a:t>
            </a:fld>
            <a:endParaRPr lang="fr-F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AAB22F7E-3C08-4510-B25A-5462FC1F0A69}" type="slidenum">
              <a:rPr lang="fr-FR" smtClean="0"/>
              <a:pPr/>
              <a:t>32</a:t>
            </a:fld>
            <a:endParaRPr lang="fr-F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C5646EA9-9B63-4D80-B103-3765918D97FE}" type="slidenum">
              <a:rPr lang="fr-FR" smtClean="0"/>
              <a:pPr/>
              <a:t>33</a:t>
            </a:fld>
            <a:endParaRPr lang="fr-F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FE94D09B-9131-48F2-ABD2-1161DC899302}" type="slidenum">
              <a:rPr lang="fr-FR" smtClean="0"/>
              <a:pPr/>
              <a:t>34</a:t>
            </a:fld>
            <a:endParaRPr lang="fr-FR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1538"/>
            <a:ext cx="5384800" cy="4435475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CATIA V6 files can be exported as V4 .model (CATPart only)</a:t>
            </a:r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863600"/>
            <a:ext cx="4762500" cy="3444875"/>
          </a:xfrm>
          <a:ln/>
        </p:spPr>
      </p:sp>
      <p:sp>
        <p:nvSpPr>
          <p:cNvPr id="96259" name="Rectangle 3"/>
          <p:cNvSpPr>
            <a:spLocks noGrp="1"/>
          </p:cNvSpPr>
          <p:nvPr>
            <p:ph type="body" idx="1"/>
          </p:nvPr>
        </p:nvSpPr>
        <p:spPr>
          <a:xfrm>
            <a:off x="817563" y="4687888"/>
            <a:ext cx="5094287" cy="387985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C5DB37F4-D6B9-45F7-8F58-F7B662FE1320}" type="slidenum">
              <a:rPr lang="fr-FR" smtClean="0"/>
              <a:pPr/>
              <a:t>36</a:t>
            </a:fld>
            <a:endParaRPr lang="fr-FR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1538"/>
            <a:ext cx="5384800" cy="4435475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863600"/>
            <a:ext cx="4762500" cy="3444875"/>
          </a:xfrm>
          <a:ln/>
        </p:spPr>
      </p:sp>
      <p:sp>
        <p:nvSpPr>
          <p:cNvPr id="98307" name="Rectangle 3"/>
          <p:cNvSpPr>
            <a:spLocks noGrp="1"/>
          </p:cNvSpPr>
          <p:nvPr>
            <p:ph type="body" idx="1"/>
          </p:nvPr>
        </p:nvSpPr>
        <p:spPr>
          <a:xfrm>
            <a:off x="817563" y="4687888"/>
            <a:ext cx="5094287" cy="387985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681538"/>
            <a:ext cx="4940300" cy="4435475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DC22A488-33C4-4FC0-841C-E5E6CAB242A7}" type="slidenum">
              <a:rPr lang="fr-FR" smtClean="0"/>
              <a:pPr/>
              <a:t>39</a:t>
            </a:fld>
            <a:endParaRPr lang="fr-F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A85ADEF6-2251-4F18-AD9D-C87340D249E2}" type="slidenum">
              <a:rPr lang="fr-FR" smtClean="0"/>
              <a:pPr/>
              <a:t>4</a:t>
            </a:fld>
            <a:endParaRPr lang="fr-F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79DC28BB-7109-498B-AC08-1CD0ECD1904F}" type="slidenum">
              <a:rPr lang="fr-FR" smtClean="0"/>
              <a:pPr/>
              <a:t>40</a:t>
            </a:fld>
            <a:endParaRPr lang="fr-F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BBBD4CD4-DF49-410C-8FA1-46DCA59E314B}" type="slidenum">
              <a:rPr lang="fr-FR" smtClean="0"/>
              <a:pPr/>
              <a:t>41</a:t>
            </a:fld>
            <a:endParaRPr lang="fr-F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CC818BED-9D75-49C5-8473-E5C9EF7AD5FD}" type="slidenum">
              <a:rPr lang="fr-FR" smtClean="0"/>
              <a:pPr/>
              <a:t>42</a:t>
            </a:fld>
            <a:endParaRPr lang="fr-F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0C520725-F510-4443-B243-D4BC5499E679}" type="slidenum">
              <a:rPr lang="fr-FR" smtClean="0"/>
              <a:pPr/>
              <a:t>43</a:t>
            </a:fld>
            <a:endParaRPr lang="fr-FR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F11470DF-FAAA-43C0-B79A-188FD9883E54}" type="slidenum">
              <a:rPr lang="fr-FR" smtClean="0"/>
              <a:pPr/>
              <a:t>44</a:t>
            </a:fld>
            <a:endParaRPr lang="fr-F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7F0D7BFE-5509-481D-BB19-BB4434A7CD43}" type="slidenum">
              <a:rPr lang="fr-FR" smtClean="0"/>
              <a:pPr/>
              <a:t>45</a:t>
            </a:fld>
            <a:endParaRPr lang="fr-F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DA6FD6E9-A934-463A-BBE0-74638C572A4E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109C1B1E-72DE-4A3C-B4E6-0A0CE4215276}" type="slidenum">
              <a:rPr lang="fr-FR" smtClean="0"/>
              <a:pPr/>
              <a:t>48</a:t>
            </a:fld>
            <a:endParaRPr lang="fr-FR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4250" y="862013"/>
            <a:ext cx="4762500" cy="3444875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5975" y="4684713"/>
            <a:ext cx="5097463" cy="3883025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9489EC90-9FB5-4FCB-ACFF-5DD8375323FB}" type="slidenum">
              <a:rPr lang="fr-FR" smtClean="0"/>
              <a:pPr/>
              <a:t>49</a:t>
            </a:fld>
            <a:endParaRPr lang="fr-FR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B390C056-F5E3-427F-B0D4-03BEC06FA88E}" type="slidenum">
              <a:rPr lang="fr-FR" smtClean="0"/>
              <a:pPr/>
              <a:t>5</a:t>
            </a:fld>
            <a:endParaRPr lang="fr-F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A6F87BDE-F757-477D-B420-F75BA7EE28EB}" type="slidenum">
              <a:rPr lang="fr-FR" smtClean="0"/>
              <a:pPr/>
              <a:t>50</a:t>
            </a:fld>
            <a:endParaRPr lang="fr-F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EF7DA968-E983-4CC0-AA0B-4E100ACE7BF7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369888"/>
            <a:ext cx="3576638" cy="2587625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2888" y="3203575"/>
            <a:ext cx="6300787" cy="6294438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9CA083C3-0401-4B54-90FF-64B66C2AB4B9}" type="slidenum">
              <a:rPr lang="fr-FR" smtClean="0"/>
              <a:pPr/>
              <a:t>52</a:t>
            </a:fld>
            <a:endParaRPr lang="fr-FR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B6C23166-F974-456A-BE6C-C578D480C1B3}" type="slidenum">
              <a:rPr lang="fr-FR" smtClean="0"/>
              <a:pPr/>
              <a:t>53</a:t>
            </a:fld>
            <a:endParaRPr lang="fr-FR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2FE2BFFD-2E0C-49D8-AFBE-6174DC9BBBA5}" type="slidenum">
              <a:rPr lang="fr-FR" smtClean="0"/>
              <a:pPr/>
              <a:t>54</a:t>
            </a:fld>
            <a:endParaRPr lang="fr-FR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5FD4F551-E936-4FD4-AF76-BC203D2D2230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67529F5E-7609-4206-8989-C3E56E60CE0F}" type="slidenum">
              <a:rPr lang="fr-FR" smtClean="0"/>
              <a:pPr/>
              <a:t>6</a:t>
            </a:fld>
            <a:endParaRPr lang="fr-FR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F9DD25DB-917E-4533-8D19-2BF37A8B5655}" type="slidenum">
              <a:rPr lang="fr-FR" smtClean="0"/>
              <a:pPr/>
              <a:t>7</a:t>
            </a:fld>
            <a:endParaRPr lang="fr-F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3615BE82-5025-45EC-A698-9BE3C45E2DAD}" type="slidenum">
              <a:rPr lang="fr-FR" smtClean="0"/>
              <a:pPr/>
              <a:t>8</a:t>
            </a:fld>
            <a:endParaRPr lang="fr-FR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400" i="1" smtClean="0"/>
              <a:t>The ability to add proportional amounts of workload and resources while maintaining performance).</a:t>
            </a:r>
            <a:endParaRPr lang="en-US" sz="14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C8DB53F3-7F0A-4656-AD0F-8600CD88AC63}" type="slidenum">
              <a:rPr lang="fr-FR" smtClean="0"/>
              <a:pPr/>
              <a:t>9</a:t>
            </a:fld>
            <a:endParaRPr lang="fr-FR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1538"/>
            <a:ext cx="5384800" cy="4435475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endParaRPr lang="en-US" sz="7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466" name="Forme 2238465"/>
          <p:cNvSpPr>
            <a:spLocks noGrp="1" noChangeArrowheads="1"/>
          </p:cNvSpPr>
          <p:nvPr>
            <p:ph type="ctrTitle"/>
          </p:nvPr>
        </p:nvSpPr>
        <p:spPr>
          <a:xfrm>
            <a:off x="511175" y="227013"/>
            <a:ext cx="9872663" cy="51117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38467" name="Forme 2238466"/>
          <p:cNvSpPr>
            <a:spLocks noGrp="1" noChangeArrowheads="1"/>
          </p:cNvSpPr>
          <p:nvPr>
            <p:ph type="subTitle" idx="1"/>
          </p:nvPr>
        </p:nvSpPr>
        <p:spPr>
          <a:xfrm>
            <a:off x="511175" y="1462088"/>
            <a:ext cx="9872663" cy="5667375"/>
          </a:xfrm>
        </p:spPr>
        <p:txBody>
          <a:bodyPr/>
          <a:lstStyle>
            <a:lvl1pPr marL="0" indent="0">
              <a:buNone/>
              <a:defRPr sz="1700" i="1"/>
            </a:lvl1pPr>
            <a:lvl2pPr marL="115888" lvl="1" indent="452438">
              <a:buBlip>
                <a:blip r:embed="rId2"/>
              </a:buBlip>
              <a:defRPr sz="1700"/>
            </a:lvl2pPr>
          </a:lstStyle>
          <a:p>
            <a:r>
              <a:rPr lang="en-US" dirty="0"/>
              <a:t>Click to edit Master subtitle style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1"/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Form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35612" y="159070"/>
            <a:ext cx="9731036" cy="8188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16221" y="2212526"/>
            <a:ext cx="4402403" cy="19829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898621" y="2212526"/>
            <a:ext cx="4402403" cy="19829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316221" y="4369016"/>
            <a:ext cx="4402403" cy="19847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8621" y="4369016"/>
            <a:ext cx="4402403" cy="19847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5133975" y="7526338"/>
            <a:ext cx="5099050" cy="520700"/>
          </a:xfrm>
          <a:prstGeom prst="rect">
            <a:avLst/>
          </a:prstGeom>
        </p:spPr>
        <p:txBody>
          <a:bodyPr lIns="106326" tIns="53163" rIns="106326" bIns="53163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DASSAULT SYSTEMES – 23/03/2006    Page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0242550" y="7526338"/>
            <a:ext cx="393700" cy="520700"/>
          </a:xfrm>
          <a:prstGeom prst="rect">
            <a:avLst/>
          </a:prstGeom>
        </p:spPr>
        <p:txBody>
          <a:bodyPr lIns="106326" tIns="53163" rIns="106326" bIns="53163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28ED65ED-BEB7-413C-8435-6792E65831B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480" y="171724"/>
            <a:ext cx="9719787" cy="5133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02483" y="1498517"/>
            <a:ext cx="4769895" cy="396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2374" y="1498517"/>
            <a:ext cx="4769895" cy="396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82588" y="7507288"/>
            <a:ext cx="3419475" cy="541337"/>
          </a:xfrm>
          <a:prstGeom prst="rect">
            <a:avLst/>
          </a:prstGeom>
        </p:spPr>
        <p:txBody>
          <a:bodyPr lIns="106326" tIns="53163" rIns="106326" bIns="53163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DASSAULT SYSTEMES - Page     </a:t>
            </a:r>
            <a:r>
              <a:rPr lang="fr-FR" sz="600"/>
              <a:t> </a:t>
            </a:r>
            <a:r>
              <a:rPr lang="fr-FR"/>
              <a:t>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2346325" y="7507288"/>
            <a:ext cx="1011238" cy="541337"/>
          </a:xfrm>
          <a:prstGeom prst="rect">
            <a:avLst/>
          </a:prstGeom>
        </p:spPr>
        <p:txBody>
          <a:bodyPr lIns="106326" tIns="53163" rIns="106326" bIns="53163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205C5A97-961A-4AF2-A940-94F6D6FE1DA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2533650" y="7362825"/>
            <a:ext cx="2519363" cy="541338"/>
          </a:xfrm>
          <a:prstGeom prst="rect">
            <a:avLst/>
          </a:prstGeom>
        </p:spPr>
        <p:txBody>
          <a:bodyPr lIns="106326" tIns="53163" rIns="106326" bIns="53163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October the 25th 2001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1"/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Form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1"/>
          <p:cNvSpPr>
            <a:spLocks noGrp="1"/>
          </p:cNvSpPr>
          <p:nvPr>
            <p:ph type="title"/>
          </p:nvPr>
        </p:nvSpPr>
        <p:spPr>
          <a:xfrm>
            <a:off x="852488" y="5018088"/>
            <a:ext cx="9180512" cy="1550987"/>
          </a:xfrm>
        </p:spPr>
        <p:txBody>
          <a:bodyPr rtlCol="0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Forme 2"/>
          <p:cNvSpPr>
            <a:spLocks noGrp="1"/>
          </p:cNvSpPr>
          <p:nvPr>
            <p:ph type="body" idx="1"/>
          </p:nvPr>
        </p:nvSpPr>
        <p:spPr>
          <a:xfrm>
            <a:off x="852488" y="3309938"/>
            <a:ext cx="9180512" cy="1708150"/>
          </a:xfrm>
        </p:spPr>
        <p:txBody>
          <a:bodyPr rtlCol="0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1"/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Forme 2"/>
          <p:cNvSpPr>
            <a:spLocks noGrp="1"/>
          </p:cNvSpPr>
          <p:nvPr>
            <p:ph sz="half" idx="1"/>
          </p:nvPr>
        </p:nvSpPr>
        <p:spPr>
          <a:xfrm>
            <a:off x="511175" y="912813"/>
            <a:ext cx="4859338" cy="6124575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Forme 3"/>
          <p:cNvSpPr>
            <a:spLocks noGrp="1"/>
          </p:cNvSpPr>
          <p:nvPr>
            <p:ph sz="half" idx="2"/>
          </p:nvPr>
        </p:nvSpPr>
        <p:spPr>
          <a:xfrm>
            <a:off x="5522913" y="912813"/>
            <a:ext cx="4860925" cy="6124575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1"/>
          <p:cNvSpPr>
            <a:spLocks noGrp="1"/>
          </p:cNvSpPr>
          <p:nvPr>
            <p:ph type="title"/>
          </p:nvPr>
        </p:nvSpPr>
        <p:spPr>
          <a:xfrm>
            <a:off x="539750" y="312738"/>
            <a:ext cx="9720263" cy="1301750"/>
          </a:xfrm>
        </p:spPr>
        <p:txBody>
          <a:bodyPr rtlCol="0" anchor="ctr"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Forme 2"/>
          <p:cNvSpPr>
            <a:spLocks noGrp="1"/>
          </p:cNvSpPr>
          <p:nvPr>
            <p:ph type="body" idx="1"/>
          </p:nvPr>
        </p:nvSpPr>
        <p:spPr>
          <a:xfrm>
            <a:off x="539750" y="1747838"/>
            <a:ext cx="4772025" cy="72866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Forme 3"/>
          <p:cNvSpPr>
            <a:spLocks noGrp="1"/>
          </p:cNvSpPr>
          <p:nvPr>
            <p:ph sz="half" idx="2"/>
          </p:nvPr>
        </p:nvSpPr>
        <p:spPr>
          <a:xfrm>
            <a:off x="539750" y="2476500"/>
            <a:ext cx="4772025" cy="44989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rme 4"/>
          <p:cNvSpPr>
            <a:spLocks noGrp="1"/>
          </p:cNvSpPr>
          <p:nvPr>
            <p:ph type="body" sz="quarter" idx="3"/>
          </p:nvPr>
        </p:nvSpPr>
        <p:spPr>
          <a:xfrm>
            <a:off x="5486400" y="1747838"/>
            <a:ext cx="4773613" cy="72866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rme 5"/>
          <p:cNvSpPr>
            <a:spLocks noGrp="1"/>
          </p:cNvSpPr>
          <p:nvPr>
            <p:ph sz="quarter" idx="4"/>
          </p:nvPr>
        </p:nvSpPr>
        <p:spPr>
          <a:xfrm>
            <a:off x="5486400" y="2476500"/>
            <a:ext cx="4773613" cy="44989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1"/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r>
              <a:rPr lang="fr-FR"/>
              <a:t>Cliquez pour modifier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1"/>
          <p:cNvSpPr>
            <a:spLocks noGrp="1"/>
          </p:cNvSpPr>
          <p:nvPr>
            <p:ph type="title"/>
          </p:nvPr>
        </p:nvSpPr>
        <p:spPr>
          <a:xfrm>
            <a:off x="539750" y="311150"/>
            <a:ext cx="3552825" cy="1322388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Forme 2"/>
          <p:cNvSpPr>
            <a:spLocks noGrp="1"/>
          </p:cNvSpPr>
          <p:nvPr>
            <p:ph idx="1"/>
          </p:nvPr>
        </p:nvSpPr>
        <p:spPr>
          <a:xfrm>
            <a:off x="4222750" y="311150"/>
            <a:ext cx="6037263" cy="66643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Forme 3"/>
          <p:cNvSpPr>
            <a:spLocks noGrp="1"/>
          </p:cNvSpPr>
          <p:nvPr>
            <p:ph type="body" sz="half" idx="2"/>
          </p:nvPr>
        </p:nvSpPr>
        <p:spPr>
          <a:xfrm>
            <a:off x="539750" y="1633538"/>
            <a:ext cx="3552825" cy="5341937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1"/>
          <p:cNvSpPr>
            <a:spLocks noGrp="1"/>
          </p:cNvSpPr>
          <p:nvPr>
            <p:ph type="title"/>
          </p:nvPr>
        </p:nvSpPr>
        <p:spPr>
          <a:xfrm>
            <a:off x="2116138" y="5465763"/>
            <a:ext cx="6480175" cy="646112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Forme 2"/>
          <p:cNvSpPr>
            <a:spLocks noGrp="1"/>
          </p:cNvSpPr>
          <p:nvPr>
            <p:ph type="pic" idx="1"/>
          </p:nvPr>
        </p:nvSpPr>
        <p:spPr>
          <a:xfrm>
            <a:off x="2116138" y="698500"/>
            <a:ext cx="6480175" cy="468471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Forme 3"/>
          <p:cNvSpPr>
            <a:spLocks noGrp="1"/>
          </p:cNvSpPr>
          <p:nvPr>
            <p:ph type="body" sz="half" idx="2"/>
          </p:nvPr>
        </p:nvSpPr>
        <p:spPr>
          <a:xfrm>
            <a:off x="2116138" y="6111875"/>
            <a:ext cx="6480175" cy="915988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237441"/>
          <p:cNvSpPr>
            <a:spLocks noGrp="1" noChangeArrowheads="1"/>
          </p:cNvSpPr>
          <p:nvPr>
            <p:ph type="title"/>
          </p:nvPr>
        </p:nvSpPr>
        <p:spPr bwMode="auto">
          <a:xfrm>
            <a:off x="511175" y="227013"/>
            <a:ext cx="850106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Click to edit Master title style</a:t>
            </a:r>
          </a:p>
        </p:txBody>
      </p:sp>
      <p:sp>
        <p:nvSpPr>
          <p:cNvPr id="5123" name="Rectangle 223744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1175" y="912813"/>
            <a:ext cx="9872663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Click to edit Master subtitle style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marL="342900" indent="-342900" algn="l" defTabSz="-1387316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marL="342900" indent="-342900" algn="l" defTabSz="-1387316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/>
        </a:defRPr>
      </a:lvl2pPr>
      <a:lvl3pPr marL="342900" indent="-342900" algn="l" defTabSz="-1387316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/>
        </a:defRPr>
      </a:lvl3pPr>
      <a:lvl4pPr marL="342900" indent="-342900" algn="l" defTabSz="-1387316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/>
        </a:defRPr>
      </a:lvl4pPr>
      <a:lvl5pPr marL="342900" indent="-342900" algn="l" defTabSz="-1387316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/>
        </a:defRPr>
      </a:lvl5pPr>
      <a:lvl6pPr marL="457200" algn="l" defTabSz="1062038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alpha val="100000"/>
            </a:schemeClr>
          </a:solidFill>
          <a:latin typeface="Arial"/>
        </a:defRPr>
      </a:lvl6pPr>
      <a:lvl7pPr marL="914400" algn="l" defTabSz="1062038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alpha val="100000"/>
            </a:schemeClr>
          </a:solidFill>
          <a:latin typeface="Arial"/>
        </a:defRPr>
      </a:lvl7pPr>
      <a:lvl8pPr marL="1371600" algn="l" defTabSz="1062038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alpha val="100000"/>
            </a:schemeClr>
          </a:solidFill>
          <a:latin typeface="Arial"/>
        </a:defRPr>
      </a:lvl8pPr>
      <a:lvl9pPr marL="1828800" algn="l" defTabSz="1062038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alpha val="100000"/>
            </a:schemeClr>
          </a:solidFill>
          <a:latin typeface="Arial"/>
        </a:defRPr>
      </a:lvl9pPr>
    </p:titleStyle>
    <p:bodyStyle>
      <a:lvl1pPr marL="342900" indent="-342900" algn="l" defTabSz="-13873163" rtl="0" eaLnBrk="0" fontAlgn="base" hangingPunct="0">
        <a:spcBef>
          <a:spcPct val="20000"/>
        </a:spcBef>
        <a:spcAft>
          <a:spcPct val="0"/>
        </a:spcAft>
        <a:buFont typeface="Marlett" pitchFamily="2" charset="2"/>
        <a:buBlip>
          <a:blip r:embed="rId15"/>
        </a:buBlip>
        <a:defRPr sz="16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-13873163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6"/>
        </a:buBlip>
        <a:defRPr sz="1600" b="1">
          <a:solidFill>
            <a:schemeClr val="tx1"/>
          </a:solidFill>
          <a:latin typeface="+mn-lt"/>
        </a:defRPr>
      </a:lvl2pPr>
      <a:lvl3pPr marL="1143000" indent="-228600" algn="l" defTabSz="-13873163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1600200" indent="-228600" algn="l" defTabSz="-13873163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defTabSz="-13873163" rtl="0" eaLnBrk="0" fontAlgn="base" hangingPunct="0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5pPr>
      <a:lvl6pPr marL="3730625" indent="-474663" algn="l" defTabSz="1062038" eaLnBrk="0" fontAlgn="base" hangingPunct="0">
        <a:spcBef>
          <a:spcPct val="20000"/>
        </a:spcBef>
        <a:spcAft>
          <a:spcPct val="0"/>
        </a:spcAft>
        <a:buChar char="»"/>
        <a:defRPr sz="2300">
          <a:solidFill>
            <a:schemeClr val="tx1">
              <a:alpha val="100000"/>
            </a:schemeClr>
          </a:solidFill>
          <a:latin typeface="+mn-lt"/>
        </a:defRPr>
      </a:lvl6pPr>
      <a:lvl7pPr marL="4187825" indent="-474663" algn="l" defTabSz="1062038" eaLnBrk="0" fontAlgn="base" hangingPunct="0">
        <a:spcBef>
          <a:spcPct val="20000"/>
        </a:spcBef>
        <a:spcAft>
          <a:spcPct val="0"/>
        </a:spcAft>
        <a:buChar char="»"/>
        <a:defRPr sz="2300">
          <a:solidFill>
            <a:schemeClr val="tx1">
              <a:alpha val="100000"/>
            </a:schemeClr>
          </a:solidFill>
          <a:latin typeface="+mn-lt"/>
        </a:defRPr>
      </a:lvl7pPr>
      <a:lvl8pPr marL="4645025" indent="-474663" algn="l" defTabSz="1062038" eaLnBrk="0" fontAlgn="base" hangingPunct="0">
        <a:spcBef>
          <a:spcPct val="20000"/>
        </a:spcBef>
        <a:spcAft>
          <a:spcPct val="0"/>
        </a:spcAft>
        <a:buChar char="»"/>
        <a:defRPr sz="2300">
          <a:solidFill>
            <a:schemeClr val="tx1">
              <a:alpha val="100000"/>
            </a:schemeClr>
          </a:solidFill>
          <a:latin typeface="+mn-lt"/>
        </a:defRPr>
      </a:lvl8pPr>
      <a:lvl9pPr marL="5102225" indent="-474663" algn="l" defTabSz="1062038" eaLnBrk="0" fontAlgn="base" hangingPunct="0">
        <a:spcBef>
          <a:spcPct val="20000"/>
        </a:spcBef>
        <a:spcAft>
          <a:spcPct val="0"/>
        </a:spcAft>
        <a:buChar char="»"/>
        <a:defRPr sz="2300">
          <a:solidFill>
            <a:schemeClr val="tx1">
              <a:alpha val="100000"/>
            </a:schemeClr>
          </a:solidFill>
          <a:latin typeface="+mn-lt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jpe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jpeg"/><Relationship Id="rId7" Type="http://schemas.openxmlformats.org/officeDocument/2006/relationships/image" Target="../media/image30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jpe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jpe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63.png"/><Relationship Id="rId15" Type="http://schemas.openxmlformats.org/officeDocument/2006/relationships/oleObject" Target="../embeddings/oleObject11.bin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oleObject" Target="../embeddings/oleObject21.bin"/><Relationship Id="rId18" Type="http://schemas.openxmlformats.org/officeDocument/2006/relationships/oleObject" Target="../embeddings/oleObject26.bin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55.jpeg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20.bin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4.bin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23.bin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66.png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7.bin"/><Relationship Id="rId1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84.jpeg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70.jpe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10" Type="http://schemas.openxmlformats.org/officeDocument/2006/relationships/image" Target="../media/image73.png"/><Relationship Id="rId19" Type="http://schemas.openxmlformats.org/officeDocument/2006/relationships/image" Target="../media/image82.jpe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8.jpe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2.jpe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0.png"/><Relationship Id="rId1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9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05.jpeg"/><Relationship Id="rId9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14.png"/><Relationship Id="rId10" Type="http://schemas.openxmlformats.org/officeDocument/2006/relationships/image" Target="../media/image117.jpeg"/><Relationship Id="rId4" Type="http://schemas.openxmlformats.org/officeDocument/2006/relationships/image" Target="../media/image113.png"/><Relationship Id="rId9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image" Target="../media/image121.jpeg"/><Relationship Id="rId3" Type="http://schemas.openxmlformats.org/officeDocument/2006/relationships/image" Target="../media/image112.png"/><Relationship Id="rId7" Type="http://schemas.openxmlformats.org/officeDocument/2006/relationships/image" Target="../media/image110.jpe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20.png"/><Relationship Id="rId4" Type="http://schemas.openxmlformats.org/officeDocument/2006/relationships/image" Target="../media/image113.png"/><Relationship Id="rId9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1.jpeg"/><Relationship Id="rId3" Type="http://schemas.openxmlformats.org/officeDocument/2006/relationships/image" Target="../media/image112.png"/><Relationship Id="rId7" Type="http://schemas.openxmlformats.org/officeDocument/2006/relationships/image" Target="../media/image118.jpe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0.jpeg"/><Relationship Id="rId4" Type="http://schemas.openxmlformats.org/officeDocument/2006/relationships/image" Target="../media/image113.png"/><Relationship Id="rId9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22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.png"/><Relationship Id="rId5" Type="http://schemas.openxmlformats.org/officeDocument/2006/relationships/image" Target="../media/image89.png"/><Relationship Id="rId10" Type="http://schemas.openxmlformats.org/officeDocument/2006/relationships/image" Target="../media/image8.png"/><Relationship Id="rId4" Type="http://schemas.openxmlformats.org/officeDocument/2006/relationships/image" Target="../media/image88.jpeg"/><Relationship Id="rId9" Type="http://schemas.openxmlformats.org/officeDocument/2006/relationships/image" Target="../media/image9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jpe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Microsoft_Office_Excel_97-2003_Worksheet1.xls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ZoneTexte 2198556"/>
          <p:cNvSpPr txBox="1">
            <a:spLocks noChangeArrowheads="1"/>
          </p:cNvSpPr>
          <p:nvPr/>
        </p:nvSpPr>
        <p:spPr bwMode="auto">
          <a:xfrm>
            <a:off x="576263" y="2393950"/>
            <a:ext cx="7610475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9563" tIns="54781" rIns="109563" bIns="54781">
            <a:spAutoFit/>
          </a:bodyPr>
          <a:lstStyle/>
          <a:p>
            <a:pPr marL="104775" lvl="1" indent="406400" defTabSz="955675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en-GB" sz="2000" b="1"/>
              <a:t>Chapter 1 </a:t>
            </a:r>
            <a:r>
              <a:rPr lang="en-US" sz="2000" b="1"/>
              <a:t>Remote Access V6 / V6</a:t>
            </a:r>
            <a:endParaRPr lang="en-GB" sz="2000" b="1"/>
          </a:p>
          <a:p>
            <a:pPr marL="104775" lvl="1" indent="406400" defTabSz="955675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en-GB" sz="2000" b="1"/>
              <a:t>Chapter 2 </a:t>
            </a:r>
            <a:r>
              <a:rPr lang="en-US" sz="2000" b="1"/>
              <a:t>Data Exchange V6 / V6</a:t>
            </a:r>
            <a:endParaRPr lang="en-GB" sz="2000" b="1"/>
          </a:p>
          <a:p>
            <a:pPr marL="104775" lvl="1" indent="406400" defTabSz="955675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GB" sz="2000" b="1"/>
              <a:t>Chapter 3 </a:t>
            </a:r>
            <a:r>
              <a:rPr lang="en-US" sz="2000" b="1"/>
              <a:t>Data Exchange V6 / V4/V5</a:t>
            </a:r>
            <a:endParaRPr lang="en-GB" sz="2000" b="1"/>
          </a:p>
          <a:p>
            <a:pPr marL="104775" lvl="1" indent="406400" defTabSz="955675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en-GB" sz="2000" b="1"/>
              <a:t>Chapter 4 </a:t>
            </a:r>
            <a:r>
              <a:rPr lang="en-US" sz="2000" b="1"/>
              <a:t>Remote Access V6 / V4/V5</a:t>
            </a:r>
            <a:endParaRPr lang="en-GB" sz="2000" b="1"/>
          </a:p>
          <a:p>
            <a:pPr marL="104775" lvl="1" indent="406400" defTabSz="955675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en-GB" sz="2000" b="1"/>
              <a:t>Chapter 5 </a:t>
            </a:r>
            <a:r>
              <a:rPr lang="en-US" sz="2000" b="1"/>
              <a:t>Remote Access V6 / Other Systems</a:t>
            </a:r>
            <a:endParaRPr lang="en-GB" sz="2000" b="1"/>
          </a:p>
          <a:p>
            <a:pPr marL="104775" lvl="1" indent="406400" defTabSz="955675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en-GB" sz="2000" b="1"/>
              <a:t>Chapter 6</a:t>
            </a:r>
            <a:r>
              <a:rPr lang="en-US" sz="2000" b="1"/>
              <a:t> Data Exchange V6 / Other Systems</a:t>
            </a:r>
            <a:endParaRPr lang="en-GB" sz="2000" b="1"/>
          </a:p>
          <a:p>
            <a:pPr marL="104775" lvl="1" indent="406400" defTabSz="955675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GB" sz="2000" b="1"/>
          </a:p>
          <a:p>
            <a:pPr marL="104775" lvl="1" indent="406400" defTabSz="955675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GB" sz="2000" b="1"/>
          </a:p>
          <a:p>
            <a:pPr marL="104775" lvl="1" indent="406400" defTabSz="955675">
              <a:spcBef>
                <a:spcPct val="20000"/>
              </a:spcBef>
            </a:pPr>
            <a:endParaRPr lang="en-US" sz="2000" b="1"/>
          </a:p>
        </p:txBody>
      </p:sp>
      <p:sp>
        <p:nvSpPr>
          <p:cNvPr id="8195" name="Forme 2198570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marL="0" indent="0" defTabSz="1062038"/>
            <a:r>
              <a:rPr lang="en-US" altLang="en-US" smtClean="0">
                <a:ea typeface="ＭＳ Ｐゴシック" charset="-128"/>
              </a:rPr>
              <a:t>Supply Chain Collaboration</a:t>
            </a:r>
            <a:endParaRPr lang="en-US" smtClean="0"/>
          </a:p>
        </p:txBody>
      </p:sp>
      <p:sp>
        <p:nvSpPr>
          <p:cNvPr id="8196" name="ZoneTexte 2198558"/>
          <p:cNvSpPr txBox="1">
            <a:spLocks noChangeArrowheads="1"/>
          </p:cNvSpPr>
          <p:nvPr/>
        </p:nvSpPr>
        <p:spPr bwMode="auto">
          <a:xfrm>
            <a:off x="469900" y="1760538"/>
            <a:ext cx="9055100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r>
              <a:rPr lang="en-US" sz="1700" b="1" i="1">
                <a:solidFill>
                  <a:schemeClr val="accent2"/>
                </a:solidFill>
              </a:rPr>
              <a:t>Lesson content: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Remote Access V6 / V6: Deployment</a:t>
            </a:r>
            <a:endParaRPr lang="fr-FR" sz="3200" i="1" smtClean="0">
              <a:solidFill>
                <a:srgbClr val="FF9933"/>
              </a:solidFill>
              <a:ea typeface="ＭＳ Ｐゴシック" charset="-128"/>
            </a:endParaRPr>
          </a:p>
        </p:txBody>
      </p:sp>
      <p:grpSp>
        <p:nvGrpSpPr>
          <p:cNvPr id="16387" name="Group 62"/>
          <p:cNvGrpSpPr>
            <a:grpSpLocks/>
          </p:cNvGrpSpPr>
          <p:nvPr/>
        </p:nvGrpSpPr>
        <p:grpSpPr bwMode="auto">
          <a:xfrm>
            <a:off x="684213" y="3760788"/>
            <a:ext cx="8993187" cy="3570287"/>
            <a:chOff x="513357" y="3650873"/>
            <a:chExt cx="9878595" cy="4037411"/>
          </a:xfrm>
        </p:grpSpPr>
        <p:sp>
          <p:nvSpPr>
            <p:cNvPr id="396355" name="Oval 67"/>
            <p:cNvSpPr>
              <a:spLocks noChangeArrowheads="1"/>
            </p:cNvSpPr>
            <p:nvPr/>
          </p:nvSpPr>
          <p:spPr bwMode="auto">
            <a:xfrm>
              <a:off x="513357" y="3679596"/>
              <a:ext cx="4886112" cy="543946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4652" tIns="54419" rIns="41861" bIns="54419" anchor="ctr">
              <a:spAutoFit/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391" name="Oval 3"/>
            <p:cNvSpPr>
              <a:spLocks noChangeArrowheads="1"/>
            </p:cNvSpPr>
            <p:nvPr/>
          </p:nvSpPr>
          <p:spPr bwMode="auto">
            <a:xfrm>
              <a:off x="3110175" y="4706523"/>
              <a:ext cx="1559966" cy="544054"/>
            </a:xfrm>
            <a:prstGeom prst="ellipse">
              <a:avLst/>
            </a:prstGeom>
            <a:solidFill>
              <a:srgbClr val="FFE8D1"/>
            </a:solidFill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16392" name="Oval 4"/>
            <p:cNvSpPr>
              <a:spLocks noChangeArrowheads="1"/>
            </p:cNvSpPr>
            <p:nvPr/>
          </p:nvSpPr>
          <p:spPr bwMode="auto">
            <a:xfrm>
              <a:off x="1992699" y="5411494"/>
              <a:ext cx="1042477" cy="544054"/>
            </a:xfrm>
            <a:prstGeom prst="ellipse">
              <a:avLst/>
            </a:prstGeom>
            <a:solidFill>
              <a:srgbClr val="CCFFFF">
                <a:alpha val="70195"/>
              </a:srgbClr>
            </a:solidFill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16393" name="Oval 5"/>
            <p:cNvSpPr>
              <a:spLocks noChangeArrowheads="1"/>
            </p:cNvSpPr>
            <p:nvPr/>
          </p:nvSpPr>
          <p:spPr bwMode="auto">
            <a:xfrm>
              <a:off x="1465836" y="4426342"/>
              <a:ext cx="1042477" cy="544054"/>
            </a:xfrm>
            <a:prstGeom prst="ellipse">
              <a:avLst/>
            </a:prstGeom>
            <a:solidFill>
              <a:srgbClr val="CCFFFF">
                <a:alpha val="70195"/>
              </a:srgbClr>
            </a:solidFill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396295" name="Text Box 7"/>
            <p:cNvSpPr txBox="1">
              <a:spLocks noChangeArrowheads="1"/>
            </p:cNvSpPr>
            <p:nvPr/>
          </p:nvSpPr>
          <p:spPr bwMode="auto">
            <a:xfrm>
              <a:off x="3214494" y="6803249"/>
              <a:ext cx="983500" cy="40212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41861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  <a:defRPr/>
              </a:pPr>
              <a:r>
                <a:rPr lang="fr-FR" sz="19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STORE</a:t>
              </a:r>
            </a:p>
          </p:txBody>
        </p:sp>
        <p:sp>
          <p:nvSpPr>
            <p:cNvPr id="16395" name="Line 8"/>
            <p:cNvSpPr>
              <a:spLocks noChangeShapeType="1"/>
            </p:cNvSpPr>
            <p:nvPr/>
          </p:nvSpPr>
          <p:spPr bwMode="auto">
            <a:xfrm flipH="1">
              <a:off x="4216401" y="7054620"/>
              <a:ext cx="1158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6396" name="AutoShape 9"/>
            <p:cNvSpPr>
              <a:spLocks noChangeArrowheads="1"/>
            </p:cNvSpPr>
            <p:nvPr/>
          </p:nvSpPr>
          <p:spPr bwMode="auto">
            <a:xfrm>
              <a:off x="5183880" y="6566563"/>
              <a:ext cx="163754" cy="401867"/>
            </a:xfrm>
            <a:prstGeom prst="roundRect">
              <a:avLst>
                <a:gd name="adj" fmla="val 16667"/>
              </a:avLst>
            </a:prstGeom>
            <a:solidFill>
              <a:srgbClr val="FFFF99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16397" name="Text Box 10"/>
            <p:cNvSpPr txBox="1">
              <a:spLocks noChangeArrowheads="1"/>
            </p:cNvSpPr>
            <p:nvPr/>
          </p:nvSpPr>
          <p:spPr bwMode="auto">
            <a:xfrm>
              <a:off x="5386374" y="6803361"/>
              <a:ext cx="1387470" cy="40228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fr-FR" sz="1900">
                  <a:latin typeface="Times New Roman" pitchFamily="18" charset="0"/>
                </a:rPr>
                <a:t>LOCATION</a:t>
              </a:r>
            </a:p>
          </p:txBody>
        </p:sp>
        <p:sp>
          <p:nvSpPr>
            <p:cNvPr id="16398" name="Text Box 11"/>
            <p:cNvSpPr txBox="1">
              <a:spLocks noChangeArrowheads="1"/>
            </p:cNvSpPr>
            <p:nvPr/>
          </p:nvSpPr>
          <p:spPr bwMode="auto">
            <a:xfrm>
              <a:off x="7343832" y="6792515"/>
              <a:ext cx="982478" cy="40228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fr-FR" sz="1900">
                  <a:latin typeface="Times New Roman" pitchFamily="18" charset="0"/>
                </a:rPr>
                <a:t>SITE</a:t>
              </a:r>
            </a:p>
          </p:txBody>
        </p:sp>
        <p:sp>
          <p:nvSpPr>
            <p:cNvPr id="16399" name="Line 12"/>
            <p:cNvSpPr>
              <a:spLocks noChangeShapeType="1"/>
            </p:cNvSpPr>
            <p:nvPr/>
          </p:nvSpPr>
          <p:spPr bwMode="auto">
            <a:xfrm flipH="1">
              <a:off x="6871343" y="7000391"/>
              <a:ext cx="3712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6400" name="Text Box 13"/>
            <p:cNvSpPr txBox="1">
              <a:spLocks noChangeArrowheads="1"/>
            </p:cNvSpPr>
            <p:nvPr/>
          </p:nvSpPr>
          <p:spPr bwMode="auto">
            <a:xfrm>
              <a:off x="8851299" y="6792515"/>
              <a:ext cx="982478" cy="40228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fr-FR" sz="1900">
                  <a:latin typeface="Times New Roman" pitchFamily="18" charset="0"/>
                </a:rPr>
                <a:t>USER</a:t>
              </a:r>
            </a:p>
          </p:txBody>
        </p:sp>
        <p:sp>
          <p:nvSpPr>
            <p:cNvPr id="16401" name="Line 14"/>
            <p:cNvSpPr>
              <a:spLocks noChangeShapeType="1"/>
            </p:cNvSpPr>
            <p:nvPr/>
          </p:nvSpPr>
          <p:spPr bwMode="auto">
            <a:xfrm flipH="1">
              <a:off x="8378810" y="7000391"/>
              <a:ext cx="3712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pic>
          <p:nvPicPr>
            <p:cNvPr id="16402" name="Picture 15" descr="MCj0431616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908841" y="4008782"/>
              <a:ext cx="554988" cy="632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03" name="Picture 16" descr="MCj0431616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05798" y="4684831"/>
              <a:ext cx="554988" cy="632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04" name="AutoShape 18"/>
            <p:cNvSpPr>
              <a:spLocks noChangeArrowheads="1"/>
            </p:cNvSpPr>
            <p:nvPr/>
          </p:nvSpPr>
          <p:spPr bwMode="auto">
            <a:xfrm>
              <a:off x="7126337" y="5118660"/>
              <a:ext cx="236245" cy="413092"/>
            </a:xfrm>
            <a:prstGeom prst="foldedCorner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16405" name="AutoShape 19"/>
            <p:cNvSpPr>
              <a:spLocks noChangeArrowheads="1"/>
            </p:cNvSpPr>
            <p:nvPr/>
          </p:nvSpPr>
          <p:spPr bwMode="auto">
            <a:xfrm>
              <a:off x="7193836" y="5172888"/>
              <a:ext cx="236245" cy="413092"/>
            </a:xfrm>
            <a:prstGeom prst="foldedCorner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grpSp>
          <p:nvGrpSpPr>
            <p:cNvPr id="16406" name="Group 20"/>
            <p:cNvGrpSpPr>
              <a:grpSpLocks/>
            </p:cNvGrpSpPr>
            <p:nvPr/>
          </p:nvGrpSpPr>
          <p:grpSpPr bwMode="auto">
            <a:xfrm>
              <a:off x="3925783" y="5129508"/>
              <a:ext cx="371242" cy="529633"/>
              <a:chOff x="3750" y="1764"/>
              <a:chExt cx="198" cy="293"/>
            </a:xfrm>
          </p:grpSpPr>
          <p:sp>
            <p:nvSpPr>
              <p:cNvPr id="16444" name="AutoShape 21"/>
              <p:cNvSpPr>
                <a:spLocks noChangeArrowheads="1"/>
              </p:cNvSpPr>
              <p:nvPr/>
            </p:nvSpPr>
            <p:spPr bwMode="auto">
              <a:xfrm>
                <a:off x="3750" y="1764"/>
                <a:ext cx="126" cy="221"/>
              </a:xfrm>
              <a:prstGeom prst="foldedCorner">
                <a:avLst>
                  <a:gd name="adj" fmla="val 12500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16445" name="AutoShape 22"/>
              <p:cNvSpPr>
                <a:spLocks noChangeArrowheads="1"/>
              </p:cNvSpPr>
              <p:nvPr/>
            </p:nvSpPr>
            <p:spPr bwMode="auto">
              <a:xfrm>
                <a:off x="3786" y="1806"/>
                <a:ext cx="126" cy="221"/>
              </a:xfrm>
              <a:prstGeom prst="foldedCorner">
                <a:avLst>
                  <a:gd name="adj" fmla="val 12500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16446" name="AutoShape 23"/>
              <p:cNvSpPr>
                <a:spLocks noChangeArrowheads="1"/>
              </p:cNvSpPr>
              <p:nvPr/>
            </p:nvSpPr>
            <p:spPr bwMode="auto">
              <a:xfrm>
                <a:off x="3822" y="1836"/>
                <a:ext cx="126" cy="221"/>
              </a:xfrm>
              <a:prstGeom prst="foldedCorner">
                <a:avLst>
                  <a:gd name="adj" fmla="val 12500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</p:grpSp>
        <p:sp>
          <p:nvSpPr>
            <p:cNvPr id="16407" name="Line 24"/>
            <p:cNvSpPr>
              <a:spLocks noChangeShapeType="1"/>
            </p:cNvSpPr>
            <p:nvPr/>
          </p:nvSpPr>
          <p:spPr bwMode="auto">
            <a:xfrm>
              <a:off x="7182585" y="4652294"/>
              <a:ext cx="0" cy="3145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6408" name="Line 25"/>
            <p:cNvSpPr>
              <a:spLocks noChangeShapeType="1"/>
            </p:cNvSpPr>
            <p:nvPr/>
          </p:nvSpPr>
          <p:spPr bwMode="auto">
            <a:xfrm>
              <a:off x="3678288" y="5183733"/>
              <a:ext cx="224995" cy="86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6409" name="Text Box 26"/>
            <p:cNvSpPr txBox="1">
              <a:spLocks noChangeArrowheads="1"/>
            </p:cNvSpPr>
            <p:nvPr/>
          </p:nvSpPr>
          <p:spPr bwMode="auto">
            <a:xfrm>
              <a:off x="7351332" y="5095161"/>
              <a:ext cx="982478" cy="4022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900">
                  <a:latin typeface="Times New Roman" pitchFamily="18" charset="0"/>
                </a:rPr>
                <a:t>STORE</a:t>
              </a:r>
            </a:p>
          </p:txBody>
        </p:sp>
        <p:sp>
          <p:nvSpPr>
            <p:cNvPr id="396317" name="Text Box 29"/>
            <p:cNvSpPr txBox="1">
              <a:spLocks noChangeArrowheads="1"/>
            </p:cNvSpPr>
            <p:nvPr/>
          </p:nvSpPr>
          <p:spPr bwMode="auto">
            <a:xfrm>
              <a:off x="513357" y="6275460"/>
              <a:ext cx="1820521" cy="956843"/>
            </a:xfrm>
            <a:prstGeom prst="rect">
              <a:avLst/>
            </a:prstGeom>
            <a:solidFill>
              <a:schemeClr val="accent3">
                <a:alpha val="7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104652" tIns="54419" rIns="41861" bIns="54419" anchor="ctr">
              <a:spAutoFit/>
            </a:bodyPr>
            <a:lstStyle/>
            <a:p>
              <a:pPr marL="212284" indent="-212284">
                <a:defRPr/>
              </a:pPr>
              <a:r>
                <a:rPr lang="en-US" sz="1900" dirty="0">
                  <a:latin typeface="Times New Roman" pitchFamily="18" charset="0"/>
                </a:rPr>
                <a:t>SITES: INDIA</a:t>
              </a:r>
            </a:p>
            <a:p>
              <a:pPr marL="212284" indent="-212284">
                <a:buFont typeface="Wingdings" pitchFamily="2" charset="2"/>
                <a:buChar char="Ø"/>
                <a:defRPr/>
              </a:pPr>
              <a:r>
                <a:rPr lang="en-US" sz="1200" dirty="0" err="1"/>
                <a:t>Pune</a:t>
              </a:r>
              <a:endParaRPr lang="en-US" sz="1200" dirty="0"/>
            </a:p>
            <a:p>
              <a:pPr marL="212284" indent="-212284">
                <a:buFont typeface="Wingdings" pitchFamily="2" charset="2"/>
                <a:buChar char="Ø"/>
                <a:defRPr/>
              </a:pPr>
              <a:r>
                <a:rPr lang="fr-FR" sz="1200" dirty="0" err="1"/>
                <a:t>Bengalore</a:t>
              </a:r>
              <a:endParaRPr lang="fr-FR" sz="1200" dirty="0"/>
            </a:p>
            <a:p>
              <a:pPr marL="212284" indent="-212284">
                <a:buFont typeface="Wingdings" pitchFamily="2" charset="2"/>
                <a:buChar char="Ø"/>
                <a:defRPr/>
              </a:pPr>
              <a:r>
                <a:rPr lang="fr-FR" sz="1200" dirty="0"/>
                <a:t>Delhi</a:t>
              </a:r>
              <a:endParaRPr lang="en-US" sz="1200" dirty="0"/>
            </a:p>
          </p:txBody>
        </p:sp>
        <p:sp>
          <p:nvSpPr>
            <p:cNvPr id="16411" name="Line 30"/>
            <p:cNvSpPr>
              <a:spLocks noChangeShapeType="1"/>
            </p:cNvSpPr>
            <p:nvPr/>
          </p:nvSpPr>
          <p:spPr bwMode="auto">
            <a:xfrm>
              <a:off x="7460080" y="4205813"/>
              <a:ext cx="463115" cy="18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pic>
          <p:nvPicPr>
            <p:cNvPr id="16412" name="Picture 31" descr="MCj0431616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05798" y="4684831"/>
              <a:ext cx="554988" cy="632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13" name="AutoShape 34"/>
            <p:cNvSpPr>
              <a:spLocks noChangeArrowheads="1"/>
            </p:cNvSpPr>
            <p:nvPr/>
          </p:nvSpPr>
          <p:spPr bwMode="auto">
            <a:xfrm>
              <a:off x="3993281" y="5205425"/>
              <a:ext cx="236245" cy="413092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16414" name="AutoShape 35"/>
            <p:cNvSpPr>
              <a:spLocks noChangeArrowheads="1"/>
            </p:cNvSpPr>
            <p:nvPr/>
          </p:nvSpPr>
          <p:spPr bwMode="auto">
            <a:xfrm>
              <a:off x="4060780" y="5259654"/>
              <a:ext cx="236245" cy="413092"/>
            </a:xfrm>
            <a:prstGeom prst="foldedCorner">
              <a:avLst>
                <a:gd name="adj" fmla="val 125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16415" name="Line 36"/>
            <p:cNvSpPr>
              <a:spLocks noChangeShapeType="1"/>
            </p:cNvSpPr>
            <p:nvPr/>
          </p:nvSpPr>
          <p:spPr bwMode="auto">
            <a:xfrm>
              <a:off x="3678288" y="5183733"/>
              <a:ext cx="224995" cy="86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6416" name="Text Box 37"/>
            <p:cNvSpPr txBox="1">
              <a:spLocks noChangeArrowheads="1"/>
            </p:cNvSpPr>
            <p:nvPr/>
          </p:nvSpPr>
          <p:spPr bwMode="auto">
            <a:xfrm>
              <a:off x="513358" y="7285995"/>
              <a:ext cx="1824334" cy="402289"/>
            </a:xfrm>
            <a:prstGeom prst="rect">
              <a:avLst/>
            </a:prstGeom>
            <a:solidFill>
              <a:srgbClr val="FFE8D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1861" tIns="54419" rIns="41861" bIns="54419" anchor="ctr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900">
                  <a:latin typeface="Times New Roman" pitchFamily="18" charset="0"/>
                </a:rPr>
                <a:t>LOCATION</a:t>
              </a:r>
            </a:p>
          </p:txBody>
        </p:sp>
        <p:sp>
          <p:nvSpPr>
            <p:cNvPr id="16417" name="Line 38"/>
            <p:cNvSpPr>
              <a:spLocks noChangeShapeType="1"/>
            </p:cNvSpPr>
            <p:nvPr/>
          </p:nvSpPr>
          <p:spPr bwMode="auto">
            <a:xfrm flipV="1">
              <a:off x="3599540" y="4184121"/>
              <a:ext cx="31930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6418" name="AutoShape 39"/>
            <p:cNvSpPr>
              <a:spLocks noChangeArrowheads="1"/>
            </p:cNvSpPr>
            <p:nvPr/>
          </p:nvSpPr>
          <p:spPr bwMode="auto">
            <a:xfrm>
              <a:off x="8052567" y="4016013"/>
              <a:ext cx="393741" cy="424318"/>
            </a:xfrm>
            <a:prstGeom prst="roundRect">
              <a:avLst>
                <a:gd name="adj" fmla="val 16667"/>
              </a:avLst>
            </a:prstGeom>
            <a:solidFill>
              <a:srgbClr val="C0C0C0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396328" name="AutoShape 40"/>
            <p:cNvSpPr>
              <a:spLocks noChangeArrowheads="1"/>
            </p:cNvSpPr>
            <p:nvPr/>
          </p:nvSpPr>
          <p:spPr bwMode="auto">
            <a:xfrm>
              <a:off x="8123276" y="4085312"/>
              <a:ext cx="259825" cy="357245"/>
            </a:xfrm>
            <a:prstGeom prst="can">
              <a:avLst>
                <a:gd name="adj" fmla="val 35870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6326" tIns="53163" rIns="42531" bIns="53163" anchor="ctr"/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</a:rPr>
                <a:t>DB</a:t>
              </a:r>
            </a:p>
          </p:txBody>
        </p:sp>
        <p:sp>
          <p:nvSpPr>
            <p:cNvPr id="16420" name="Oval 41"/>
            <p:cNvSpPr>
              <a:spLocks noChangeArrowheads="1"/>
            </p:cNvSpPr>
            <p:nvPr/>
          </p:nvSpPr>
          <p:spPr bwMode="auto">
            <a:xfrm>
              <a:off x="2527063" y="3889479"/>
              <a:ext cx="1042477" cy="544054"/>
            </a:xfrm>
            <a:prstGeom prst="ellipse">
              <a:avLst/>
            </a:prstGeom>
            <a:solidFill>
              <a:srgbClr val="CCFFFF">
                <a:alpha val="70195"/>
              </a:srgbClr>
            </a:solidFill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grpSp>
          <p:nvGrpSpPr>
            <p:cNvPr id="16421" name="Group 42"/>
            <p:cNvGrpSpPr>
              <a:grpSpLocks/>
            </p:cNvGrpSpPr>
            <p:nvPr/>
          </p:nvGrpSpPr>
          <p:grpSpPr bwMode="auto">
            <a:xfrm>
              <a:off x="2643310" y="3818983"/>
              <a:ext cx="815607" cy="630858"/>
              <a:chOff x="3678" y="1817"/>
              <a:chExt cx="435" cy="349"/>
            </a:xfrm>
          </p:grpSpPr>
          <p:pic>
            <p:nvPicPr>
              <p:cNvPr id="16442" name="Picture 43" descr="PC_xml_Web_Service"/>
              <p:cNvPicPr preferRelativeResize="0"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818" y="1817"/>
                <a:ext cx="295" cy="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43" name="Picture 44" descr="People0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678" y="1902"/>
                <a:ext cx="254" cy="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22" name="Group 45"/>
            <p:cNvGrpSpPr>
              <a:grpSpLocks/>
            </p:cNvGrpSpPr>
            <p:nvPr/>
          </p:nvGrpSpPr>
          <p:grpSpPr bwMode="auto">
            <a:xfrm>
              <a:off x="1561459" y="4350423"/>
              <a:ext cx="821232" cy="630858"/>
              <a:chOff x="3983" y="1912"/>
              <a:chExt cx="438" cy="349"/>
            </a:xfrm>
          </p:grpSpPr>
          <p:pic>
            <p:nvPicPr>
              <p:cNvPr id="16440" name="Picture 46" descr="PC_xml_Web_Service"/>
              <p:cNvPicPr preferRelativeResize="0"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126" y="1912"/>
                <a:ext cx="295" cy="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41" name="Picture 47" descr="People03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983" y="1997"/>
                <a:ext cx="254" cy="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23" name="Group 48"/>
            <p:cNvGrpSpPr>
              <a:grpSpLocks/>
            </p:cNvGrpSpPr>
            <p:nvPr/>
          </p:nvGrpSpPr>
          <p:grpSpPr bwMode="auto">
            <a:xfrm>
              <a:off x="2133322" y="5344613"/>
              <a:ext cx="819356" cy="630858"/>
              <a:chOff x="4599" y="2101"/>
              <a:chExt cx="437" cy="349"/>
            </a:xfrm>
          </p:grpSpPr>
          <p:pic>
            <p:nvPicPr>
              <p:cNvPr id="16438" name="Picture 49" descr="PC_xml_Web_Service"/>
              <p:cNvPicPr preferRelativeResize="0"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741" y="2101"/>
                <a:ext cx="295" cy="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39" name="Picture 50" descr="People0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599" y="2186"/>
                <a:ext cx="254" cy="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424" name="Line 51"/>
            <p:cNvSpPr>
              <a:spLocks noChangeShapeType="1"/>
            </p:cNvSpPr>
            <p:nvPr/>
          </p:nvSpPr>
          <p:spPr bwMode="auto">
            <a:xfrm flipH="1" flipV="1">
              <a:off x="3269547" y="4451649"/>
              <a:ext cx="121872" cy="2277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6425" name="Line 52"/>
            <p:cNvSpPr>
              <a:spLocks noChangeShapeType="1"/>
            </p:cNvSpPr>
            <p:nvPr/>
          </p:nvSpPr>
          <p:spPr bwMode="auto">
            <a:xfrm flipV="1">
              <a:off x="3768286" y="4390190"/>
              <a:ext cx="3074933" cy="5820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6426" name="Text Box 53"/>
            <p:cNvSpPr txBox="1">
              <a:spLocks noChangeArrowheads="1"/>
            </p:cNvSpPr>
            <p:nvPr/>
          </p:nvSpPr>
          <p:spPr bwMode="auto">
            <a:xfrm>
              <a:off x="7302582" y="5686252"/>
              <a:ext cx="936621" cy="4022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900"/>
                <a:t>Europe</a:t>
              </a:r>
            </a:p>
          </p:txBody>
        </p:sp>
        <p:sp>
          <p:nvSpPr>
            <p:cNvPr id="16427" name="Text Box 54"/>
            <p:cNvSpPr txBox="1">
              <a:spLocks noChangeArrowheads="1"/>
            </p:cNvSpPr>
            <p:nvPr/>
          </p:nvSpPr>
          <p:spPr bwMode="auto">
            <a:xfrm>
              <a:off x="541481" y="4581798"/>
              <a:ext cx="845251" cy="2945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Bengalore</a:t>
              </a:r>
            </a:p>
          </p:txBody>
        </p:sp>
        <p:sp>
          <p:nvSpPr>
            <p:cNvPr id="16428" name="Text Box 55"/>
            <p:cNvSpPr txBox="1">
              <a:spLocks noChangeArrowheads="1"/>
            </p:cNvSpPr>
            <p:nvPr/>
          </p:nvSpPr>
          <p:spPr bwMode="auto">
            <a:xfrm>
              <a:off x="1945826" y="4005167"/>
              <a:ext cx="505414" cy="2945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Pune</a:t>
              </a:r>
            </a:p>
          </p:txBody>
        </p:sp>
        <p:sp>
          <p:nvSpPr>
            <p:cNvPr id="16429" name="Text Box 56"/>
            <p:cNvSpPr txBox="1">
              <a:spLocks noChangeArrowheads="1"/>
            </p:cNvSpPr>
            <p:nvPr/>
          </p:nvSpPr>
          <p:spPr bwMode="auto">
            <a:xfrm>
              <a:off x="1403963" y="5568758"/>
              <a:ext cx="495796" cy="2945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Delhi</a:t>
              </a:r>
            </a:p>
          </p:txBody>
        </p:sp>
        <p:sp>
          <p:nvSpPr>
            <p:cNvPr id="16430" name="Text Box 58"/>
            <p:cNvSpPr txBox="1">
              <a:spLocks noChangeArrowheads="1"/>
            </p:cNvSpPr>
            <p:nvPr/>
          </p:nvSpPr>
          <p:spPr bwMode="auto">
            <a:xfrm>
              <a:off x="3211422" y="5686252"/>
              <a:ext cx="729834" cy="4330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fr-FR" sz="2100"/>
                <a:t>India</a:t>
              </a:r>
              <a:endParaRPr lang="en-US" sz="2100"/>
            </a:p>
          </p:txBody>
        </p:sp>
        <p:sp>
          <p:nvSpPr>
            <p:cNvPr id="16431" name="Text Box 59"/>
            <p:cNvSpPr txBox="1">
              <a:spLocks noChangeArrowheads="1"/>
            </p:cNvSpPr>
            <p:nvPr/>
          </p:nvSpPr>
          <p:spPr bwMode="auto">
            <a:xfrm>
              <a:off x="3577040" y="4213044"/>
              <a:ext cx="1448780" cy="55364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53163" rIns="42531" bIns="53163">
              <a:spAutoFit/>
            </a:bodyPr>
            <a:lstStyle/>
            <a:p>
              <a:r>
                <a:rPr lang="fr-FR" sz="1900"/>
                <a:t>FCS</a:t>
              </a:r>
              <a:br>
                <a:rPr lang="fr-FR" sz="1900"/>
              </a:br>
              <a:r>
                <a:rPr lang="fr-FR" sz="1000"/>
                <a:t>File Collaboration Server</a:t>
              </a:r>
              <a:endParaRPr lang="en-US" sz="1000"/>
            </a:p>
          </p:txBody>
        </p:sp>
        <p:sp>
          <p:nvSpPr>
            <p:cNvPr id="16432" name="Text Box 60"/>
            <p:cNvSpPr txBox="1">
              <a:spLocks noChangeArrowheads="1"/>
            </p:cNvSpPr>
            <p:nvPr/>
          </p:nvSpPr>
          <p:spPr bwMode="auto">
            <a:xfrm>
              <a:off x="6541350" y="3650873"/>
              <a:ext cx="2638068" cy="3997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53163" rIns="42531" bIns="53163">
              <a:spAutoFit/>
            </a:bodyPr>
            <a:lstStyle/>
            <a:p>
              <a:r>
                <a:rPr lang="fr-FR" sz="1900"/>
                <a:t>MCS </a:t>
              </a:r>
              <a:r>
                <a:rPr lang="fr-FR" sz="1000"/>
                <a:t>(Matrix Collaboration Server)</a:t>
              </a:r>
              <a:endParaRPr lang="en-US" sz="600"/>
            </a:p>
          </p:txBody>
        </p:sp>
        <p:pic>
          <p:nvPicPr>
            <p:cNvPr id="16433" name="Picture 61" descr="MCj0431616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43786" y="4684831"/>
              <a:ext cx="554988" cy="632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34" name="AutoShape 63"/>
            <p:cNvSpPr>
              <a:spLocks noChangeArrowheads="1"/>
            </p:cNvSpPr>
            <p:nvPr/>
          </p:nvSpPr>
          <p:spPr bwMode="auto">
            <a:xfrm>
              <a:off x="10128147" y="5129505"/>
              <a:ext cx="236245" cy="413092"/>
            </a:xfrm>
            <a:prstGeom prst="foldedCorner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16435" name="Line 66"/>
            <p:cNvSpPr>
              <a:spLocks noChangeShapeType="1"/>
            </p:cNvSpPr>
            <p:nvPr/>
          </p:nvSpPr>
          <p:spPr bwMode="auto">
            <a:xfrm flipH="1" flipV="1">
              <a:off x="7473204" y="4390189"/>
              <a:ext cx="2030580" cy="439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6436" name="Line 68"/>
            <p:cNvSpPr>
              <a:spLocks noChangeShapeType="1"/>
            </p:cNvSpPr>
            <p:nvPr/>
          </p:nvSpPr>
          <p:spPr bwMode="auto">
            <a:xfrm>
              <a:off x="9910651" y="5183733"/>
              <a:ext cx="224995" cy="86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6437" name="Text Box 69"/>
            <p:cNvSpPr txBox="1">
              <a:spLocks noChangeArrowheads="1"/>
            </p:cNvSpPr>
            <p:nvPr/>
          </p:nvSpPr>
          <p:spPr bwMode="auto">
            <a:xfrm>
              <a:off x="8943172" y="4129893"/>
              <a:ext cx="1448780" cy="55364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53163" rIns="42531" bIns="53163">
              <a:spAutoFit/>
            </a:bodyPr>
            <a:lstStyle/>
            <a:p>
              <a:r>
                <a:rPr lang="fr-FR" sz="1900"/>
                <a:t>FCS</a:t>
              </a:r>
              <a:br>
                <a:rPr lang="fr-FR" sz="1900"/>
              </a:br>
              <a:r>
                <a:rPr lang="fr-FR" sz="1000"/>
                <a:t>File Collaboration Server</a:t>
              </a:r>
              <a:endParaRPr lang="en-US" sz="1000"/>
            </a:p>
          </p:txBody>
        </p:sp>
      </p:grpSp>
      <p:sp>
        <p:nvSpPr>
          <p:cNvPr id="16388" name="Rectangle 57"/>
          <p:cNvSpPr>
            <a:spLocks noGrp="1" noChangeArrowheads="1"/>
          </p:cNvSpPr>
          <p:nvPr>
            <p:ph idx="1"/>
          </p:nvPr>
        </p:nvSpPr>
        <p:spPr>
          <a:xfrm>
            <a:off x="469900" y="1546225"/>
            <a:ext cx="10329863" cy="20018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mtClean="0"/>
              <a:t>Deployment topology: STORE, LOCATION, SITE, FCS</a:t>
            </a:r>
          </a:p>
          <a:p>
            <a:pPr>
              <a:lnSpc>
                <a:spcPct val="80000"/>
              </a:lnSpc>
            </a:pPr>
            <a:r>
              <a:rPr lang="en-US" smtClean="0"/>
              <a:t>At Read/Write operation, the file will be located according to SITE/LOCATION/STORE definition in metadata database.</a:t>
            </a:r>
          </a:p>
          <a:p>
            <a:pPr>
              <a:lnSpc>
                <a:spcPct val="80000"/>
              </a:lnSpc>
            </a:pPr>
            <a:r>
              <a:rPr lang="en-US" smtClean="0"/>
              <a:t>For a given STORE, files will be provided by:</a:t>
            </a:r>
          </a:p>
          <a:p>
            <a:pPr lvl="1">
              <a:lnSpc>
                <a:spcPct val="80000"/>
              </a:lnSpc>
            </a:pPr>
            <a:r>
              <a:rPr lang="en-US" smtClean="0"/>
              <a:t>FCS server for persons defined on the SITE </a:t>
            </a:r>
            <a:r>
              <a:rPr lang="en-US" smtClean="0">
                <a:sym typeface="Wingdings" pitchFamily="2" charset="2"/>
              </a:rPr>
              <a:t> Data stored in the LOCATION</a:t>
            </a:r>
          </a:p>
          <a:p>
            <a:pPr lvl="1">
              <a:lnSpc>
                <a:spcPct val="80000"/>
              </a:lnSpc>
            </a:pPr>
            <a:r>
              <a:rPr lang="en-US" smtClean="0"/>
              <a:t>MCS server for persons not associated to a SITE (default value) </a:t>
            </a:r>
            <a:r>
              <a:rPr lang="en-US" smtClean="0">
                <a:sym typeface="Wingdings" pitchFamily="2" charset="2"/>
              </a:rPr>
              <a:t> Data stored in the STORE</a:t>
            </a:r>
          </a:p>
          <a:p>
            <a:pPr>
              <a:lnSpc>
                <a:spcPct val="80000"/>
              </a:lnSpc>
            </a:pPr>
            <a:r>
              <a:rPr lang="en-US" smtClean="0"/>
              <a:t>On-demand Synchronization</a:t>
            </a:r>
          </a:p>
        </p:txBody>
      </p:sp>
      <p:sp>
        <p:nvSpPr>
          <p:cNvPr id="16389" name="TextBox 60"/>
          <p:cNvSpPr txBox="1">
            <a:spLocks noChangeArrowheads="1"/>
          </p:cNvSpPr>
          <p:nvPr/>
        </p:nvSpPr>
        <p:spPr bwMode="auto">
          <a:xfrm>
            <a:off x="1041400" y="903288"/>
            <a:ext cx="73961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Benefits from Industry Proven Implementation Methods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63" y="2046288"/>
            <a:ext cx="4060825" cy="4295775"/>
          </a:xfrm>
        </p:spPr>
        <p:txBody>
          <a:bodyPr/>
          <a:lstStyle/>
          <a:p>
            <a:pPr marL="0" indent="0">
              <a:buFont typeface="Marlett" pitchFamily="2" charset="2"/>
              <a:buNone/>
              <a:defRPr/>
            </a:pPr>
            <a:r>
              <a:rPr lang="en-US" dirty="0" smtClean="0"/>
              <a:t>A common &amp; consistent </a:t>
            </a:r>
            <a:br>
              <a:rPr lang="en-US" dirty="0" smtClean="0"/>
            </a:br>
            <a:r>
              <a:rPr lang="en-US" dirty="0" smtClean="0"/>
              <a:t>security solution</a:t>
            </a:r>
          </a:p>
          <a:p>
            <a:pPr>
              <a:defRPr/>
            </a:pPr>
            <a:r>
              <a:rPr lang="en-US" dirty="0" smtClean="0"/>
              <a:t>Whatever the access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Wintop</a:t>
            </a:r>
            <a:r>
              <a:rPr lang="en-US" dirty="0" smtClean="0"/>
              <a:t> / </a:t>
            </a:r>
            <a:r>
              <a:rPr lang="en-US" dirty="0" err="1" smtClean="0"/>
              <a:t>Webtop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/>
              <a:t>Whatever the DS Applications</a:t>
            </a:r>
          </a:p>
          <a:p>
            <a:pPr lvl="1">
              <a:defRPr/>
            </a:pPr>
            <a:r>
              <a:rPr lang="en-US" dirty="0" smtClean="0"/>
              <a:t>Mechanical modeler</a:t>
            </a:r>
          </a:p>
          <a:p>
            <a:pPr lvl="1">
              <a:defRPr/>
            </a:pPr>
            <a:r>
              <a:rPr lang="en-US" dirty="0" smtClean="0"/>
              <a:t>VPM Physical editor,</a:t>
            </a:r>
          </a:p>
          <a:p>
            <a:pPr lvl="1">
              <a:defRPr/>
            </a:pPr>
            <a:r>
              <a:rPr lang="en-US" dirty="0" smtClean="0"/>
              <a:t>VPM Functional editor,</a:t>
            </a:r>
          </a:p>
          <a:p>
            <a:pPr lvl="1">
              <a:defRPr/>
            </a:pPr>
            <a:r>
              <a:rPr lang="en-US" dirty="0" smtClean="0"/>
              <a:t>Piping &amp; Tubing Logical Editor</a:t>
            </a:r>
          </a:p>
          <a:p>
            <a:pPr lvl="1">
              <a:defRPr/>
            </a:pPr>
            <a:r>
              <a:rPr lang="en-US" dirty="0" smtClean="0"/>
              <a:t>…</a:t>
            </a:r>
          </a:p>
          <a:p>
            <a:pPr>
              <a:defRPr/>
            </a:pPr>
            <a:r>
              <a:rPr lang="en-US" dirty="0" smtClean="0"/>
              <a:t>Whatever the process mode (interactive/ batch mode</a:t>
            </a:r>
            <a:r>
              <a:rPr lang="en-US" sz="1900" dirty="0" smtClean="0"/>
              <a:t>)</a:t>
            </a:r>
          </a:p>
        </p:txBody>
      </p:sp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398463" y="260350"/>
            <a:ext cx="9717087" cy="857250"/>
          </a:xfrm>
        </p:spPr>
        <p:txBody>
          <a:bodyPr/>
          <a:lstStyle/>
          <a:p>
            <a:r>
              <a:rPr lang="en-US" sz="3200" smtClean="0"/>
              <a:t>Remote Access V6 / V6: Security &amp; Confidentiality Management 1/5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327025" y="1260475"/>
            <a:ext cx="75025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Provides a Flexible, Robust &amp; Secured Access to IP</a:t>
            </a:r>
          </a:p>
        </p:txBody>
      </p:sp>
      <p:grpSp>
        <p:nvGrpSpPr>
          <p:cNvPr id="17413" name="Group 6"/>
          <p:cNvGrpSpPr>
            <a:grpSpLocks/>
          </p:cNvGrpSpPr>
          <p:nvPr/>
        </p:nvGrpSpPr>
        <p:grpSpPr bwMode="auto">
          <a:xfrm>
            <a:off x="4613275" y="1903413"/>
            <a:ext cx="5824538" cy="4276725"/>
            <a:chOff x="4065784" y="1842313"/>
            <a:chExt cx="6585747" cy="4324325"/>
          </a:xfrm>
        </p:grpSpPr>
        <p:pic>
          <p:nvPicPr>
            <p:cNvPr id="1025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65784" y="1842313"/>
              <a:ext cx="6278576" cy="43243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2" name="Right Arrow 91"/>
            <p:cNvSpPr/>
            <p:nvPr/>
          </p:nvSpPr>
          <p:spPr bwMode="auto">
            <a:xfrm rot="10800000">
              <a:off x="10143554" y="5429865"/>
              <a:ext cx="507977" cy="500813"/>
            </a:xfrm>
            <a:prstGeom prst="rightArrow">
              <a:avLst/>
            </a:prstGeom>
            <a:solidFill>
              <a:srgbClr val="FF0000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189038"/>
            <a:ext cx="5000625" cy="63595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C00000"/>
                </a:solidFill>
              </a:rPr>
              <a:t>WHAT is Protected?</a:t>
            </a:r>
          </a:p>
          <a:p>
            <a:pPr>
              <a:buFont typeface="Marlett" pitchFamily="2" charset="2"/>
              <a:buNone/>
              <a:defRPr/>
            </a:pPr>
            <a:r>
              <a:rPr lang="en-US" dirty="0" smtClean="0"/>
              <a:t>	Access control on Data</a:t>
            </a:r>
          </a:p>
          <a:p>
            <a:pPr marL="730994" lvl="1" indent="-332270">
              <a:defRPr/>
            </a:pPr>
            <a:r>
              <a:rPr lang="en-US" dirty="0" smtClean="0"/>
              <a:t>VPM objects</a:t>
            </a:r>
          </a:p>
          <a:p>
            <a:pPr marL="1063264" lvl="2" indent="-300890">
              <a:defRPr/>
            </a:pPr>
            <a:r>
              <a:rPr lang="en-US" dirty="0" smtClean="0"/>
              <a:t>PLM Reference</a:t>
            </a:r>
          </a:p>
          <a:p>
            <a:pPr marL="1461988" lvl="3" indent="-265816">
              <a:defRPr/>
            </a:pPr>
            <a:r>
              <a:rPr lang="en-US" sz="1200" dirty="0" err="1" smtClean="0"/>
              <a:t>PLMPort</a:t>
            </a:r>
            <a:endParaRPr lang="en-US" sz="1200" dirty="0" smtClean="0"/>
          </a:p>
          <a:p>
            <a:pPr marL="1461988" lvl="3" indent="-265816">
              <a:defRPr/>
            </a:pPr>
            <a:r>
              <a:rPr lang="en-US" sz="1200" dirty="0" err="1" smtClean="0"/>
              <a:t>PLMConnection</a:t>
            </a:r>
            <a:endParaRPr lang="en-US" sz="1200" dirty="0" smtClean="0"/>
          </a:p>
          <a:p>
            <a:pPr marL="1461988" lvl="3" indent="-265816">
              <a:defRPr/>
            </a:pPr>
            <a:r>
              <a:rPr lang="en-US" sz="1200" dirty="0" err="1" smtClean="0"/>
              <a:t>PLMCoreReference</a:t>
            </a:r>
            <a:endParaRPr lang="en-US" sz="1200" dirty="0" smtClean="0"/>
          </a:p>
          <a:p>
            <a:pPr marL="1461988" lvl="3" indent="-265816">
              <a:defRPr/>
            </a:pPr>
            <a:r>
              <a:rPr lang="en-US" sz="1200" dirty="0" err="1" smtClean="0"/>
              <a:t>PLMCoreRepReference</a:t>
            </a:r>
            <a:endParaRPr lang="en-US" dirty="0" smtClean="0"/>
          </a:p>
          <a:p>
            <a:pPr marL="1063264" lvl="2" indent="-265816">
              <a:defRPr/>
            </a:pPr>
            <a:r>
              <a:rPr lang="en-US" dirty="0" smtClean="0"/>
              <a:t>PLM </a:t>
            </a:r>
            <a:r>
              <a:rPr lang="en-US" dirty="0" err="1" smtClean="0"/>
              <a:t>Intance</a:t>
            </a:r>
            <a:endParaRPr lang="en-US" dirty="0" smtClean="0"/>
          </a:p>
          <a:p>
            <a:pPr marL="1461988" lvl="3" indent="-265816">
              <a:defRPr/>
            </a:pPr>
            <a:r>
              <a:rPr lang="en-US" sz="1200" dirty="0" err="1" smtClean="0"/>
              <a:t>PLMCoreInstance</a:t>
            </a:r>
            <a:endParaRPr lang="en-US" sz="1200" dirty="0" smtClean="0"/>
          </a:p>
          <a:p>
            <a:pPr marL="1461988" lvl="3" indent="-265816">
              <a:defRPr/>
            </a:pPr>
            <a:r>
              <a:rPr lang="en-US" sz="1200" dirty="0" err="1" smtClean="0"/>
              <a:t>PLMCoreRepInstance</a:t>
            </a:r>
            <a:endParaRPr lang="en-US" dirty="0" smtClean="0"/>
          </a:p>
          <a:p>
            <a:pPr marL="730994" lvl="1" indent="-332270">
              <a:defRPr/>
            </a:pPr>
            <a:r>
              <a:rPr lang="en-US" dirty="0" smtClean="0"/>
              <a:t>XBOM Governance objects (CBP)</a:t>
            </a:r>
          </a:p>
          <a:p>
            <a:pPr marL="1063264" lvl="2" indent="-265816">
              <a:defRPr/>
            </a:pPr>
            <a:r>
              <a:rPr lang="en-US" dirty="0" smtClean="0"/>
              <a:t>Requirements</a:t>
            </a:r>
          </a:p>
          <a:p>
            <a:pPr marL="1063264" lvl="2" indent="-265816">
              <a:defRPr/>
            </a:pPr>
            <a:r>
              <a:rPr lang="en-US" dirty="0" smtClean="0"/>
              <a:t>Documents</a:t>
            </a:r>
          </a:p>
          <a:p>
            <a:pPr marL="1063264" lvl="2" indent="-265816">
              <a:defRPr/>
            </a:pPr>
            <a:r>
              <a:rPr lang="en-US" dirty="0" smtClean="0"/>
              <a:t>Program</a:t>
            </a:r>
          </a:p>
          <a:p>
            <a:pPr marL="1063264" lvl="2" indent="-265816">
              <a:defRPr/>
            </a:pPr>
            <a:r>
              <a:rPr lang="en-US" dirty="0" smtClean="0"/>
              <a:t>…</a:t>
            </a:r>
          </a:p>
          <a:p>
            <a:pPr marL="730994" lvl="1" indent="-332270">
              <a:defRPr/>
            </a:pPr>
            <a:r>
              <a:rPr lang="en-US" dirty="0" smtClean="0"/>
              <a:t>Access control on Resources</a:t>
            </a:r>
          </a:p>
          <a:p>
            <a:pPr marL="1063264" lvl="2" indent="-265816">
              <a:defRPr/>
            </a:pPr>
            <a:r>
              <a:rPr lang="en-US" dirty="0" smtClean="0"/>
              <a:t>Settings</a:t>
            </a:r>
          </a:p>
          <a:p>
            <a:pPr marL="1063264" lvl="2" indent="-265816">
              <a:defRPr/>
            </a:pPr>
            <a:r>
              <a:rPr lang="en-US" dirty="0" smtClean="0"/>
              <a:t>Tables of values</a:t>
            </a:r>
          </a:p>
          <a:p>
            <a:pPr marL="1063264" lvl="2" indent="-265816">
              <a:defRPr/>
            </a:pPr>
            <a:r>
              <a:rPr lang="en-US" dirty="0" smtClean="0"/>
              <a:t>Services: (functions)</a:t>
            </a:r>
          </a:p>
          <a:p>
            <a:pPr marL="1063264" lvl="2" indent="-265816">
              <a:defRPr/>
            </a:pPr>
            <a:r>
              <a:rPr lang="en-US" dirty="0" smtClean="0"/>
              <a:t>Applications</a:t>
            </a:r>
          </a:p>
          <a:p>
            <a:pPr marL="1063264" lvl="2" indent="-265816">
              <a:defRPr/>
            </a:pPr>
            <a:r>
              <a:rPr lang="en-US" dirty="0" smtClean="0"/>
              <a:t>…</a:t>
            </a:r>
          </a:p>
          <a:p>
            <a:pPr marL="730994" lvl="1" indent="-332270">
              <a:defRPr/>
            </a:pPr>
            <a:r>
              <a:rPr lang="en-US" dirty="0" smtClean="0"/>
              <a:t>Access control on Function</a:t>
            </a:r>
          </a:p>
        </p:txBody>
      </p:sp>
      <p:grpSp>
        <p:nvGrpSpPr>
          <p:cNvPr id="18435" name="Group 9"/>
          <p:cNvGrpSpPr>
            <a:grpSpLocks/>
          </p:cNvGrpSpPr>
          <p:nvPr/>
        </p:nvGrpSpPr>
        <p:grpSpPr bwMode="auto">
          <a:xfrm>
            <a:off x="6043613" y="903288"/>
            <a:ext cx="3679825" cy="2428875"/>
            <a:chOff x="5934576" y="1362732"/>
            <a:chExt cx="4342405" cy="303680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934576" y="1362732"/>
              <a:ext cx="4342405" cy="216914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8439" name="TextBox 6"/>
            <p:cNvSpPr txBox="1">
              <a:spLocks noChangeArrowheads="1"/>
            </p:cNvSpPr>
            <p:nvPr/>
          </p:nvSpPr>
          <p:spPr bwMode="auto">
            <a:xfrm>
              <a:off x="8944975" y="4049080"/>
              <a:ext cx="1100368" cy="350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1600"/>
                <a:t>PLM Port</a:t>
              </a:r>
              <a:endParaRPr lang="fr-FR" sz="1600"/>
            </a:p>
          </p:txBody>
        </p:sp>
        <p:cxnSp>
          <p:nvCxnSpPr>
            <p:cNvPr id="18440" name="Straight Arrow Connector 7"/>
            <p:cNvCxnSpPr>
              <a:cxnSpLocks noChangeShapeType="1"/>
            </p:cNvCxnSpPr>
            <p:nvPr/>
          </p:nvCxnSpPr>
          <p:spPr bwMode="auto">
            <a:xfrm rot="10800000">
              <a:off x="7644540" y="2750984"/>
              <a:ext cx="1246127" cy="1041188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18441" name="TextBox 8"/>
            <p:cNvSpPr txBox="1">
              <a:spLocks noChangeArrowheads="1"/>
            </p:cNvSpPr>
            <p:nvPr/>
          </p:nvSpPr>
          <p:spPr bwMode="auto">
            <a:xfrm>
              <a:off x="8944975" y="3601966"/>
              <a:ext cx="1134446" cy="350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1600"/>
                <a:t>Container</a:t>
              </a:r>
              <a:endParaRPr lang="fr-FR" sz="1600"/>
            </a:p>
          </p:txBody>
        </p:sp>
        <p:cxnSp>
          <p:nvCxnSpPr>
            <p:cNvPr id="18442" name="Straight Arrow Connector 15"/>
            <p:cNvCxnSpPr>
              <a:cxnSpLocks noChangeShapeType="1"/>
            </p:cNvCxnSpPr>
            <p:nvPr/>
          </p:nvCxnSpPr>
          <p:spPr bwMode="auto">
            <a:xfrm rot="10800000">
              <a:off x="7644540" y="3184813"/>
              <a:ext cx="1246127" cy="1041188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sp>
        <p:nvSpPr>
          <p:cNvPr id="18436" name="Title 1"/>
          <p:cNvSpPr>
            <a:spLocks noGrp="1"/>
          </p:cNvSpPr>
          <p:nvPr>
            <p:ph type="title"/>
          </p:nvPr>
        </p:nvSpPr>
        <p:spPr>
          <a:xfrm>
            <a:off x="500063" y="0"/>
            <a:ext cx="10299700" cy="1143000"/>
          </a:xfrm>
        </p:spPr>
        <p:txBody>
          <a:bodyPr lIns="0" tIns="0" rIns="0" bIns="0" anchor="b"/>
          <a:lstStyle/>
          <a:p>
            <a:r>
              <a:rPr lang="en-US" sz="3200" smtClean="0"/>
              <a:t>Remote Access V6 / V6: Security &amp; Confidentiality Management 2/5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472113" y="3546475"/>
            <a:ext cx="4786312" cy="385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/>
          <a:lstStyle/>
          <a:p>
            <a:pPr marL="342900" indent="-342900" defTabSz="-13873163"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lang="en-US" sz="1600" b="1" kern="0" dirty="0">
                <a:solidFill>
                  <a:srgbClr val="C00000"/>
                </a:solidFill>
              </a:rPr>
              <a:t>WHEN Security is Enforced ?</a:t>
            </a:r>
            <a:endParaRPr lang="en-US" sz="1600" b="1" kern="0" dirty="0">
              <a:latin typeface="+mn-lt"/>
            </a:endParaRPr>
          </a:p>
          <a:p>
            <a:pPr marL="730994" lvl="1" indent="-332270" defTabSz="-13873163">
              <a:spcBef>
                <a:spcPct val="20000"/>
              </a:spcBef>
              <a:buFont typeface="Wingdings" pitchFamily="2" charset="2"/>
              <a:buBlip>
                <a:blip r:embed="rId5"/>
              </a:buBlip>
              <a:defRPr/>
            </a:pPr>
            <a:endParaRPr lang="en-US" sz="1600" kern="0" dirty="0">
              <a:latin typeface="+mn-lt"/>
            </a:endParaRPr>
          </a:p>
          <a:p>
            <a:pPr marL="730994" lvl="1" indent="-332270" defTabSz="-13873163">
              <a:spcBef>
                <a:spcPct val="20000"/>
              </a:spcBef>
              <a:buFontTx/>
              <a:buBlip>
                <a:blip r:embed="rId5"/>
              </a:buBlip>
              <a:defRPr/>
            </a:pPr>
            <a:r>
              <a:rPr lang="en-US" sz="1600" b="1" kern="0" dirty="0">
                <a:latin typeface="+mn-lt"/>
              </a:rPr>
              <a:t>At login time to compute masks, user commands and resources</a:t>
            </a:r>
          </a:p>
          <a:p>
            <a:pPr marL="730994" lvl="1" indent="-332270" defTabSz="-13873163">
              <a:spcBef>
                <a:spcPct val="20000"/>
              </a:spcBef>
              <a:buFontTx/>
              <a:buBlip>
                <a:blip r:embed="rId5"/>
              </a:buBlip>
              <a:defRPr/>
            </a:pPr>
            <a:r>
              <a:rPr lang="en-US" sz="1600" b="1" kern="0" dirty="0">
                <a:latin typeface="+mn-lt"/>
              </a:rPr>
              <a:t>At query time on PLM objects with filters</a:t>
            </a:r>
          </a:p>
          <a:p>
            <a:pPr marL="730994" lvl="1" indent="-332270" defTabSz="-13873163">
              <a:spcBef>
                <a:spcPct val="20000"/>
              </a:spcBef>
              <a:buFontTx/>
              <a:buBlip>
                <a:blip r:embed="rId5"/>
              </a:buBlip>
              <a:defRPr/>
            </a:pPr>
            <a:r>
              <a:rPr lang="en-US" sz="1600" b="1" kern="0" dirty="0">
                <a:latin typeface="+mn-lt"/>
              </a:rPr>
              <a:t>At expand time on PLM structure with filters</a:t>
            </a:r>
          </a:p>
          <a:p>
            <a:pPr marL="730994" lvl="1" indent="-332270" defTabSz="-13873163">
              <a:spcBef>
                <a:spcPct val="20000"/>
              </a:spcBef>
              <a:buFontTx/>
              <a:buBlip>
                <a:blip r:embed="rId5"/>
              </a:buBlip>
              <a:defRPr/>
            </a:pPr>
            <a:r>
              <a:rPr lang="en-US" sz="1600" b="1" kern="0" dirty="0">
                <a:latin typeface="+mn-lt"/>
              </a:rPr>
              <a:t>At Save time on PLM objects on create, modify, delete, </a:t>
            </a:r>
            <a:r>
              <a:rPr lang="en-US" sz="1600" b="1" kern="0" dirty="0" err="1">
                <a:latin typeface="+mn-lt"/>
              </a:rPr>
              <a:t>changeowner</a:t>
            </a:r>
            <a:r>
              <a:rPr lang="en-US" sz="1600" b="1" kern="0" dirty="0">
                <a:latin typeface="+mn-lt"/>
              </a:rPr>
              <a:t>, …. </a:t>
            </a:r>
          </a:p>
          <a:p>
            <a:pPr marL="730994" lvl="1" indent="-332270" defTabSz="-13873163">
              <a:spcBef>
                <a:spcPct val="20000"/>
              </a:spcBef>
              <a:buFontTx/>
              <a:buBlip>
                <a:blip r:embed="rId5"/>
              </a:buBlip>
              <a:defRPr/>
            </a:pPr>
            <a:r>
              <a:rPr lang="en-US" sz="1600" b="1" kern="0" dirty="0">
                <a:latin typeface="+mn-lt"/>
              </a:rPr>
              <a:t>At transaction time  on </a:t>
            </a:r>
            <a:r>
              <a:rPr lang="en-US" sz="1600" b="1" kern="0" dirty="0">
                <a:solidFill>
                  <a:srgbClr val="FF0000"/>
                </a:solidFill>
                <a:latin typeface="+mn-lt"/>
              </a:rPr>
              <a:t>PLM objects </a:t>
            </a:r>
            <a:r>
              <a:rPr lang="en-US" sz="1600" b="1" kern="0" dirty="0">
                <a:latin typeface="+mn-lt"/>
              </a:rPr>
              <a:t>: transfer, promote, </a:t>
            </a:r>
            <a:r>
              <a:rPr lang="en-US" sz="1600" b="1" kern="0" dirty="0" err="1">
                <a:latin typeface="+mn-lt"/>
              </a:rPr>
              <a:t>newversion</a:t>
            </a:r>
            <a:r>
              <a:rPr lang="en-US" sz="1600" b="1" kern="0" dirty="0">
                <a:latin typeface="+mn-lt"/>
              </a:rPr>
              <a:t>, lock, unlock ….</a:t>
            </a:r>
          </a:p>
          <a:p>
            <a:pPr marL="1461988" lvl="3" indent="-265816" defTabSz="-13873163">
              <a:spcBef>
                <a:spcPct val="20000"/>
              </a:spcBef>
              <a:defRPr/>
            </a:pPr>
            <a:endParaRPr lang="en-US" sz="1200" kern="0" dirty="0">
              <a:latin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474788"/>
            <a:ext cx="5049838" cy="552767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C00000"/>
                </a:solidFill>
              </a:rPr>
              <a:t>HOW is it Enforced? 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Policies-Rules</a:t>
            </a:r>
          </a:p>
          <a:p>
            <a:pPr lvl="2" indent="-258432">
              <a:defRPr/>
            </a:pPr>
            <a:r>
              <a:rPr lang="en-US" dirty="0" smtClean="0"/>
              <a:t>Function</a:t>
            </a:r>
          </a:p>
          <a:p>
            <a:pPr lvl="2" indent="-258432">
              <a:defRPr/>
            </a:pPr>
            <a:r>
              <a:rPr lang="en-US" dirty="0" smtClean="0"/>
              <a:t>Object access</a:t>
            </a:r>
          </a:p>
          <a:p>
            <a:pPr marL="1467527" lvl="2" indent="-267663">
              <a:defRPr/>
            </a:pPr>
            <a:r>
              <a:rPr lang="en-US" dirty="0" smtClean="0"/>
              <a:t>Grants permission to</a:t>
            </a:r>
            <a:br>
              <a:rPr lang="en-US" dirty="0" smtClean="0"/>
            </a:br>
            <a:r>
              <a:rPr lang="en-US" dirty="0" smtClean="0"/>
              <a:t>Person, Organization, </a:t>
            </a:r>
            <a:br>
              <a:rPr lang="en-US" dirty="0" smtClean="0"/>
            </a:br>
            <a:r>
              <a:rPr lang="en-US" dirty="0" smtClean="0"/>
              <a:t>Role, Project</a:t>
            </a:r>
          </a:p>
          <a:p>
            <a:pPr marL="1467527" lvl="2" indent="-267663">
              <a:defRPr/>
            </a:pPr>
            <a:r>
              <a:rPr lang="en-US" dirty="0" smtClean="0"/>
              <a:t>Conditioned by Security </a:t>
            </a:r>
            <a:br>
              <a:rPr lang="en-US" dirty="0" smtClean="0"/>
            </a:br>
            <a:r>
              <a:rPr lang="en-US" dirty="0" smtClean="0"/>
              <a:t>rules (filters)</a:t>
            </a:r>
          </a:p>
          <a:p>
            <a:pPr lvl="2">
              <a:buFont typeface="Wingdings" pitchFamily="2" charset="2"/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Triggers, Scripts, User exits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Resources Bundle</a:t>
            </a:r>
          </a:p>
          <a:p>
            <a:pPr lvl="2">
              <a:defRPr/>
            </a:pPr>
            <a:r>
              <a:rPr lang="en-US" dirty="0" smtClean="0"/>
              <a:t>Parameters, </a:t>
            </a:r>
            <a:r>
              <a:rPr lang="fr-FR" dirty="0" smtClean="0"/>
              <a:t>PRM, </a:t>
            </a:r>
            <a:r>
              <a:rPr lang="en-US" dirty="0" smtClean="0"/>
              <a:t>Settings, Icons, NLS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Metadata masks</a:t>
            </a:r>
          </a:p>
          <a:p>
            <a:pPr lvl="2">
              <a:defRPr/>
            </a:pPr>
            <a:r>
              <a:rPr lang="en-US" dirty="0" smtClean="0"/>
              <a:t>On attributes</a:t>
            </a:r>
          </a:p>
          <a:p>
            <a:pPr lvl="1">
              <a:defRPr/>
            </a:pPr>
            <a:endParaRPr lang="en-US" sz="2100" dirty="0" smtClean="0"/>
          </a:p>
        </p:txBody>
      </p:sp>
      <p:pic>
        <p:nvPicPr>
          <p:cNvPr id="5" name="Picture 6" descr="EditAcces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8169" y="1415012"/>
            <a:ext cx="3767644" cy="1773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460" name="Title 1"/>
          <p:cNvSpPr>
            <a:spLocks noGrp="1"/>
          </p:cNvSpPr>
          <p:nvPr>
            <p:ph type="title"/>
          </p:nvPr>
        </p:nvSpPr>
        <p:spPr>
          <a:xfrm>
            <a:off x="487363" y="188913"/>
            <a:ext cx="9913937" cy="785812"/>
          </a:xfrm>
        </p:spPr>
        <p:txBody>
          <a:bodyPr/>
          <a:lstStyle/>
          <a:p>
            <a:r>
              <a:rPr lang="en-US" sz="3200" smtClean="0"/>
              <a:t>Remote Access V6 / V6: Security &amp; Confidentiality Management 3/5</a:t>
            </a:r>
          </a:p>
        </p:txBody>
      </p:sp>
      <p:pic>
        <p:nvPicPr>
          <p:cNvPr id="6" name="Picture 8" descr="AdminToo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1385" y="3547266"/>
            <a:ext cx="3838028" cy="2729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title"/>
          </p:nvPr>
        </p:nvSpPr>
        <p:spPr>
          <a:xfrm>
            <a:off x="487363" y="331788"/>
            <a:ext cx="10312400" cy="514350"/>
          </a:xfrm>
        </p:spPr>
        <p:txBody>
          <a:bodyPr/>
          <a:lstStyle/>
          <a:p>
            <a:r>
              <a:rPr lang="en-US" sz="3200" smtClean="0"/>
              <a:t>Remote Access V6 / V6: Security &amp; Confidentiality Management 4/5</a:t>
            </a:r>
          </a:p>
        </p:txBody>
      </p:sp>
      <p:sp>
        <p:nvSpPr>
          <p:cNvPr id="20483" name="Content Placeholder 117"/>
          <p:cNvSpPr>
            <a:spLocks noGrp="1"/>
          </p:cNvSpPr>
          <p:nvPr>
            <p:ph sz="half" idx="2"/>
          </p:nvPr>
        </p:nvSpPr>
        <p:spPr>
          <a:xfrm>
            <a:off x="327025" y="1617663"/>
            <a:ext cx="5430838" cy="4073525"/>
          </a:xfrm>
        </p:spPr>
        <p:txBody>
          <a:bodyPr/>
          <a:lstStyle/>
          <a:p>
            <a:pPr>
              <a:buFont typeface="Marlett" pitchFamily="2" charset="2"/>
              <a:buNone/>
            </a:pPr>
            <a:r>
              <a:rPr lang="en-US" sz="1600" smtClean="0">
                <a:solidFill>
                  <a:srgbClr val="000080"/>
                </a:solidFill>
              </a:rPr>
              <a:t>Key functionalities</a:t>
            </a:r>
          </a:p>
          <a:p>
            <a:r>
              <a:rPr lang="en-US" sz="1600" smtClean="0"/>
              <a:t>Ability to describe PLM P&amp;O resources </a:t>
            </a:r>
          </a:p>
          <a:p>
            <a:pPr lvl="1"/>
            <a:r>
              <a:rPr lang="en-US" sz="1600" smtClean="0">
                <a:solidFill>
                  <a:srgbClr val="000080"/>
                </a:solidFill>
              </a:rPr>
              <a:t>Organization</a:t>
            </a:r>
          </a:p>
          <a:p>
            <a:pPr lvl="1"/>
            <a:r>
              <a:rPr lang="en-US" sz="1600" smtClean="0">
                <a:solidFill>
                  <a:srgbClr val="000080"/>
                </a:solidFill>
              </a:rPr>
              <a:t>Person, BuddyList</a:t>
            </a:r>
          </a:p>
          <a:p>
            <a:pPr lvl="1"/>
            <a:r>
              <a:rPr lang="en-US" sz="1600" smtClean="0">
                <a:solidFill>
                  <a:srgbClr val="000080"/>
                </a:solidFill>
              </a:rPr>
              <a:t>Role</a:t>
            </a:r>
          </a:p>
          <a:p>
            <a:pPr lvl="1"/>
            <a:r>
              <a:rPr lang="en-US" sz="1600" smtClean="0">
                <a:solidFill>
                  <a:srgbClr val="000080"/>
                </a:solidFill>
              </a:rPr>
              <a:t>Project</a:t>
            </a:r>
          </a:p>
          <a:p>
            <a:pPr lvl="1"/>
            <a:endParaRPr lang="en-US" sz="1600" smtClean="0"/>
          </a:p>
          <a:p>
            <a:pPr lvl="1"/>
            <a:endParaRPr lang="en-US" sz="1600" smtClean="0"/>
          </a:p>
          <a:p>
            <a:pPr lvl="1"/>
            <a:endParaRPr lang="en-US" sz="1600" smtClean="0"/>
          </a:p>
          <a:p>
            <a:pPr lvl="1"/>
            <a:endParaRPr lang="en-US" sz="1600" smtClean="0"/>
          </a:p>
          <a:p>
            <a:r>
              <a:rPr lang="en-US" sz="1600" smtClean="0"/>
              <a:t>Ability to assign persons to a working context depending on a role, an organization and a project.</a:t>
            </a:r>
          </a:p>
        </p:txBody>
      </p:sp>
      <p:grpSp>
        <p:nvGrpSpPr>
          <p:cNvPr id="20484" name="Group 97"/>
          <p:cNvGrpSpPr>
            <a:grpSpLocks/>
          </p:cNvGrpSpPr>
          <p:nvPr/>
        </p:nvGrpSpPr>
        <p:grpSpPr bwMode="auto">
          <a:xfrm>
            <a:off x="5757863" y="1689100"/>
            <a:ext cx="4692650" cy="5000625"/>
            <a:chOff x="5978229" y="1866303"/>
            <a:chExt cx="4693220" cy="4999356"/>
          </a:xfrm>
        </p:grpSpPr>
        <p:sp>
          <p:nvSpPr>
            <p:cNvPr id="152" name="Rectangle 5"/>
            <p:cNvSpPr>
              <a:spLocks noChangeArrowheads="1"/>
            </p:cNvSpPr>
            <p:nvPr/>
          </p:nvSpPr>
          <p:spPr bwMode="auto">
            <a:xfrm>
              <a:off x="5978229" y="5123026"/>
              <a:ext cx="2176726" cy="1742633"/>
            </a:xfrm>
            <a:prstGeom prst="rect">
              <a:avLst/>
            </a:prstGeom>
            <a:solidFill>
              <a:schemeClr val="accent3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7" name="Rectangle 5"/>
            <p:cNvSpPr>
              <a:spLocks noChangeArrowheads="1"/>
            </p:cNvSpPr>
            <p:nvPr/>
          </p:nvSpPr>
          <p:spPr bwMode="auto">
            <a:xfrm>
              <a:off x="8267682" y="5123026"/>
              <a:ext cx="2178315" cy="1742633"/>
            </a:xfrm>
            <a:prstGeom prst="rect">
              <a:avLst/>
            </a:prstGeom>
            <a:solidFill>
              <a:schemeClr val="accent3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00387" name="Oval 3"/>
            <p:cNvSpPr>
              <a:spLocks noChangeArrowheads="1"/>
            </p:cNvSpPr>
            <p:nvPr/>
          </p:nvSpPr>
          <p:spPr bwMode="auto">
            <a:xfrm>
              <a:off x="8388347" y="2340846"/>
              <a:ext cx="2283102" cy="1575987"/>
            </a:xfrm>
            <a:prstGeom prst="ellipse">
              <a:avLst/>
            </a:prstGeom>
            <a:solidFill>
              <a:schemeClr val="accent3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6326" tIns="53163" rIns="106326" bIns="53163" anchor="ctr"/>
            <a:lstStyle/>
            <a:p>
              <a:pPr defTabSz="227052">
                <a:spcBef>
                  <a:spcPct val="20000"/>
                </a:spcBef>
                <a:defRPr/>
              </a:pPr>
              <a:endParaRPr lang="en-GB" i="1" dirty="0"/>
            </a:p>
          </p:txBody>
        </p:sp>
        <p:sp>
          <p:nvSpPr>
            <p:cNvPr id="400388" name="Rectangle 4"/>
            <p:cNvSpPr>
              <a:spLocks noChangeArrowheads="1"/>
            </p:cNvSpPr>
            <p:nvPr/>
          </p:nvSpPr>
          <p:spPr bwMode="auto">
            <a:xfrm>
              <a:off x="6073491" y="1958355"/>
              <a:ext cx="1603570" cy="1464891"/>
            </a:xfrm>
            <a:prstGeom prst="rect">
              <a:avLst/>
            </a:prstGeom>
            <a:solidFill>
              <a:schemeClr val="accent3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/>
            </a:p>
          </p:txBody>
        </p:sp>
        <p:pic>
          <p:nvPicPr>
            <p:cNvPr id="20489" name="Picture 1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77720" y="5613225"/>
              <a:ext cx="605612" cy="363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0" name="Picture 2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99761" y="6220585"/>
              <a:ext cx="539988" cy="31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1" name="Picture 2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53299" y="6220585"/>
              <a:ext cx="539988" cy="319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2" name="Text Box 24"/>
            <p:cNvSpPr txBox="1">
              <a:spLocks noChangeArrowheads="1"/>
            </p:cNvSpPr>
            <p:nvPr/>
          </p:nvSpPr>
          <p:spPr bwMode="auto">
            <a:xfrm>
              <a:off x="9117465" y="3535557"/>
              <a:ext cx="1083556" cy="292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pPr eaLnBrk="1" hangingPunct="1"/>
              <a:r>
                <a:rPr lang="fr-FR" sz="1200" i="1"/>
                <a:t>Organization</a:t>
              </a:r>
              <a:endParaRPr lang="en-US" sz="1200" i="1"/>
            </a:p>
          </p:txBody>
        </p:sp>
        <p:sp>
          <p:nvSpPr>
            <p:cNvPr id="20493" name="Text Box 25"/>
            <p:cNvSpPr txBox="1">
              <a:spLocks noChangeArrowheads="1"/>
            </p:cNvSpPr>
            <p:nvPr/>
          </p:nvSpPr>
          <p:spPr bwMode="auto">
            <a:xfrm>
              <a:off x="5981801" y="5129612"/>
              <a:ext cx="528917" cy="292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pPr eaLnBrk="1" hangingPunct="1"/>
              <a:r>
                <a:rPr lang="fr-FR" sz="1200" i="1"/>
                <a:t>Role</a:t>
              </a:r>
              <a:endParaRPr lang="en-US" sz="1200" i="1"/>
            </a:p>
          </p:txBody>
        </p:sp>
        <p:sp>
          <p:nvSpPr>
            <p:cNvPr id="20494" name="Text Box 26"/>
            <p:cNvSpPr txBox="1">
              <a:spLocks noChangeArrowheads="1"/>
            </p:cNvSpPr>
            <p:nvPr/>
          </p:nvSpPr>
          <p:spPr bwMode="auto">
            <a:xfrm>
              <a:off x="8262976" y="5119307"/>
              <a:ext cx="692424" cy="292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pPr eaLnBrk="1" hangingPunct="1"/>
              <a:r>
                <a:rPr lang="fr-FR" sz="1200" i="1"/>
                <a:t>Project</a:t>
              </a:r>
              <a:endParaRPr lang="en-US" sz="1200" i="1"/>
            </a:p>
          </p:txBody>
        </p:sp>
        <p:grpSp>
          <p:nvGrpSpPr>
            <p:cNvPr id="20495" name="Group 27"/>
            <p:cNvGrpSpPr>
              <a:grpSpLocks/>
            </p:cNvGrpSpPr>
            <p:nvPr/>
          </p:nvGrpSpPr>
          <p:grpSpPr bwMode="auto">
            <a:xfrm>
              <a:off x="8854579" y="2493421"/>
              <a:ext cx="1349970" cy="1041188"/>
              <a:chOff x="3600" y="298"/>
              <a:chExt cx="816" cy="1064"/>
            </a:xfrm>
          </p:grpSpPr>
          <p:sp>
            <p:nvSpPr>
              <p:cNvPr id="20523" name="Rectangle 28"/>
              <p:cNvSpPr>
                <a:spLocks noChangeArrowheads="1"/>
              </p:cNvSpPr>
              <p:nvPr/>
            </p:nvSpPr>
            <p:spPr bwMode="auto">
              <a:xfrm>
                <a:off x="3944" y="298"/>
                <a:ext cx="129" cy="12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sz="100"/>
                  <a:t>Product</a:t>
                </a:r>
              </a:p>
            </p:txBody>
          </p:sp>
          <p:grpSp>
            <p:nvGrpSpPr>
              <p:cNvPr id="20524" name="Group 29"/>
              <p:cNvGrpSpPr>
                <a:grpSpLocks/>
              </p:cNvGrpSpPr>
              <p:nvPr/>
            </p:nvGrpSpPr>
            <p:grpSpPr bwMode="auto">
              <a:xfrm>
                <a:off x="3686" y="420"/>
                <a:ext cx="644" cy="182"/>
                <a:chOff x="1824" y="816"/>
                <a:chExt cx="2160" cy="576"/>
              </a:xfrm>
            </p:grpSpPr>
            <p:sp>
              <p:nvSpPr>
                <p:cNvPr id="20569" name="Rectangle 30"/>
                <p:cNvSpPr>
                  <a:spLocks noChangeArrowheads="1"/>
                </p:cNvSpPr>
                <p:nvPr/>
              </p:nvSpPr>
              <p:spPr bwMode="auto">
                <a:xfrm>
                  <a:off x="2976" y="1008"/>
                  <a:ext cx="432" cy="38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Program</a:t>
                  </a:r>
                </a:p>
                <a:p>
                  <a:r>
                    <a:rPr lang="en-US" sz="100"/>
                    <a:t>Mgt</a:t>
                  </a:r>
                </a:p>
              </p:txBody>
            </p:sp>
            <p:sp>
              <p:nvSpPr>
                <p:cNvPr id="20570" name="Rectangle 31"/>
                <p:cNvSpPr>
                  <a:spLocks noChangeArrowheads="1"/>
                </p:cNvSpPr>
                <p:nvPr/>
              </p:nvSpPr>
              <p:spPr bwMode="auto">
                <a:xfrm>
                  <a:off x="2400" y="1008"/>
                  <a:ext cx="432" cy="38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System</a:t>
                  </a:r>
                </a:p>
                <a:p>
                  <a:r>
                    <a:rPr lang="en-US" sz="100"/>
                    <a:t>Eng</a:t>
                  </a:r>
                </a:p>
              </p:txBody>
            </p:sp>
            <p:sp>
              <p:nvSpPr>
                <p:cNvPr id="20571" name="Rectangle 32"/>
                <p:cNvSpPr>
                  <a:spLocks noChangeArrowheads="1"/>
                </p:cNvSpPr>
                <p:nvPr/>
              </p:nvSpPr>
              <p:spPr bwMode="auto">
                <a:xfrm>
                  <a:off x="3552" y="1008"/>
                  <a:ext cx="432" cy="38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ILS</a:t>
                  </a:r>
                </a:p>
              </p:txBody>
            </p:sp>
            <p:sp>
              <p:nvSpPr>
                <p:cNvPr id="20572" name="Rectangle 33"/>
                <p:cNvSpPr>
                  <a:spLocks noChangeArrowheads="1"/>
                </p:cNvSpPr>
                <p:nvPr/>
              </p:nvSpPr>
              <p:spPr bwMode="auto">
                <a:xfrm>
                  <a:off x="1824" y="1008"/>
                  <a:ext cx="432" cy="38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System</a:t>
                  </a:r>
                </a:p>
                <a:p>
                  <a:r>
                    <a:rPr lang="en-US" sz="100"/>
                    <a:t>Integ</a:t>
                  </a:r>
                </a:p>
              </p:txBody>
            </p:sp>
            <p:sp>
              <p:nvSpPr>
                <p:cNvPr id="20573" name="Line 34"/>
                <p:cNvSpPr>
                  <a:spLocks noChangeShapeType="1"/>
                </p:cNvSpPr>
                <p:nvPr/>
              </p:nvSpPr>
              <p:spPr bwMode="auto">
                <a:xfrm>
                  <a:off x="2046" y="920"/>
                  <a:ext cx="172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74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2896" y="816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75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3184" y="9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76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2608" y="9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77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2056" y="9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78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768" y="9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0525" name="Group 40"/>
              <p:cNvGrpSpPr>
                <a:grpSpLocks/>
              </p:cNvGrpSpPr>
              <p:nvPr/>
            </p:nvGrpSpPr>
            <p:grpSpPr bwMode="auto">
              <a:xfrm>
                <a:off x="3600" y="754"/>
                <a:ext cx="816" cy="183"/>
                <a:chOff x="1536" y="1872"/>
                <a:chExt cx="2736" cy="576"/>
              </a:xfrm>
            </p:grpSpPr>
            <p:sp>
              <p:nvSpPr>
                <p:cNvPr id="20557" name="Rectangle 41"/>
                <p:cNvSpPr>
                  <a:spLocks noChangeArrowheads="1"/>
                </p:cNvSpPr>
                <p:nvPr/>
              </p:nvSpPr>
              <p:spPr bwMode="auto">
                <a:xfrm>
                  <a:off x="3264" y="2064"/>
                  <a:ext cx="432" cy="38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Life</a:t>
                  </a:r>
                </a:p>
                <a:p>
                  <a:r>
                    <a:rPr lang="en-US" sz="100"/>
                    <a:t>Support</a:t>
                  </a:r>
                </a:p>
              </p:txBody>
            </p:sp>
            <p:sp>
              <p:nvSpPr>
                <p:cNvPr id="20558" name="Rectangle 42"/>
                <p:cNvSpPr>
                  <a:spLocks noChangeArrowheads="1"/>
                </p:cNvSpPr>
                <p:nvPr/>
              </p:nvSpPr>
              <p:spPr bwMode="auto">
                <a:xfrm>
                  <a:off x="2688" y="2064"/>
                  <a:ext cx="432" cy="38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Fluid</a:t>
                  </a:r>
                </a:p>
                <a:p>
                  <a:r>
                    <a:rPr lang="en-US" sz="100"/>
                    <a:t>System</a:t>
                  </a:r>
                </a:p>
              </p:txBody>
            </p:sp>
            <p:sp>
              <p:nvSpPr>
                <p:cNvPr id="20559" name="Rectangle 43"/>
                <p:cNvSpPr>
                  <a:spLocks noChangeArrowheads="1"/>
                </p:cNvSpPr>
                <p:nvPr/>
              </p:nvSpPr>
              <p:spPr bwMode="auto">
                <a:xfrm>
                  <a:off x="3840" y="2064"/>
                  <a:ext cx="432" cy="38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Mech</a:t>
                  </a:r>
                </a:p>
                <a:p>
                  <a:r>
                    <a:rPr lang="en-US" sz="100"/>
                    <a:t>System</a:t>
                  </a:r>
                </a:p>
              </p:txBody>
            </p:sp>
            <p:sp>
              <p:nvSpPr>
                <p:cNvPr id="20560" name="Rectangle 44"/>
                <p:cNvSpPr>
                  <a:spLocks noChangeArrowheads="1"/>
                </p:cNvSpPr>
                <p:nvPr/>
              </p:nvSpPr>
              <p:spPr bwMode="auto">
                <a:xfrm>
                  <a:off x="2112" y="2064"/>
                  <a:ext cx="432" cy="38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Air</a:t>
                  </a:r>
                </a:p>
                <a:p>
                  <a:r>
                    <a:rPr lang="en-US" sz="100"/>
                    <a:t>System</a:t>
                  </a:r>
                </a:p>
              </p:txBody>
            </p:sp>
            <p:sp>
              <p:nvSpPr>
                <p:cNvPr id="20561" name="Rectangle 45"/>
                <p:cNvSpPr>
                  <a:spLocks noChangeArrowheads="1"/>
                </p:cNvSpPr>
                <p:nvPr/>
              </p:nvSpPr>
              <p:spPr bwMode="auto">
                <a:xfrm>
                  <a:off x="1536" y="2064"/>
                  <a:ext cx="432" cy="38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X</a:t>
                  </a:r>
                </a:p>
                <a:p>
                  <a:r>
                    <a:rPr lang="en-US" sz="100"/>
                    <a:t>System</a:t>
                  </a:r>
                </a:p>
              </p:txBody>
            </p:sp>
            <p:sp>
              <p:nvSpPr>
                <p:cNvPr id="20562" name="Line 46"/>
                <p:cNvSpPr>
                  <a:spLocks noChangeShapeType="1"/>
                </p:cNvSpPr>
                <p:nvPr/>
              </p:nvSpPr>
              <p:spPr bwMode="auto">
                <a:xfrm>
                  <a:off x="1776" y="1968"/>
                  <a:ext cx="2304" cy="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63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2626" y="187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64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490" y="1968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65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914" y="1968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66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2362" y="1968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67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4074" y="1968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68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1764" y="1977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0526" name="Group 53"/>
              <p:cNvGrpSpPr>
                <a:grpSpLocks/>
              </p:cNvGrpSpPr>
              <p:nvPr/>
            </p:nvGrpSpPr>
            <p:grpSpPr bwMode="auto">
              <a:xfrm>
                <a:off x="3858" y="602"/>
                <a:ext cx="129" cy="152"/>
                <a:chOff x="2400" y="1392"/>
                <a:chExt cx="432" cy="480"/>
              </a:xfrm>
            </p:grpSpPr>
            <p:sp>
              <p:nvSpPr>
                <p:cNvPr id="20555" name="Rectangle 54"/>
                <p:cNvSpPr>
                  <a:spLocks noChangeArrowheads="1"/>
                </p:cNvSpPr>
                <p:nvPr/>
              </p:nvSpPr>
              <p:spPr bwMode="auto">
                <a:xfrm>
                  <a:off x="2400" y="1488"/>
                  <a:ext cx="432" cy="38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Aux</a:t>
                  </a:r>
                </a:p>
                <a:p>
                  <a:r>
                    <a:rPr lang="en-US" sz="100"/>
                    <a:t>System</a:t>
                  </a:r>
                </a:p>
              </p:txBody>
            </p:sp>
            <p:sp>
              <p:nvSpPr>
                <p:cNvPr id="20556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613" y="139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0527" name="Group 56"/>
              <p:cNvGrpSpPr>
                <a:grpSpLocks/>
              </p:cNvGrpSpPr>
              <p:nvPr/>
            </p:nvGrpSpPr>
            <p:grpSpPr bwMode="auto">
              <a:xfrm>
                <a:off x="3681" y="1149"/>
                <a:ext cx="645" cy="213"/>
                <a:chOff x="1808" y="3120"/>
                <a:chExt cx="2160" cy="672"/>
              </a:xfrm>
            </p:grpSpPr>
            <p:sp>
              <p:nvSpPr>
                <p:cNvPr id="20543" name="Rectangle 57"/>
                <p:cNvSpPr>
                  <a:spLocks noChangeArrowheads="1"/>
                </p:cNvSpPr>
                <p:nvPr/>
              </p:nvSpPr>
              <p:spPr bwMode="auto">
                <a:xfrm>
                  <a:off x="2960" y="3408"/>
                  <a:ext cx="432" cy="38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Drawing</a:t>
                  </a:r>
                </a:p>
              </p:txBody>
            </p:sp>
            <p:sp>
              <p:nvSpPr>
                <p:cNvPr id="20544" name="Rectangle 58"/>
                <p:cNvSpPr>
                  <a:spLocks noChangeArrowheads="1"/>
                </p:cNvSpPr>
                <p:nvPr/>
              </p:nvSpPr>
              <p:spPr bwMode="auto">
                <a:xfrm>
                  <a:off x="2384" y="3408"/>
                  <a:ext cx="432" cy="38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Schemat</a:t>
                  </a:r>
                </a:p>
              </p:txBody>
            </p:sp>
            <p:sp>
              <p:nvSpPr>
                <p:cNvPr id="20545" name="Rectangle 59"/>
                <p:cNvSpPr>
                  <a:spLocks noChangeArrowheads="1"/>
                </p:cNvSpPr>
                <p:nvPr/>
              </p:nvSpPr>
              <p:spPr bwMode="auto">
                <a:xfrm>
                  <a:off x="3536" y="3408"/>
                  <a:ext cx="432" cy="38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Other</a:t>
                  </a:r>
                </a:p>
                <a:p>
                  <a:r>
                    <a:rPr lang="en-US" sz="100"/>
                    <a:t>Test, etc</a:t>
                  </a:r>
                </a:p>
              </p:txBody>
            </p:sp>
            <p:sp>
              <p:nvSpPr>
                <p:cNvPr id="20546" name="Rectangle 60"/>
                <p:cNvSpPr>
                  <a:spLocks noChangeArrowheads="1"/>
                </p:cNvSpPr>
                <p:nvPr/>
              </p:nvSpPr>
              <p:spPr bwMode="auto">
                <a:xfrm>
                  <a:off x="1808" y="3408"/>
                  <a:ext cx="432" cy="38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Descrip</a:t>
                  </a:r>
                </a:p>
              </p:txBody>
            </p:sp>
            <p:sp>
              <p:nvSpPr>
                <p:cNvPr id="20547" name="Line 61"/>
                <p:cNvSpPr>
                  <a:spLocks noChangeShapeType="1"/>
                </p:cNvSpPr>
                <p:nvPr/>
              </p:nvSpPr>
              <p:spPr bwMode="auto">
                <a:xfrm>
                  <a:off x="2016" y="3320"/>
                  <a:ext cx="172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48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3152" y="3216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49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3154" y="33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50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2578" y="33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51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026" y="33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52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3738" y="331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53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3480" y="3120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54" name="Line 68"/>
                <p:cNvSpPr>
                  <a:spLocks noChangeShapeType="1"/>
                </p:cNvSpPr>
                <p:nvPr/>
              </p:nvSpPr>
              <p:spPr bwMode="auto">
                <a:xfrm>
                  <a:off x="3148" y="3216"/>
                  <a:ext cx="3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0528" name="Group 69"/>
              <p:cNvGrpSpPr>
                <a:grpSpLocks/>
              </p:cNvGrpSpPr>
              <p:nvPr/>
            </p:nvGrpSpPr>
            <p:grpSpPr bwMode="auto">
              <a:xfrm>
                <a:off x="3600" y="937"/>
                <a:ext cx="816" cy="212"/>
                <a:chOff x="1536" y="2448"/>
                <a:chExt cx="2736" cy="672"/>
              </a:xfrm>
            </p:grpSpPr>
            <p:sp>
              <p:nvSpPr>
                <p:cNvPr id="20529" name="Rectangle 70"/>
                <p:cNvSpPr>
                  <a:spLocks noChangeArrowheads="1"/>
                </p:cNvSpPr>
                <p:nvPr/>
              </p:nvSpPr>
              <p:spPr bwMode="auto">
                <a:xfrm>
                  <a:off x="3264" y="2736"/>
                  <a:ext cx="432" cy="384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Door</a:t>
                  </a:r>
                </a:p>
                <a:p>
                  <a:endParaRPr lang="en-US" sz="100"/>
                </a:p>
              </p:txBody>
            </p:sp>
            <p:sp>
              <p:nvSpPr>
                <p:cNvPr id="20530" name="Rectangle 71"/>
                <p:cNvSpPr>
                  <a:spLocks noChangeArrowheads="1"/>
                </p:cNvSpPr>
                <p:nvPr/>
              </p:nvSpPr>
              <p:spPr bwMode="auto">
                <a:xfrm>
                  <a:off x="2688" y="2736"/>
                  <a:ext cx="432" cy="38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Fluid</a:t>
                  </a:r>
                </a:p>
                <a:p>
                  <a:r>
                    <a:rPr lang="en-US" sz="100"/>
                    <a:t>System</a:t>
                  </a:r>
                </a:p>
              </p:txBody>
            </p:sp>
            <p:sp>
              <p:nvSpPr>
                <p:cNvPr id="20531" name="Rectangle 72"/>
                <p:cNvSpPr>
                  <a:spLocks noChangeArrowheads="1"/>
                </p:cNvSpPr>
                <p:nvPr/>
              </p:nvSpPr>
              <p:spPr bwMode="auto">
                <a:xfrm>
                  <a:off x="3840" y="2736"/>
                  <a:ext cx="432" cy="38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Other</a:t>
                  </a:r>
                </a:p>
                <a:p>
                  <a:r>
                    <a:rPr lang="en-US" sz="100"/>
                    <a:t>System</a:t>
                  </a:r>
                </a:p>
              </p:txBody>
            </p:sp>
            <p:sp>
              <p:nvSpPr>
                <p:cNvPr id="20532" name="Rectangle 73"/>
                <p:cNvSpPr>
                  <a:spLocks noChangeArrowheads="1"/>
                </p:cNvSpPr>
                <p:nvPr/>
              </p:nvSpPr>
              <p:spPr bwMode="auto">
                <a:xfrm>
                  <a:off x="2112" y="2736"/>
                  <a:ext cx="432" cy="38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Support</a:t>
                  </a:r>
                </a:p>
              </p:txBody>
            </p:sp>
            <p:sp>
              <p:nvSpPr>
                <p:cNvPr id="20533" name="Rectangle 74"/>
                <p:cNvSpPr>
                  <a:spLocks noChangeArrowheads="1"/>
                </p:cNvSpPr>
                <p:nvPr/>
              </p:nvSpPr>
              <p:spPr bwMode="auto">
                <a:xfrm>
                  <a:off x="1536" y="2736"/>
                  <a:ext cx="432" cy="38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sz="100"/>
                    <a:t>Mech</a:t>
                  </a:r>
                </a:p>
                <a:p>
                  <a:r>
                    <a:rPr lang="en-US" sz="100"/>
                    <a:t>Handling</a:t>
                  </a:r>
                </a:p>
              </p:txBody>
            </p:sp>
            <p:sp>
              <p:nvSpPr>
                <p:cNvPr id="20534" name="Line 7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544"/>
                  <a:ext cx="2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35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3458" y="2640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36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2882" y="2640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37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2330" y="2640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38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4042" y="2640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39" name="Line 80"/>
                <p:cNvSpPr>
                  <a:spLocks noChangeShapeType="1"/>
                </p:cNvSpPr>
                <p:nvPr/>
              </p:nvSpPr>
              <p:spPr bwMode="auto">
                <a:xfrm flipH="1" flipV="1">
                  <a:off x="4070" y="2448"/>
                  <a:ext cx="2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40" name="Line 81"/>
                <p:cNvSpPr>
                  <a:spLocks noChangeShapeType="1"/>
                </p:cNvSpPr>
                <p:nvPr/>
              </p:nvSpPr>
              <p:spPr bwMode="auto">
                <a:xfrm>
                  <a:off x="3456" y="2544"/>
                  <a:ext cx="62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41" name="Line 82"/>
                <p:cNvSpPr>
                  <a:spLocks noChangeShapeType="1"/>
                </p:cNvSpPr>
                <p:nvPr/>
              </p:nvSpPr>
              <p:spPr bwMode="auto">
                <a:xfrm>
                  <a:off x="1758" y="2632"/>
                  <a:ext cx="2304" cy="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0542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1761" y="2640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</p:grpSp>
        <p:sp>
          <p:nvSpPr>
            <p:cNvPr id="20496" name="Text Box 92"/>
            <p:cNvSpPr txBox="1">
              <a:spLocks noChangeArrowheads="1"/>
            </p:cNvSpPr>
            <p:nvPr/>
          </p:nvSpPr>
          <p:spPr bwMode="auto">
            <a:xfrm>
              <a:off x="6007289" y="3144127"/>
              <a:ext cx="700439" cy="292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pPr eaLnBrk="1" hangingPunct="1"/>
              <a:r>
                <a:rPr lang="fr-FR" sz="1200" i="1"/>
                <a:t>Person</a:t>
              </a:r>
              <a:endParaRPr lang="en-US" sz="1200" i="1"/>
            </a:p>
          </p:txBody>
        </p:sp>
        <p:cxnSp>
          <p:nvCxnSpPr>
            <p:cNvPr id="20497" name="AutoShape 95"/>
            <p:cNvCxnSpPr>
              <a:cxnSpLocks noChangeShapeType="1"/>
            </p:cNvCxnSpPr>
            <p:nvPr/>
          </p:nvCxnSpPr>
          <p:spPr bwMode="auto">
            <a:xfrm rot="16200000" flipH="1">
              <a:off x="6659177" y="3281923"/>
              <a:ext cx="757696" cy="337891"/>
            </a:xfrm>
            <a:prstGeom prst="curvedConnector2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/>
            </a:ln>
          </p:spPr>
        </p:cxnSp>
        <p:sp>
          <p:nvSpPr>
            <p:cNvPr id="20498" name="Text Box 96"/>
            <p:cNvSpPr txBox="1">
              <a:spLocks noChangeArrowheads="1"/>
            </p:cNvSpPr>
            <p:nvPr/>
          </p:nvSpPr>
          <p:spPr bwMode="auto">
            <a:xfrm>
              <a:off x="6013258" y="3463089"/>
              <a:ext cx="1016230" cy="292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pPr eaLnBrk="1" hangingPunct="1"/>
              <a:r>
                <a:rPr lang="fr-FR" sz="1200" i="1">
                  <a:solidFill>
                    <a:srgbClr val="FF0000"/>
                  </a:solidFill>
                </a:rPr>
                <a:t>Assignment</a:t>
              </a:r>
              <a:endParaRPr lang="en-US" sz="1200" i="1">
                <a:solidFill>
                  <a:srgbClr val="FF0000"/>
                </a:solidFill>
              </a:endParaRPr>
            </a:p>
          </p:txBody>
        </p:sp>
        <p:cxnSp>
          <p:nvCxnSpPr>
            <p:cNvPr id="20499" name="AutoShape 99"/>
            <p:cNvCxnSpPr>
              <a:cxnSpLocks noChangeShapeType="1"/>
            </p:cNvCxnSpPr>
            <p:nvPr/>
          </p:nvCxnSpPr>
          <p:spPr bwMode="auto">
            <a:xfrm rot="5400000">
              <a:off x="6750290" y="4728719"/>
              <a:ext cx="1599213" cy="533131"/>
            </a:xfrm>
            <a:prstGeom prst="curvedConnector2">
              <a:avLst/>
            </a:prstGeom>
            <a:noFill/>
            <a:ln w="12700">
              <a:solidFill>
                <a:srgbClr val="000099"/>
              </a:solidFill>
              <a:round/>
              <a:headEnd/>
              <a:tailEnd type="triangle" w="med" len="med"/>
            </a:ln>
          </p:spPr>
        </p:cxnSp>
        <p:cxnSp>
          <p:nvCxnSpPr>
            <p:cNvPr id="20500" name="AutoShape 100"/>
            <p:cNvCxnSpPr>
              <a:cxnSpLocks noChangeShapeType="1"/>
            </p:cNvCxnSpPr>
            <p:nvPr/>
          </p:nvCxnSpPr>
          <p:spPr bwMode="auto">
            <a:xfrm rot="16200000" flipH="1">
              <a:off x="6921093" y="5091048"/>
              <a:ext cx="2367730" cy="576989"/>
            </a:xfrm>
            <a:prstGeom prst="curvedConnector2">
              <a:avLst/>
            </a:prstGeom>
            <a:noFill/>
            <a:ln w="12700">
              <a:solidFill>
                <a:srgbClr val="000099"/>
              </a:solidFill>
              <a:round/>
              <a:headEnd/>
              <a:tailEnd type="triangle" w="med" len="med"/>
            </a:ln>
          </p:spPr>
        </p:cxnSp>
        <p:cxnSp>
          <p:nvCxnSpPr>
            <p:cNvPr id="20501" name="AutoShape 101"/>
            <p:cNvCxnSpPr>
              <a:cxnSpLocks noChangeShapeType="1"/>
            </p:cNvCxnSpPr>
            <p:nvPr/>
          </p:nvCxnSpPr>
          <p:spPr bwMode="auto">
            <a:xfrm rot="5400000" flipH="1" flipV="1">
              <a:off x="8125342" y="3225730"/>
              <a:ext cx="661069" cy="1278829"/>
            </a:xfrm>
            <a:prstGeom prst="curvedConnector3">
              <a:avLst>
                <a:gd name="adj1" fmla="val -39375"/>
              </a:avLst>
            </a:prstGeom>
            <a:noFill/>
            <a:ln w="12700">
              <a:solidFill>
                <a:srgbClr val="000099"/>
              </a:solidFill>
              <a:round/>
              <a:headEnd/>
              <a:tailEnd type="triangle" w="med" len="med"/>
            </a:ln>
          </p:spPr>
        </p:cxnSp>
        <p:pic>
          <p:nvPicPr>
            <p:cNvPr id="20502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H="1">
              <a:off x="8393452" y="6292095"/>
              <a:ext cx="685760" cy="54262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grpSp>
          <p:nvGrpSpPr>
            <p:cNvPr id="20503" name="Group 4"/>
            <p:cNvGrpSpPr>
              <a:grpSpLocks/>
            </p:cNvGrpSpPr>
            <p:nvPr/>
          </p:nvGrpSpPr>
          <p:grpSpPr bwMode="auto">
            <a:xfrm>
              <a:off x="9201205" y="6231656"/>
              <a:ext cx="1128067" cy="555174"/>
              <a:chOff x="1200" y="2352"/>
              <a:chExt cx="1056" cy="565"/>
            </a:xfrm>
          </p:grpSpPr>
          <p:pic>
            <p:nvPicPr>
              <p:cNvPr id="20521" name="Picture 5" descr="senkou01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 l="19058" t="26813" r="17093" b="21632"/>
              <a:stretch>
                <a:fillRect/>
              </a:stretch>
            </p:blipFill>
            <p:spPr bwMode="auto">
              <a:xfrm>
                <a:off x="1200" y="2352"/>
                <a:ext cx="1056" cy="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522" name="Rectangle 6"/>
              <p:cNvSpPr>
                <a:spLocks noChangeArrowheads="1"/>
              </p:cNvSpPr>
              <p:nvPr/>
            </p:nvSpPr>
            <p:spPr bwMode="auto">
              <a:xfrm>
                <a:off x="2016" y="2592"/>
                <a:ext cx="48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pic>
          <p:nvPicPr>
            <p:cNvPr id="20504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585289" y="5203993"/>
              <a:ext cx="1254086" cy="888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505" name="AutoShape 22"/>
            <p:cNvCxnSpPr>
              <a:cxnSpLocks noChangeShapeType="1"/>
            </p:cNvCxnSpPr>
            <p:nvPr/>
          </p:nvCxnSpPr>
          <p:spPr bwMode="auto">
            <a:xfrm rot="16200000" flipH="1">
              <a:off x="9419207" y="5885624"/>
              <a:ext cx="139155" cy="552906"/>
            </a:xfrm>
            <a:prstGeom prst="straightConnector1">
              <a:avLst/>
            </a:prstGeom>
            <a:noFill/>
            <a:ln w="12700">
              <a:solidFill>
                <a:srgbClr val="000099"/>
              </a:solidFill>
              <a:round/>
              <a:headEnd/>
              <a:tailEnd type="triangle" w="med" len="med"/>
            </a:ln>
          </p:spPr>
        </p:cxnSp>
        <p:cxnSp>
          <p:nvCxnSpPr>
            <p:cNvPr id="20506" name="AutoShape 23"/>
            <p:cNvCxnSpPr>
              <a:cxnSpLocks noChangeShapeType="1"/>
            </p:cNvCxnSpPr>
            <p:nvPr/>
          </p:nvCxnSpPr>
          <p:spPr bwMode="auto">
            <a:xfrm rot="5400000">
              <a:off x="8874534" y="5954296"/>
              <a:ext cx="199595" cy="476002"/>
            </a:xfrm>
            <a:prstGeom prst="straightConnector1">
              <a:avLst/>
            </a:prstGeom>
            <a:noFill/>
            <a:ln w="12700">
              <a:solidFill>
                <a:srgbClr val="000099"/>
              </a:solidFill>
              <a:round/>
              <a:headEnd/>
              <a:tailEnd type="triangle" w="med" len="med"/>
            </a:ln>
          </p:spPr>
        </p:cxnSp>
        <p:pic>
          <p:nvPicPr>
            <p:cNvPr id="20507" name="Picture 107" descr="j0431640[1]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flipH="1">
              <a:off x="6616740" y="2056822"/>
              <a:ext cx="504680" cy="474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8" name="Picture 115" descr="user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122948" y="2592877"/>
              <a:ext cx="559772" cy="479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9" name="Picture 116" descr="woman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 flipH="1">
              <a:off x="7050804" y="2062064"/>
              <a:ext cx="586114" cy="468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7" name="Picture 5" descr="user business casual man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157884" y="2626523"/>
              <a:ext cx="371520" cy="44597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7" descr="user casual man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689515" y="2626523"/>
              <a:ext cx="358819" cy="44597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4" descr="user business user woman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216383" y="2083736"/>
              <a:ext cx="373107" cy="44756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1" name="Oval 130"/>
            <p:cNvSpPr/>
            <p:nvPr/>
          </p:nvSpPr>
          <p:spPr bwMode="auto">
            <a:xfrm>
              <a:off x="7206970" y="3463756"/>
              <a:ext cx="1218984" cy="731923"/>
            </a:xfrm>
            <a:prstGeom prst="ellipse">
              <a:avLst/>
            </a:prstGeom>
            <a:solidFill>
              <a:srgbClr val="33CC33"/>
            </a:solidFill>
            <a:ln w="2857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53163" tIns="53163" rIns="53163" bIns="53163" anchor="ctr"/>
            <a:lstStyle/>
            <a:p>
              <a:pPr defTabSz="1063264">
                <a:defRPr/>
              </a:pPr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</a:rPr>
                <a:t>Working</a:t>
              </a:r>
              <a:br>
                <a:rPr lang="en-US" sz="1000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</a:rPr>
                <a:t>Context</a:t>
              </a:r>
              <a:endParaRPr lang="fr-FR" sz="1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138" name="Picture 5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15" cstate="print"/>
            <a:srcRect t="53370" r="69099" b="15451"/>
            <a:stretch>
              <a:fillRect/>
            </a:stretch>
          </p:blipFill>
          <p:spPr bwMode="auto">
            <a:xfrm>
              <a:off x="9626539" y="2071741"/>
              <a:ext cx="463517" cy="4508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0517" name="Rectangle 214"/>
            <p:cNvSpPr>
              <a:spLocks noChangeArrowheads="1"/>
            </p:cNvSpPr>
            <p:nvPr/>
          </p:nvSpPr>
          <p:spPr bwMode="auto">
            <a:xfrm>
              <a:off x="9435833" y="1866303"/>
              <a:ext cx="860813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530225" algn="l"/>
                  <a:tab pos="2520950" algn="l"/>
                </a:tabLst>
              </a:pPr>
              <a:r>
                <a:rPr lang="fr-FR" sz="1200">
                  <a:solidFill>
                    <a:srgbClr val="120C80"/>
                  </a:solidFill>
                </a:rPr>
                <a:t>MyCompany</a:t>
              </a:r>
              <a:endParaRPr lang="en-US" sz="1200">
                <a:solidFill>
                  <a:srgbClr val="120C80"/>
                </a:solidFill>
              </a:endParaRPr>
            </a:p>
          </p:txBody>
        </p:sp>
        <p:sp>
          <p:nvSpPr>
            <p:cNvPr id="20518" name="Rectangle 57"/>
            <p:cNvSpPr>
              <a:spLocks noChangeArrowheads="1"/>
            </p:cNvSpPr>
            <p:nvPr/>
          </p:nvSpPr>
          <p:spPr bwMode="auto">
            <a:xfrm>
              <a:off x="6244450" y="6544903"/>
              <a:ext cx="628845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fr-FR" sz="900" i="1"/>
                <a:t>Reviewer</a:t>
              </a:r>
              <a:endParaRPr lang="en-US" sz="900" i="1"/>
            </a:p>
          </p:txBody>
        </p:sp>
        <p:sp>
          <p:nvSpPr>
            <p:cNvPr id="20519" name="Rectangle 59"/>
            <p:cNvSpPr>
              <a:spLocks noChangeArrowheads="1"/>
            </p:cNvSpPr>
            <p:nvPr/>
          </p:nvSpPr>
          <p:spPr bwMode="auto">
            <a:xfrm>
              <a:off x="7201738" y="6544903"/>
              <a:ext cx="643111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r>
                <a:rPr lang="fr-FR" sz="900" i="1"/>
                <a:t>Designer</a:t>
              </a:r>
              <a:endParaRPr lang="en-US" sz="900" i="1"/>
            </a:p>
          </p:txBody>
        </p:sp>
        <p:sp>
          <p:nvSpPr>
            <p:cNvPr id="20520" name="Rectangle 57"/>
            <p:cNvSpPr>
              <a:spLocks noChangeArrowheads="1"/>
            </p:cNvSpPr>
            <p:nvPr/>
          </p:nvSpPr>
          <p:spPr bwMode="auto">
            <a:xfrm>
              <a:off x="6116138" y="5606804"/>
              <a:ext cx="596785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900" i="1"/>
                <a:t>Architect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27038" y="188913"/>
            <a:ext cx="10372725" cy="506412"/>
          </a:xfrm>
        </p:spPr>
        <p:txBody>
          <a:bodyPr/>
          <a:lstStyle/>
          <a:p>
            <a:r>
              <a:rPr lang="en-US" sz="3200" smtClean="0"/>
              <a:t>Remote Access V6 / V6: Security &amp; Confidentiality Management 5/5</a:t>
            </a:r>
            <a:r>
              <a:rPr lang="fr-FR" sz="3200" smtClean="0"/>
              <a:t> </a:t>
            </a:r>
            <a:endParaRPr lang="en-US" sz="3200" smtClean="0"/>
          </a:p>
        </p:txBody>
      </p:sp>
      <p:grpSp>
        <p:nvGrpSpPr>
          <p:cNvPr id="21507" name="Group 178"/>
          <p:cNvGrpSpPr>
            <a:grpSpLocks/>
          </p:cNvGrpSpPr>
          <p:nvPr/>
        </p:nvGrpSpPr>
        <p:grpSpPr bwMode="auto">
          <a:xfrm>
            <a:off x="1470025" y="1117600"/>
            <a:ext cx="8513763" cy="6359525"/>
            <a:chOff x="263702" y="577344"/>
            <a:chExt cx="10292317" cy="7114074"/>
          </a:xfrm>
        </p:grpSpPr>
        <p:sp>
          <p:nvSpPr>
            <p:cNvPr id="278" name="Rounded Rectangle 277"/>
            <p:cNvSpPr/>
            <p:nvPr/>
          </p:nvSpPr>
          <p:spPr bwMode="auto">
            <a:xfrm>
              <a:off x="6222614" y="866809"/>
              <a:ext cx="4289264" cy="2514610"/>
            </a:xfrm>
            <a:prstGeom prst="roundRect">
              <a:avLst>
                <a:gd name="adj" fmla="val 6880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fr-FR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279" name="Rounded Rectangle 278"/>
            <p:cNvSpPr/>
            <p:nvPr/>
          </p:nvSpPr>
          <p:spPr bwMode="auto">
            <a:xfrm>
              <a:off x="747324" y="866809"/>
              <a:ext cx="5047323" cy="2514610"/>
            </a:xfrm>
            <a:prstGeom prst="roundRect">
              <a:avLst>
                <a:gd name="adj" fmla="val 6880"/>
              </a:avLst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fr-FR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21510" name="Rectangle 28"/>
            <p:cNvSpPr>
              <a:spLocks noChangeArrowheads="1"/>
            </p:cNvSpPr>
            <p:nvPr/>
          </p:nvSpPr>
          <p:spPr bwMode="auto">
            <a:xfrm>
              <a:off x="2283700" y="4934799"/>
              <a:ext cx="3344927" cy="2756619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106326" tIns="53163" rIns="42531" bIns="53163" anchor="ctr"/>
            <a:lstStyle/>
            <a:p>
              <a:endParaRPr lang="de-DE"/>
            </a:p>
          </p:txBody>
        </p:sp>
        <p:sp>
          <p:nvSpPr>
            <p:cNvPr id="21511" name="Rectangle 29"/>
            <p:cNvSpPr>
              <a:spLocks noChangeArrowheads="1"/>
            </p:cNvSpPr>
            <p:nvPr/>
          </p:nvSpPr>
          <p:spPr bwMode="auto">
            <a:xfrm>
              <a:off x="5885496" y="6453200"/>
              <a:ext cx="2182452" cy="79896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106326" tIns="53163" rIns="42531" bIns="53163" anchor="ctr"/>
            <a:lstStyle/>
            <a:p>
              <a:endParaRPr lang="de-DE"/>
            </a:p>
          </p:txBody>
        </p:sp>
        <p:sp>
          <p:nvSpPr>
            <p:cNvPr id="21512" name="Rectangle 30"/>
            <p:cNvSpPr>
              <a:spLocks noChangeArrowheads="1"/>
            </p:cNvSpPr>
            <p:nvPr/>
          </p:nvSpPr>
          <p:spPr bwMode="auto">
            <a:xfrm>
              <a:off x="8146698" y="6449584"/>
              <a:ext cx="1256222" cy="701356"/>
            </a:xfrm>
            <a:prstGeom prst="rect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lIns="106326" tIns="53163" rIns="42531" bIns="53163" anchor="ctr"/>
            <a:lstStyle/>
            <a:p>
              <a:endParaRPr lang="de-DE"/>
            </a:p>
          </p:txBody>
        </p:sp>
        <p:sp>
          <p:nvSpPr>
            <p:cNvPr id="21513" name="Rectangle 31"/>
            <p:cNvSpPr>
              <a:spLocks noChangeArrowheads="1"/>
            </p:cNvSpPr>
            <p:nvPr/>
          </p:nvSpPr>
          <p:spPr bwMode="auto">
            <a:xfrm>
              <a:off x="5921120" y="4929377"/>
              <a:ext cx="3444300" cy="909232"/>
            </a:xfrm>
            <a:prstGeom prst="rect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lIns="106326" tIns="53163" rIns="42531" bIns="53163" anchor="ctr"/>
            <a:lstStyle/>
            <a:p>
              <a:endParaRPr lang="de-DE"/>
            </a:p>
          </p:txBody>
        </p:sp>
        <p:sp>
          <p:nvSpPr>
            <p:cNvPr id="21514" name="Rectangle 4"/>
            <p:cNvSpPr>
              <a:spLocks noChangeArrowheads="1"/>
            </p:cNvSpPr>
            <p:nvPr/>
          </p:nvSpPr>
          <p:spPr bwMode="auto">
            <a:xfrm>
              <a:off x="2585569" y="5417435"/>
              <a:ext cx="1068727" cy="276565"/>
            </a:xfrm>
            <a:prstGeom prst="rect">
              <a:avLst/>
            </a:prstGeom>
            <a:solidFill>
              <a:srgbClr val="FFFF99"/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6326" tIns="53163" rIns="106326" bIns="53163"/>
            <a:lstStyle/>
            <a:p>
              <a:pPr algn="ctr"/>
              <a:r>
                <a:rPr lang="en-US" sz="900">
                  <a:solidFill>
                    <a:srgbClr val="120C80"/>
                  </a:solidFill>
                  <a:cs typeface="Arial" charset="0"/>
                </a:rPr>
                <a:t>Skate type</a:t>
              </a:r>
            </a:p>
          </p:txBody>
        </p:sp>
        <p:sp>
          <p:nvSpPr>
            <p:cNvPr id="21515" name="Rectangle 5"/>
            <p:cNvSpPr>
              <a:spLocks noChangeArrowheads="1"/>
            </p:cNvSpPr>
            <p:nvPr/>
          </p:nvSpPr>
          <p:spPr bwMode="auto">
            <a:xfrm>
              <a:off x="6072993" y="6738802"/>
              <a:ext cx="1158725" cy="267528"/>
            </a:xfrm>
            <a:prstGeom prst="rect">
              <a:avLst/>
            </a:prstGeom>
            <a:solidFill>
              <a:srgbClr val="FFFF99"/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6326" tIns="53163" rIns="106326" bIns="53163"/>
            <a:lstStyle/>
            <a:p>
              <a:pPr algn="ctr"/>
              <a:r>
                <a:rPr lang="en-US" sz="900">
                  <a:solidFill>
                    <a:srgbClr val="120C80"/>
                  </a:solidFill>
                  <a:cs typeface="Arial" charset="0"/>
                </a:rPr>
                <a:t>Wheel ref type</a:t>
              </a:r>
            </a:p>
          </p:txBody>
        </p:sp>
        <p:cxnSp>
          <p:nvCxnSpPr>
            <p:cNvPr id="21516" name="AutoShape 6"/>
            <p:cNvCxnSpPr>
              <a:cxnSpLocks noChangeShapeType="1"/>
              <a:stCxn id="21521" idx="6"/>
              <a:endCxn id="21515" idx="1"/>
            </p:cNvCxnSpPr>
            <p:nvPr/>
          </p:nvCxnSpPr>
          <p:spPr bwMode="auto">
            <a:xfrm>
              <a:off x="4754896" y="6870760"/>
              <a:ext cx="1318097" cy="1807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21517" name="AutoShape 7"/>
            <p:cNvCxnSpPr>
              <a:cxnSpLocks noChangeShapeType="1"/>
              <a:stCxn id="21514" idx="2"/>
              <a:endCxn id="21521" idx="2"/>
            </p:cNvCxnSpPr>
            <p:nvPr/>
          </p:nvCxnSpPr>
          <p:spPr bwMode="auto">
            <a:xfrm rot="16200000" flipH="1">
              <a:off x="3197163" y="5616769"/>
              <a:ext cx="1176760" cy="1331221"/>
            </a:xfrm>
            <a:prstGeom prst="bentConnector2">
              <a:avLst/>
            </a:prstGeom>
            <a:noFill/>
            <a:ln w="12700">
              <a:solidFill>
                <a:srgbClr val="FF0000"/>
              </a:solidFill>
              <a:miter lim="800000"/>
              <a:headEnd type="triangle" w="med" len="med"/>
              <a:tailEnd/>
            </a:ln>
          </p:spPr>
        </p:cxnSp>
        <p:cxnSp>
          <p:nvCxnSpPr>
            <p:cNvPr id="21518" name="AutoShape 8"/>
            <p:cNvCxnSpPr>
              <a:cxnSpLocks noChangeShapeType="1"/>
              <a:stCxn id="21521" idx="0"/>
              <a:endCxn id="21660" idx="2"/>
            </p:cNvCxnSpPr>
            <p:nvPr/>
          </p:nvCxnSpPr>
          <p:spPr bwMode="auto">
            <a:xfrm rot="-5400000">
              <a:off x="4457512" y="6611366"/>
              <a:ext cx="291026" cy="0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diamond" w="med" len="med"/>
            </a:ln>
          </p:spPr>
        </p:cxnSp>
        <p:sp>
          <p:nvSpPr>
            <p:cNvPr id="21519" name="Rectangle 9"/>
            <p:cNvSpPr>
              <a:spLocks noChangeArrowheads="1"/>
            </p:cNvSpPr>
            <p:nvPr/>
          </p:nvSpPr>
          <p:spPr bwMode="auto">
            <a:xfrm>
              <a:off x="4852394" y="6684575"/>
              <a:ext cx="346716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 algn="ctr"/>
              <a:r>
                <a:rPr lang="fr-FR" sz="900" i="1">
                  <a:solidFill>
                    <a:srgbClr val="120C80"/>
                  </a:solidFill>
                </a:rPr>
                <a:t>To  </a:t>
              </a:r>
              <a:endParaRPr lang="en-US" sz="900" i="1">
                <a:solidFill>
                  <a:srgbClr val="120C80"/>
                </a:solidFill>
              </a:endParaRPr>
            </a:p>
          </p:txBody>
        </p:sp>
        <p:sp>
          <p:nvSpPr>
            <p:cNvPr id="21520" name="Rectangle 10"/>
            <p:cNvSpPr>
              <a:spLocks noChangeArrowheads="1"/>
            </p:cNvSpPr>
            <p:nvPr/>
          </p:nvSpPr>
          <p:spPr bwMode="auto">
            <a:xfrm>
              <a:off x="3581171" y="6659268"/>
              <a:ext cx="481368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 algn="ctr"/>
              <a:r>
                <a:rPr lang="fr-FR" sz="900" i="1">
                  <a:solidFill>
                    <a:srgbClr val="120C80"/>
                  </a:solidFill>
                </a:rPr>
                <a:t>From  </a:t>
              </a:r>
              <a:endParaRPr lang="en-US" sz="900" i="1">
                <a:solidFill>
                  <a:srgbClr val="120C80"/>
                </a:solidFill>
              </a:endParaRPr>
            </a:p>
          </p:txBody>
        </p:sp>
        <p:sp>
          <p:nvSpPr>
            <p:cNvPr id="21521" name="AutoShape 11"/>
            <p:cNvSpPr>
              <a:spLocks noChangeArrowheads="1"/>
            </p:cNvSpPr>
            <p:nvPr/>
          </p:nvSpPr>
          <p:spPr bwMode="auto">
            <a:xfrm>
              <a:off x="4451153" y="6756879"/>
              <a:ext cx="303743" cy="227760"/>
            </a:xfrm>
            <a:prstGeom prst="flowChartSummingJunction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6326" tIns="53163" rIns="42531" bIns="53163" anchor="ctr"/>
            <a:lstStyle/>
            <a:p>
              <a:endParaRPr lang="de-DE"/>
            </a:p>
          </p:txBody>
        </p:sp>
        <p:grpSp>
          <p:nvGrpSpPr>
            <p:cNvPr id="21522" name="Group 164"/>
            <p:cNvGrpSpPr>
              <a:grpSpLocks/>
            </p:cNvGrpSpPr>
            <p:nvPr/>
          </p:nvGrpSpPr>
          <p:grpSpPr bwMode="auto">
            <a:xfrm>
              <a:off x="4053661" y="6214594"/>
              <a:ext cx="1169974" cy="251260"/>
              <a:chOff x="4053661" y="6214594"/>
              <a:chExt cx="1169974" cy="251260"/>
            </a:xfrm>
          </p:grpSpPr>
          <p:sp>
            <p:nvSpPr>
              <p:cNvPr id="21659" name="AutoShape 13"/>
              <p:cNvSpPr>
                <a:spLocks noChangeArrowheads="1"/>
              </p:cNvSpPr>
              <p:nvPr/>
            </p:nvSpPr>
            <p:spPr bwMode="auto">
              <a:xfrm>
                <a:off x="4053661" y="6214594"/>
                <a:ext cx="1169974" cy="206069"/>
              </a:xfrm>
              <a:prstGeom prst="flowChartAlternateProcess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Ins="36576" anchor="ctr"/>
              <a:lstStyle/>
              <a:p>
                <a:endParaRPr lang="de-DE"/>
              </a:p>
            </p:txBody>
          </p:sp>
          <p:sp>
            <p:nvSpPr>
              <p:cNvPr id="21660" name="Text Box 14"/>
              <p:cNvSpPr txBox="1">
                <a:spLocks noChangeArrowheads="1"/>
              </p:cNvSpPr>
              <p:nvPr/>
            </p:nvSpPr>
            <p:spPr bwMode="auto">
              <a:xfrm>
                <a:off x="4138750" y="6221825"/>
                <a:ext cx="928888" cy="24402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46800" rIns="0" bIns="46800" anchor="ctr"/>
              <a:lstStyle/>
              <a:p>
                <a:pPr algn="ctr">
                  <a:lnSpc>
                    <a:spcPct val="40000"/>
                  </a:lnSpc>
                </a:pPr>
                <a:r>
                  <a:rPr lang="en-US" sz="900">
                    <a:solidFill>
                      <a:srgbClr val="120C80"/>
                    </a:solidFill>
                    <a:cs typeface="Arial" charset="0"/>
                  </a:rPr>
                  <a:t>Interface Left W</a:t>
                </a:r>
              </a:p>
            </p:txBody>
          </p:sp>
        </p:grpSp>
        <p:sp>
          <p:nvSpPr>
            <p:cNvPr id="21523" name="Rectangle 15"/>
            <p:cNvSpPr>
              <a:spLocks noChangeArrowheads="1"/>
            </p:cNvSpPr>
            <p:nvPr/>
          </p:nvSpPr>
          <p:spPr bwMode="auto">
            <a:xfrm>
              <a:off x="4156785" y="5417435"/>
              <a:ext cx="1214973" cy="276565"/>
            </a:xfrm>
            <a:prstGeom prst="rect">
              <a:avLst/>
            </a:prstGeom>
            <a:solidFill>
              <a:srgbClr val="FFFF99"/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6326" tIns="53163" rIns="106326" bIns="53163"/>
            <a:lstStyle/>
            <a:p>
              <a:pPr algn="ctr"/>
              <a:r>
                <a:rPr lang="en-US" sz="900">
                  <a:solidFill>
                    <a:srgbClr val="120C80"/>
                  </a:solidFill>
                  <a:cs typeface="Arial" charset="0"/>
                </a:rPr>
                <a:t>Connection type</a:t>
              </a:r>
            </a:p>
          </p:txBody>
        </p:sp>
        <p:cxnSp>
          <p:nvCxnSpPr>
            <p:cNvPr id="21524" name="AutoShape 16"/>
            <p:cNvCxnSpPr>
              <a:cxnSpLocks noChangeShapeType="1"/>
              <a:stCxn id="21523" idx="1"/>
              <a:endCxn id="21514" idx="3"/>
            </p:cNvCxnSpPr>
            <p:nvPr/>
          </p:nvCxnSpPr>
          <p:spPr bwMode="auto">
            <a:xfrm rot="10800000">
              <a:off x="3654295" y="5556620"/>
              <a:ext cx="502489" cy="0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21525" name="Rectangle 17"/>
            <p:cNvSpPr>
              <a:spLocks noChangeArrowheads="1"/>
            </p:cNvSpPr>
            <p:nvPr/>
          </p:nvSpPr>
          <p:spPr bwMode="auto">
            <a:xfrm>
              <a:off x="4066787" y="7306395"/>
              <a:ext cx="1439968" cy="276566"/>
            </a:xfrm>
            <a:prstGeom prst="rect">
              <a:avLst/>
            </a:prstGeom>
            <a:solidFill>
              <a:srgbClr val="FFFF99"/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6326" tIns="53163" rIns="106326" bIns="53163"/>
            <a:lstStyle/>
            <a:p>
              <a:pPr algn="ctr"/>
              <a:r>
                <a:rPr lang="en-US" sz="900">
                  <a:solidFill>
                    <a:srgbClr val="120C80"/>
                  </a:solidFill>
                  <a:cs typeface="Arial" charset="0"/>
                </a:rPr>
                <a:t>Port Publication type</a:t>
              </a:r>
            </a:p>
          </p:txBody>
        </p:sp>
        <p:cxnSp>
          <p:nvCxnSpPr>
            <p:cNvPr id="21526" name="AutoShape 18"/>
            <p:cNvCxnSpPr>
              <a:cxnSpLocks noChangeShapeType="1"/>
              <a:stCxn id="21514" idx="2"/>
              <a:endCxn id="21525" idx="1"/>
            </p:cNvCxnSpPr>
            <p:nvPr/>
          </p:nvCxnSpPr>
          <p:spPr bwMode="auto">
            <a:xfrm rot="16200000" flipH="1">
              <a:off x="2717567" y="6096363"/>
              <a:ext cx="1751583" cy="946855"/>
            </a:xfrm>
            <a:prstGeom prst="bentConnector2">
              <a:avLst/>
            </a:prstGeom>
            <a:noFill/>
            <a:ln w="12700">
              <a:solidFill>
                <a:srgbClr val="FF0000"/>
              </a:solidFill>
              <a:miter lim="800000"/>
              <a:headEnd type="triangle" w="med" len="med"/>
              <a:tailEnd/>
            </a:ln>
          </p:spPr>
        </p:cxnSp>
        <p:sp>
          <p:nvSpPr>
            <p:cNvPr id="21527" name="Rectangle 19"/>
            <p:cNvSpPr>
              <a:spLocks noChangeArrowheads="1"/>
            </p:cNvSpPr>
            <p:nvPr/>
          </p:nvSpPr>
          <p:spPr bwMode="auto">
            <a:xfrm>
              <a:off x="6357986" y="5417435"/>
              <a:ext cx="1068727" cy="276565"/>
            </a:xfrm>
            <a:prstGeom prst="rect">
              <a:avLst/>
            </a:prstGeom>
            <a:solidFill>
              <a:srgbClr val="FFFF99"/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6326" tIns="53163" rIns="106326" bIns="53163"/>
            <a:lstStyle/>
            <a:p>
              <a:pPr algn="ctr"/>
              <a:r>
                <a:rPr lang="en-US" sz="900">
                  <a:solidFill>
                    <a:srgbClr val="120C80"/>
                  </a:solidFill>
                  <a:cs typeface="Arial" charset="0"/>
                </a:rPr>
                <a:t>Rep1 type </a:t>
              </a:r>
            </a:p>
          </p:txBody>
        </p:sp>
        <p:cxnSp>
          <p:nvCxnSpPr>
            <p:cNvPr id="21528" name="AutoShape 20"/>
            <p:cNvCxnSpPr>
              <a:cxnSpLocks noChangeShapeType="1"/>
              <a:stCxn id="21523" idx="3"/>
              <a:endCxn id="21527" idx="1"/>
            </p:cNvCxnSpPr>
            <p:nvPr/>
          </p:nvCxnSpPr>
          <p:spPr bwMode="auto">
            <a:xfrm>
              <a:off x="5371758" y="5556620"/>
              <a:ext cx="986228" cy="0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21" descr="Light downward diagonal"/>
            <p:cNvSpPr>
              <a:spLocks noChangeArrowheads="1"/>
            </p:cNvSpPr>
            <p:nvPr/>
          </p:nvSpPr>
          <p:spPr bwMode="auto">
            <a:xfrm>
              <a:off x="7177343" y="5010720"/>
              <a:ext cx="1059352" cy="234990"/>
            </a:xfrm>
            <a:prstGeom prst="rect">
              <a:avLst/>
            </a:prstGeom>
            <a:pattFill prst="ltDnDiag">
              <a:fgClr>
                <a:srgbClr val="6699FF"/>
              </a:fgClr>
              <a:bgClr>
                <a:srgbClr val="FFFFFF"/>
              </a:bgClr>
            </a:patt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4652" tIns="54419" rIns="41861" bIns="54419" anchorCtr="1"/>
            <a:lstStyle/>
            <a:p>
              <a:pPr algn="ctr"/>
              <a:r>
                <a:rPr lang="fr-FR" sz="900">
                  <a:solidFill>
                    <a:srgbClr val="120C80"/>
                  </a:solidFill>
                </a:rPr>
                <a:t>Stream</a:t>
              </a:r>
              <a:endParaRPr lang="en-US" sz="900">
                <a:solidFill>
                  <a:srgbClr val="120C80"/>
                </a:solidFill>
              </a:endParaRPr>
            </a:p>
          </p:txBody>
        </p:sp>
        <p:cxnSp>
          <p:nvCxnSpPr>
            <p:cNvPr id="21530" name="AutoShape 22"/>
            <p:cNvCxnSpPr>
              <a:cxnSpLocks noChangeShapeType="1"/>
              <a:stCxn id="21527" idx="3"/>
              <a:endCxn id="21529" idx="2"/>
            </p:cNvCxnSpPr>
            <p:nvPr/>
          </p:nvCxnSpPr>
          <p:spPr bwMode="auto">
            <a:xfrm flipV="1">
              <a:off x="7426713" y="5245710"/>
              <a:ext cx="281244" cy="310910"/>
            </a:xfrm>
            <a:prstGeom prst="bentConnector2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21531" name="Rectangle 23"/>
            <p:cNvSpPr>
              <a:spLocks noChangeArrowheads="1"/>
            </p:cNvSpPr>
            <p:nvPr/>
          </p:nvSpPr>
          <p:spPr bwMode="auto">
            <a:xfrm>
              <a:off x="4124909" y="6941257"/>
              <a:ext cx="846853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 algn="ctr"/>
              <a:r>
                <a:rPr lang="fr-FR" sz="900" i="1">
                  <a:solidFill>
                    <a:srgbClr val="120C80"/>
                  </a:solidFill>
                </a:rPr>
                <a:t>Relationship  </a:t>
              </a:r>
              <a:endParaRPr lang="en-US" sz="900" i="1">
                <a:solidFill>
                  <a:srgbClr val="120C80"/>
                </a:solidFill>
              </a:endParaRPr>
            </a:p>
          </p:txBody>
        </p:sp>
        <p:sp>
          <p:nvSpPr>
            <p:cNvPr id="21532" name="Rectangle 24"/>
            <p:cNvSpPr>
              <a:spLocks noChangeArrowheads="1"/>
            </p:cNvSpPr>
            <p:nvPr/>
          </p:nvSpPr>
          <p:spPr bwMode="auto">
            <a:xfrm>
              <a:off x="7454837" y="6735188"/>
              <a:ext cx="506239" cy="276566"/>
            </a:xfrm>
            <a:prstGeom prst="rect">
              <a:avLst/>
            </a:prstGeom>
            <a:solidFill>
              <a:srgbClr val="FFFF99"/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6326" tIns="53163" rIns="106326" bIns="53163"/>
            <a:lstStyle/>
            <a:p>
              <a:pPr algn="ctr"/>
              <a:r>
                <a:rPr lang="en-US" sz="900">
                  <a:solidFill>
                    <a:srgbClr val="120C80"/>
                  </a:solidFill>
                  <a:cs typeface="Arial" charset="0"/>
                </a:rPr>
                <a:t>CNX</a:t>
              </a:r>
            </a:p>
          </p:txBody>
        </p:sp>
        <p:sp>
          <p:nvSpPr>
            <p:cNvPr id="21533" name="Rectangle 25"/>
            <p:cNvSpPr>
              <a:spLocks noChangeArrowheads="1"/>
            </p:cNvSpPr>
            <p:nvPr/>
          </p:nvSpPr>
          <p:spPr bwMode="auto">
            <a:xfrm>
              <a:off x="8411065" y="6735188"/>
              <a:ext cx="614987" cy="276566"/>
            </a:xfrm>
            <a:prstGeom prst="rect">
              <a:avLst/>
            </a:prstGeom>
            <a:solidFill>
              <a:srgbClr val="FFFF99"/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6326" tIns="53163" rIns="106326" bIns="53163"/>
            <a:lstStyle/>
            <a:p>
              <a:pPr algn="ctr"/>
              <a:r>
                <a:rPr lang="en-US" sz="900">
                  <a:solidFill>
                    <a:srgbClr val="120C80"/>
                  </a:solidFill>
                  <a:cs typeface="Arial" charset="0"/>
                </a:rPr>
                <a:t>Rep2</a:t>
              </a:r>
            </a:p>
          </p:txBody>
        </p:sp>
        <p:cxnSp>
          <p:nvCxnSpPr>
            <p:cNvPr id="21534" name="AutoShape 26"/>
            <p:cNvCxnSpPr>
              <a:cxnSpLocks noChangeShapeType="1"/>
              <a:stCxn id="21532" idx="3"/>
              <a:endCxn id="21533" idx="1"/>
            </p:cNvCxnSpPr>
            <p:nvPr/>
          </p:nvCxnSpPr>
          <p:spPr bwMode="auto">
            <a:xfrm>
              <a:off x="7961075" y="6874375"/>
              <a:ext cx="449990" cy="0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21535" name="AutoShape 27"/>
            <p:cNvCxnSpPr>
              <a:cxnSpLocks noChangeShapeType="1"/>
              <a:stCxn id="21532" idx="1"/>
              <a:endCxn id="21515" idx="3"/>
            </p:cNvCxnSpPr>
            <p:nvPr/>
          </p:nvCxnSpPr>
          <p:spPr bwMode="auto">
            <a:xfrm rot="10800000">
              <a:off x="7231717" y="6872567"/>
              <a:ext cx="223120" cy="1808"/>
            </a:xfrm>
            <a:prstGeom prst="bentConnector3">
              <a:avLst>
                <a:gd name="adj1" fmla="val 49579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21536" name="AutoShape 33"/>
            <p:cNvSpPr>
              <a:spLocks noChangeArrowheads="1"/>
            </p:cNvSpPr>
            <p:nvPr/>
          </p:nvSpPr>
          <p:spPr bwMode="auto">
            <a:xfrm>
              <a:off x="286870" y="3540489"/>
              <a:ext cx="1894469" cy="1273724"/>
            </a:xfrm>
            <a:prstGeom prst="roundRect">
              <a:avLst>
                <a:gd name="adj" fmla="val 5083"/>
              </a:avLst>
            </a:prstGeom>
            <a:solidFill>
              <a:srgbClr val="FF99CC">
                <a:alpha val="36862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900">
                  <a:solidFill>
                    <a:srgbClr val="120C80"/>
                  </a:solidFill>
                </a:rPr>
                <a:t>Policy A1</a:t>
              </a:r>
              <a:br>
                <a:rPr lang="en-US" sz="900">
                  <a:solidFill>
                    <a:srgbClr val="120C80"/>
                  </a:solidFill>
                </a:rPr>
              </a:br>
              <a:r>
                <a:rPr lang="en-US" sz="900">
                  <a:solidFill>
                    <a:srgbClr val="120C80"/>
                  </a:solidFill>
                </a:rPr>
                <a:t> on PLMreference </a:t>
              </a:r>
            </a:p>
            <a:p>
              <a:pPr algn="ctr"/>
              <a:endParaRPr lang="en-US" sz="900">
                <a:solidFill>
                  <a:srgbClr val="120C80"/>
                </a:solidFill>
              </a:endParaRPr>
            </a:p>
          </p:txBody>
        </p:sp>
        <p:sp>
          <p:nvSpPr>
            <p:cNvPr id="21537" name="AutoShape 34"/>
            <p:cNvSpPr>
              <a:spLocks noChangeArrowheads="1"/>
            </p:cNvSpPr>
            <p:nvPr/>
          </p:nvSpPr>
          <p:spPr bwMode="auto">
            <a:xfrm>
              <a:off x="338108" y="3876382"/>
              <a:ext cx="1800459" cy="893510"/>
            </a:xfrm>
            <a:prstGeom prst="roundRect">
              <a:avLst>
                <a:gd name="adj" fmla="val 11352"/>
              </a:avLst>
            </a:prstGeom>
            <a:solidFill>
              <a:srgbClr val="FF99CC">
                <a:alpha val="36862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800"/>
                <a:t>Access/Read/show/</a:t>
              </a:r>
              <a:r>
                <a:rPr lang="fr-FR" sz="800"/>
                <a:t>FilterMyData </a:t>
              </a:r>
              <a:r>
                <a:rPr lang="fr-FR" sz="900"/>
                <a:t>Designer</a:t>
              </a:r>
              <a:endParaRPr lang="en-US" sz="900"/>
            </a:p>
          </p:txBody>
        </p:sp>
        <p:sp>
          <p:nvSpPr>
            <p:cNvPr id="21538" name="AutoShape 36"/>
            <p:cNvSpPr>
              <a:spLocks noChangeArrowheads="1"/>
            </p:cNvSpPr>
            <p:nvPr/>
          </p:nvSpPr>
          <p:spPr bwMode="auto">
            <a:xfrm>
              <a:off x="2437445" y="3541026"/>
              <a:ext cx="1893152" cy="1276596"/>
            </a:xfrm>
            <a:prstGeom prst="roundRect">
              <a:avLst>
                <a:gd name="adj" fmla="val 5083"/>
              </a:avLst>
            </a:prstGeom>
            <a:solidFill>
              <a:srgbClr val="FF99CC">
                <a:alpha val="36862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900">
                  <a:solidFill>
                    <a:srgbClr val="120C80"/>
                  </a:solidFill>
                </a:rPr>
                <a:t>Rules</a:t>
              </a:r>
            </a:p>
            <a:p>
              <a:pPr algn="ctr"/>
              <a:endParaRPr lang="en-US" sz="900">
                <a:solidFill>
                  <a:srgbClr val="120C80"/>
                </a:solidFill>
              </a:endParaRPr>
            </a:p>
          </p:txBody>
        </p:sp>
        <p:sp>
          <p:nvSpPr>
            <p:cNvPr id="21539" name="AutoShape 37"/>
            <p:cNvSpPr>
              <a:spLocks noChangeArrowheads="1"/>
            </p:cNvSpPr>
            <p:nvPr/>
          </p:nvSpPr>
          <p:spPr bwMode="auto">
            <a:xfrm>
              <a:off x="2483763" y="3876113"/>
              <a:ext cx="1804064" cy="899389"/>
            </a:xfrm>
            <a:prstGeom prst="roundRect">
              <a:avLst>
                <a:gd name="adj" fmla="val 11352"/>
              </a:avLst>
            </a:prstGeom>
            <a:solidFill>
              <a:srgbClr val="FF99CC">
                <a:alpha val="36862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800">
                  <a:solidFill>
                    <a:srgbClr val="120C80"/>
                  </a:solidFill>
                </a:rPr>
                <a:t>Read/Show access</a:t>
              </a:r>
            </a:p>
            <a:p>
              <a:r>
                <a:rPr lang="fr-FR" sz="900">
                  <a:solidFill>
                    <a:srgbClr val="120C80"/>
                  </a:solidFill>
                </a:rPr>
                <a:t>Designer</a:t>
              </a:r>
              <a:endParaRPr lang="en-US" sz="900">
                <a:solidFill>
                  <a:srgbClr val="120C80"/>
                </a:solidFill>
              </a:endParaRPr>
            </a:p>
          </p:txBody>
        </p:sp>
        <p:cxnSp>
          <p:nvCxnSpPr>
            <p:cNvPr id="21540" name="AutoShape 260"/>
            <p:cNvCxnSpPr>
              <a:cxnSpLocks noChangeShapeType="1"/>
              <a:stCxn id="21536" idx="2"/>
              <a:endCxn id="21514" idx="1"/>
            </p:cNvCxnSpPr>
            <p:nvPr/>
          </p:nvCxnSpPr>
          <p:spPr bwMode="auto">
            <a:xfrm rot="16200000" flipH="1">
              <a:off x="1539084" y="4509233"/>
              <a:ext cx="741505" cy="1351464"/>
            </a:xfrm>
            <a:prstGeom prst="curvedConnector2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</p:spPr>
        </p:cxnSp>
        <p:cxnSp>
          <p:nvCxnSpPr>
            <p:cNvPr id="21541" name="AutoShape 261"/>
            <p:cNvCxnSpPr>
              <a:cxnSpLocks noChangeShapeType="1"/>
              <a:stCxn id="21648" idx="2"/>
              <a:endCxn id="21525" idx="1"/>
            </p:cNvCxnSpPr>
            <p:nvPr/>
          </p:nvCxnSpPr>
          <p:spPr bwMode="auto">
            <a:xfrm rot="16200000" flipH="1">
              <a:off x="2393164" y="5771056"/>
              <a:ext cx="491394" cy="2855850"/>
            </a:xfrm>
            <a:prstGeom prst="curvedConnector2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</p:spPr>
        </p:cxnSp>
        <p:cxnSp>
          <p:nvCxnSpPr>
            <p:cNvPr id="21542" name="AutoShape 262"/>
            <p:cNvCxnSpPr>
              <a:cxnSpLocks noChangeShapeType="1"/>
              <a:stCxn id="21538" idx="2"/>
              <a:endCxn id="21521" idx="2"/>
            </p:cNvCxnSpPr>
            <p:nvPr/>
          </p:nvCxnSpPr>
          <p:spPr bwMode="auto">
            <a:xfrm rot="16200000" flipH="1">
              <a:off x="2891018" y="5310625"/>
              <a:ext cx="2053138" cy="1067131"/>
            </a:xfrm>
            <a:prstGeom prst="curvedConnector2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</p:spPr>
        </p:cxnSp>
        <p:cxnSp>
          <p:nvCxnSpPr>
            <p:cNvPr id="21543" name="AutoShape 263"/>
            <p:cNvCxnSpPr>
              <a:cxnSpLocks noChangeShapeType="1"/>
              <a:stCxn id="21546" idx="2"/>
              <a:endCxn id="21523" idx="0"/>
            </p:cNvCxnSpPr>
            <p:nvPr/>
          </p:nvCxnSpPr>
          <p:spPr bwMode="auto">
            <a:xfrm rot="5400000">
              <a:off x="4882207" y="4699872"/>
              <a:ext cx="599626" cy="835498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</p:spPr>
        </p:cxnSp>
        <p:sp>
          <p:nvSpPr>
            <p:cNvPr id="21544" name="AutoShape 269"/>
            <p:cNvSpPr>
              <a:spLocks/>
            </p:cNvSpPr>
            <p:nvPr/>
          </p:nvSpPr>
          <p:spPr bwMode="auto">
            <a:xfrm>
              <a:off x="6644855" y="6084445"/>
              <a:ext cx="1571216" cy="206069"/>
            </a:xfrm>
            <a:prstGeom prst="accentCallout2">
              <a:avLst>
                <a:gd name="adj1" fmla="val 63157"/>
                <a:gd name="adj2" fmla="val -5727"/>
                <a:gd name="adj3" fmla="val 63157"/>
                <a:gd name="adj4" fmla="val -17898"/>
                <a:gd name="adj5" fmla="val 152630"/>
                <a:gd name="adj6" fmla="val -31981"/>
              </a:avLst>
            </a:prstGeom>
            <a:noFill/>
            <a:ln w="9525">
              <a:solidFill>
                <a:schemeClr val="accent2"/>
              </a:solidFill>
              <a:miter lim="800000"/>
              <a:headEnd type="arrow" w="med" len="med"/>
              <a:tailEnd/>
            </a:ln>
          </p:spPr>
          <p:txBody>
            <a:bodyPr lIns="106326" tIns="53163" rIns="42531" bIns="53163"/>
            <a:lstStyle/>
            <a:p>
              <a:r>
                <a:rPr lang="fr-FR" sz="900">
                  <a:solidFill>
                    <a:srgbClr val="120C80"/>
                  </a:solidFill>
                </a:rPr>
                <a:t>Ref data integrity and lifecycle scope</a:t>
              </a:r>
              <a:endParaRPr lang="en-US" sz="900">
                <a:solidFill>
                  <a:srgbClr val="120C80"/>
                </a:solidFill>
              </a:endParaRPr>
            </a:p>
          </p:txBody>
        </p:sp>
        <p:sp>
          <p:nvSpPr>
            <p:cNvPr id="21545" name="AutoShape 270"/>
            <p:cNvSpPr>
              <a:spLocks/>
            </p:cNvSpPr>
            <p:nvPr/>
          </p:nvSpPr>
          <p:spPr bwMode="auto">
            <a:xfrm>
              <a:off x="8621264" y="6059138"/>
              <a:ext cx="1571216" cy="206069"/>
            </a:xfrm>
            <a:prstGeom prst="accentCallout2">
              <a:avLst>
                <a:gd name="adj1" fmla="val 58153"/>
                <a:gd name="adj2" fmla="val 2440"/>
                <a:gd name="adj3" fmla="val 63157"/>
                <a:gd name="adj4" fmla="val -13366"/>
                <a:gd name="adj5" fmla="val 164037"/>
                <a:gd name="adj6" fmla="val -22194"/>
              </a:avLst>
            </a:prstGeom>
            <a:noFill/>
            <a:ln w="9525">
              <a:solidFill>
                <a:srgbClr val="00FF00"/>
              </a:solidFill>
              <a:miter lim="800000"/>
              <a:headEnd type="arrow" w="med" len="med"/>
              <a:tailEnd/>
            </a:ln>
          </p:spPr>
          <p:txBody>
            <a:bodyPr lIns="106326" tIns="53163" rIns="42531" bIns="53163"/>
            <a:lstStyle/>
            <a:p>
              <a:r>
                <a:rPr lang="fr-FR" sz="900">
                  <a:solidFill>
                    <a:srgbClr val="92D050"/>
                  </a:solidFill>
                </a:rPr>
                <a:t>Rep data integrity and lifecycle scope</a:t>
              </a:r>
              <a:endParaRPr lang="en-US" sz="900">
                <a:solidFill>
                  <a:srgbClr val="92D050"/>
                </a:solidFill>
              </a:endParaRPr>
            </a:p>
          </p:txBody>
        </p:sp>
        <p:sp>
          <p:nvSpPr>
            <p:cNvPr id="21546" name="AutoShape 272"/>
            <p:cNvSpPr>
              <a:spLocks noChangeArrowheads="1"/>
            </p:cNvSpPr>
            <p:nvPr/>
          </p:nvSpPr>
          <p:spPr bwMode="auto">
            <a:xfrm>
              <a:off x="4655523" y="3535923"/>
              <a:ext cx="1888492" cy="1281885"/>
            </a:xfrm>
            <a:prstGeom prst="roundRect">
              <a:avLst>
                <a:gd name="adj" fmla="val 5083"/>
              </a:avLst>
            </a:prstGeom>
            <a:solidFill>
              <a:srgbClr val="FF99CC">
                <a:alpha val="36862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900">
                  <a:solidFill>
                    <a:srgbClr val="120C80"/>
                  </a:solidFill>
                </a:rPr>
                <a:t>Policy B3</a:t>
              </a:r>
              <a:br>
                <a:rPr lang="en-US" sz="900">
                  <a:solidFill>
                    <a:srgbClr val="120C80"/>
                  </a:solidFill>
                </a:rPr>
              </a:br>
              <a:r>
                <a:rPr lang="en-US" sz="900">
                  <a:solidFill>
                    <a:srgbClr val="120C80"/>
                  </a:solidFill>
                </a:rPr>
                <a:t> on PLMConnection </a:t>
              </a:r>
            </a:p>
            <a:p>
              <a:pPr algn="ctr"/>
              <a:endParaRPr lang="en-US" sz="900">
                <a:solidFill>
                  <a:srgbClr val="120C80"/>
                </a:solidFill>
              </a:endParaRPr>
            </a:p>
          </p:txBody>
        </p:sp>
        <p:sp>
          <p:nvSpPr>
            <p:cNvPr id="21547" name="AutoShape 273"/>
            <p:cNvSpPr>
              <a:spLocks noChangeArrowheads="1"/>
            </p:cNvSpPr>
            <p:nvPr/>
          </p:nvSpPr>
          <p:spPr bwMode="auto">
            <a:xfrm>
              <a:off x="4710873" y="3876113"/>
              <a:ext cx="1779678" cy="896866"/>
            </a:xfrm>
            <a:prstGeom prst="roundRect">
              <a:avLst>
                <a:gd name="adj" fmla="val 11352"/>
              </a:avLst>
            </a:prstGeom>
            <a:solidFill>
              <a:srgbClr val="FF99CC">
                <a:alpha val="36862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800">
                  <a:solidFill>
                    <a:srgbClr val="120C80"/>
                  </a:solidFill>
                </a:rPr>
                <a:t>Access/Read/show/</a:t>
              </a:r>
              <a:r>
                <a:rPr lang="fr-FR" sz="800">
                  <a:solidFill>
                    <a:srgbClr val="120C80"/>
                  </a:solidFill>
                </a:rPr>
                <a:t>FilterMyData</a:t>
              </a:r>
              <a:endParaRPr lang="fr-FR" sz="800"/>
            </a:p>
            <a:p>
              <a:pPr algn="ctr"/>
              <a:r>
                <a:rPr lang="fr-FR" sz="900">
                  <a:solidFill>
                    <a:srgbClr val="120C80"/>
                  </a:solidFill>
                </a:rPr>
                <a:t>Designer + Reviewer</a:t>
              </a:r>
              <a:endParaRPr lang="en-US" sz="900">
                <a:solidFill>
                  <a:srgbClr val="120C80"/>
                </a:solidFill>
              </a:endParaRPr>
            </a:p>
          </p:txBody>
        </p:sp>
        <p:cxnSp>
          <p:nvCxnSpPr>
            <p:cNvPr id="21548" name="AutoShape 274"/>
            <p:cNvCxnSpPr>
              <a:cxnSpLocks noChangeShapeType="1"/>
              <a:stCxn id="21546" idx="0"/>
              <a:endCxn id="21601" idx="5"/>
            </p:cNvCxnSpPr>
            <p:nvPr/>
          </p:nvCxnSpPr>
          <p:spPr bwMode="auto">
            <a:xfrm rot="5400000" flipH="1" flipV="1">
              <a:off x="6596013" y="825774"/>
              <a:ext cx="1713905" cy="3706393"/>
            </a:xfrm>
            <a:prstGeom prst="curvedConnector4">
              <a:avLst>
                <a:gd name="adj1" fmla="val 44662"/>
                <a:gd name="adj2" fmla="val 107287"/>
              </a:avLst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</p:spPr>
        </p:cxnSp>
        <p:pic>
          <p:nvPicPr>
            <p:cNvPr id="21549" name="Picture 277" descr="AccessRight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51225" y="4201046"/>
              <a:ext cx="838107" cy="32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550" name="Picture 278" descr="AccessRight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546193" y="4201046"/>
              <a:ext cx="1660465" cy="53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51" name="AutoShape 281"/>
            <p:cNvSpPr>
              <a:spLocks/>
            </p:cNvSpPr>
            <p:nvPr/>
          </p:nvSpPr>
          <p:spPr bwMode="auto">
            <a:xfrm>
              <a:off x="6888599" y="4076619"/>
              <a:ext cx="3667420" cy="744739"/>
            </a:xfrm>
            <a:prstGeom prst="borderCallout1">
              <a:avLst>
                <a:gd name="adj1" fmla="val 53468"/>
                <a:gd name="adj2" fmla="val 171"/>
                <a:gd name="adj3" fmla="val 114190"/>
                <a:gd name="adj4" fmla="val -34116"/>
              </a:avLst>
            </a:prstGeom>
            <a:solidFill>
              <a:srgbClr val="FFFF00"/>
            </a:solidFill>
            <a:ln w="9525">
              <a:solidFill>
                <a:schemeClr val="accent2"/>
              </a:solidFill>
              <a:miter lim="800000"/>
              <a:headEnd type="arrow" w="med" len="med"/>
              <a:tailEnd/>
            </a:ln>
          </p:spPr>
          <p:txBody>
            <a:bodyPr lIns="106326" tIns="53163" rIns="42531" bIns="53163"/>
            <a:lstStyle/>
            <a:p>
              <a:pPr algn="ctr"/>
              <a:r>
                <a:rPr lang="en-US" sz="1200"/>
                <a:t>All access right of an object will be tied to the aggregating reference lifecycle and rights  to manage the data integrity and consistency</a:t>
              </a:r>
            </a:p>
          </p:txBody>
        </p:sp>
        <p:pic>
          <p:nvPicPr>
            <p:cNvPr id="21552" name="Picture 282" descr="VPM Lifecycl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7492" y="4201046"/>
              <a:ext cx="701235" cy="356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53" name="Line 5"/>
            <p:cNvSpPr>
              <a:spLocks noChangeShapeType="1"/>
            </p:cNvSpPr>
            <p:nvPr/>
          </p:nvSpPr>
          <p:spPr bwMode="auto">
            <a:xfrm>
              <a:off x="4155726" y="1605555"/>
              <a:ext cx="23437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554" name="AutoShape 34"/>
            <p:cNvSpPr>
              <a:spLocks noChangeArrowheads="1"/>
            </p:cNvSpPr>
            <p:nvPr/>
          </p:nvSpPr>
          <p:spPr bwMode="auto">
            <a:xfrm>
              <a:off x="3070126" y="1493483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555" name="AutoShape 35"/>
            <p:cNvSpPr>
              <a:spLocks noChangeArrowheads="1"/>
            </p:cNvSpPr>
            <p:nvPr/>
          </p:nvSpPr>
          <p:spPr bwMode="auto">
            <a:xfrm>
              <a:off x="3409493" y="1712206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556" name="AutoShape 36"/>
            <p:cNvSpPr>
              <a:spLocks noChangeArrowheads="1"/>
            </p:cNvSpPr>
            <p:nvPr/>
          </p:nvSpPr>
          <p:spPr bwMode="auto">
            <a:xfrm>
              <a:off x="3409493" y="1493483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557" name="AutoShape 37"/>
            <p:cNvSpPr>
              <a:spLocks noChangeArrowheads="1"/>
            </p:cNvSpPr>
            <p:nvPr/>
          </p:nvSpPr>
          <p:spPr bwMode="auto">
            <a:xfrm>
              <a:off x="2820756" y="1945387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/>
            </a:p>
          </p:txBody>
        </p:sp>
        <p:sp>
          <p:nvSpPr>
            <p:cNvPr id="21558" name="AutoShape 38"/>
            <p:cNvSpPr>
              <a:spLocks noChangeArrowheads="1"/>
            </p:cNvSpPr>
            <p:nvPr/>
          </p:nvSpPr>
          <p:spPr bwMode="auto">
            <a:xfrm>
              <a:off x="2820756" y="1724858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900">
                <a:latin typeface="Times New Roman" pitchFamily="18" charset="0"/>
              </a:endParaRPr>
            </a:p>
          </p:txBody>
        </p:sp>
        <p:sp>
          <p:nvSpPr>
            <p:cNvPr id="21559" name="AutoShape 39"/>
            <p:cNvSpPr>
              <a:spLocks noChangeArrowheads="1"/>
            </p:cNvSpPr>
            <p:nvPr/>
          </p:nvSpPr>
          <p:spPr bwMode="auto">
            <a:xfrm>
              <a:off x="3160124" y="1945387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1560" name="AutoShape 40"/>
            <p:cNvSpPr>
              <a:spLocks noChangeArrowheads="1"/>
            </p:cNvSpPr>
            <p:nvPr/>
          </p:nvSpPr>
          <p:spPr bwMode="auto">
            <a:xfrm>
              <a:off x="3160124" y="1724858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900">
                <a:latin typeface="Times New Roman" pitchFamily="18" charset="0"/>
              </a:endParaRPr>
            </a:p>
          </p:txBody>
        </p:sp>
        <p:sp>
          <p:nvSpPr>
            <p:cNvPr id="21561" name="Rectangle 49"/>
            <p:cNvSpPr>
              <a:spLocks noChangeArrowheads="1"/>
            </p:cNvSpPr>
            <p:nvPr/>
          </p:nvSpPr>
          <p:spPr bwMode="auto">
            <a:xfrm>
              <a:off x="3938232" y="2005040"/>
              <a:ext cx="668033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r>
                <a:rPr lang="en-US" sz="900" i="1"/>
                <a:t>Power train</a:t>
              </a:r>
            </a:p>
          </p:txBody>
        </p:sp>
        <p:cxnSp>
          <p:nvCxnSpPr>
            <p:cNvPr id="21562" name="AutoShape 50"/>
            <p:cNvCxnSpPr>
              <a:cxnSpLocks noChangeShapeType="1"/>
              <a:stCxn id="21559" idx="4"/>
              <a:endCxn id="21561" idx="1"/>
            </p:cNvCxnSpPr>
            <p:nvPr/>
          </p:nvCxnSpPr>
          <p:spPr bwMode="auto">
            <a:xfrm>
              <a:off x="3511108" y="2127279"/>
              <a:ext cx="427124" cy="19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563" name="Rectangle 51"/>
            <p:cNvSpPr>
              <a:spLocks noChangeArrowheads="1"/>
            </p:cNvSpPr>
            <p:nvPr/>
          </p:nvSpPr>
          <p:spPr bwMode="auto">
            <a:xfrm>
              <a:off x="4133227" y="1771857"/>
              <a:ext cx="501320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r>
                <a:rPr lang="en-US" sz="900" i="1"/>
                <a:t>Exhaust</a:t>
              </a:r>
            </a:p>
          </p:txBody>
        </p:sp>
        <p:cxnSp>
          <p:nvCxnSpPr>
            <p:cNvPr id="21564" name="AutoShape 52"/>
            <p:cNvCxnSpPr>
              <a:cxnSpLocks noChangeShapeType="1"/>
              <a:stCxn id="21555" idx="4"/>
              <a:endCxn id="21563" idx="1"/>
            </p:cNvCxnSpPr>
            <p:nvPr/>
          </p:nvCxnSpPr>
          <p:spPr bwMode="auto">
            <a:xfrm>
              <a:off x="3760026" y="1895227"/>
              <a:ext cx="373201" cy="8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134" name="Picture 5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6" cstate="print"/>
            <a:srcRect t="53370" r="69099" b="15451"/>
            <a:stretch>
              <a:fillRect/>
            </a:stretch>
          </p:blipFill>
          <p:spPr bwMode="auto">
            <a:xfrm>
              <a:off x="1005137" y="1143949"/>
              <a:ext cx="463517" cy="4508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1566" name="Rectangle 214"/>
            <p:cNvSpPr>
              <a:spLocks noChangeArrowheads="1"/>
            </p:cNvSpPr>
            <p:nvPr/>
          </p:nvSpPr>
          <p:spPr bwMode="auto">
            <a:xfrm>
              <a:off x="835816" y="1649817"/>
              <a:ext cx="860813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530225" algn="l"/>
                  <a:tab pos="2520950" algn="l"/>
                </a:tabLst>
              </a:pPr>
              <a:r>
                <a:rPr lang="fr-FR" sz="1200">
                  <a:solidFill>
                    <a:srgbClr val="120C80"/>
                  </a:solidFill>
                </a:rPr>
                <a:t>MyCompany</a:t>
              </a:r>
              <a:endParaRPr lang="en-US" sz="1200">
                <a:solidFill>
                  <a:srgbClr val="120C80"/>
                </a:solidFill>
              </a:endParaRPr>
            </a:p>
          </p:txBody>
        </p:sp>
        <p:sp>
          <p:nvSpPr>
            <p:cNvPr id="21567" name="Line 5"/>
            <p:cNvSpPr>
              <a:spLocks noChangeShapeType="1"/>
            </p:cNvSpPr>
            <p:nvPr/>
          </p:nvSpPr>
          <p:spPr bwMode="auto">
            <a:xfrm>
              <a:off x="3635343" y="2104371"/>
              <a:ext cx="23437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568" name="Line 33"/>
            <p:cNvSpPr>
              <a:spLocks noChangeShapeType="1"/>
            </p:cNvSpPr>
            <p:nvPr/>
          </p:nvSpPr>
          <p:spPr bwMode="auto">
            <a:xfrm flipH="1">
              <a:off x="3061604" y="1546298"/>
              <a:ext cx="1326972" cy="12793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21569" name="AutoShape 34"/>
            <p:cNvSpPr>
              <a:spLocks noChangeArrowheads="1"/>
            </p:cNvSpPr>
            <p:nvPr/>
          </p:nvSpPr>
          <p:spPr bwMode="auto">
            <a:xfrm>
              <a:off x="2549743" y="1992299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570" name="AutoShape 35"/>
            <p:cNvSpPr>
              <a:spLocks noChangeArrowheads="1"/>
            </p:cNvSpPr>
            <p:nvPr/>
          </p:nvSpPr>
          <p:spPr bwMode="auto">
            <a:xfrm>
              <a:off x="2889109" y="2211022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571" name="AutoShape 36"/>
            <p:cNvSpPr>
              <a:spLocks noChangeArrowheads="1"/>
            </p:cNvSpPr>
            <p:nvPr/>
          </p:nvSpPr>
          <p:spPr bwMode="auto">
            <a:xfrm>
              <a:off x="2889109" y="1992299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572" name="AutoShape 37"/>
            <p:cNvSpPr>
              <a:spLocks noChangeArrowheads="1"/>
            </p:cNvSpPr>
            <p:nvPr/>
          </p:nvSpPr>
          <p:spPr bwMode="auto">
            <a:xfrm>
              <a:off x="2300372" y="2444204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/>
            </a:p>
          </p:txBody>
        </p:sp>
        <p:sp>
          <p:nvSpPr>
            <p:cNvPr id="21573" name="AutoShape 38"/>
            <p:cNvSpPr>
              <a:spLocks noChangeArrowheads="1"/>
            </p:cNvSpPr>
            <p:nvPr/>
          </p:nvSpPr>
          <p:spPr bwMode="auto">
            <a:xfrm>
              <a:off x="2300372" y="2223675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900">
                <a:latin typeface="Times New Roman" pitchFamily="18" charset="0"/>
              </a:endParaRPr>
            </a:p>
          </p:txBody>
        </p:sp>
        <p:sp>
          <p:nvSpPr>
            <p:cNvPr id="21574" name="AutoShape 39"/>
            <p:cNvSpPr>
              <a:spLocks noChangeArrowheads="1"/>
            </p:cNvSpPr>
            <p:nvPr/>
          </p:nvSpPr>
          <p:spPr bwMode="auto">
            <a:xfrm>
              <a:off x="2639741" y="2444204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1575" name="AutoShape 40"/>
            <p:cNvSpPr>
              <a:spLocks noChangeArrowheads="1"/>
            </p:cNvSpPr>
            <p:nvPr/>
          </p:nvSpPr>
          <p:spPr bwMode="auto">
            <a:xfrm>
              <a:off x="2639741" y="2223675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900">
                <a:latin typeface="Times New Roman" pitchFamily="18" charset="0"/>
              </a:endParaRPr>
            </a:p>
          </p:txBody>
        </p:sp>
        <p:sp>
          <p:nvSpPr>
            <p:cNvPr id="21576" name="Text Box 41"/>
            <p:cNvSpPr txBox="1">
              <a:spLocks noChangeArrowheads="1"/>
            </p:cNvSpPr>
            <p:nvPr/>
          </p:nvSpPr>
          <p:spPr bwMode="auto">
            <a:xfrm>
              <a:off x="4075681" y="1313187"/>
              <a:ext cx="74379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Times New Roman" pitchFamily="18" charset="0"/>
                </a:rPr>
                <a:t>Projects</a:t>
              </a:r>
            </a:p>
          </p:txBody>
        </p:sp>
        <p:sp>
          <p:nvSpPr>
            <p:cNvPr id="21577" name="Text Box 42"/>
            <p:cNvSpPr txBox="1">
              <a:spLocks noChangeArrowheads="1"/>
            </p:cNvSpPr>
            <p:nvPr/>
          </p:nvSpPr>
          <p:spPr bwMode="auto">
            <a:xfrm>
              <a:off x="2941879" y="955584"/>
              <a:ext cx="129105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Times New Roman" pitchFamily="18" charset="0"/>
                </a:rPr>
                <a:t>Organizations</a:t>
              </a:r>
            </a:p>
          </p:txBody>
        </p:sp>
        <p:sp>
          <p:nvSpPr>
            <p:cNvPr id="21578" name="Text Box 45"/>
            <p:cNvSpPr txBox="1">
              <a:spLocks noChangeArrowheads="1"/>
            </p:cNvSpPr>
            <p:nvPr/>
          </p:nvSpPr>
          <p:spPr bwMode="auto">
            <a:xfrm>
              <a:off x="1966983" y="1939536"/>
              <a:ext cx="52578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Times New Roman" pitchFamily="18" charset="0"/>
                </a:rPr>
                <a:t>Roles</a:t>
              </a:r>
            </a:p>
          </p:txBody>
        </p:sp>
        <p:sp>
          <p:nvSpPr>
            <p:cNvPr id="21579" name="Line 46"/>
            <p:cNvSpPr>
              <a:spLocks noChangeShapeType="1"/>
            </p:cNvSpPr>
            <p:nvPr/>
          </p:nvSpPr>
          <p:spPr bwMode="auto">
            <a:xfrm>
              <a:off x="2172875" y="2185715"/>
              <a:ext cx="0" cy="6778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21580" name="Line 47"/>
            <p:cNvSpPr>
              <a:spLocks noChangeShapeType="1"/>
            </p:cNvSpPr>
            <p:nvPr/>
          </p:nvSpPr>
          <p:spPr bwMode="auto">
            <a:xfrm rot="-5400000">
              <a:off x="3534931" y="993401"/>
              <a:ext cx="0" cy="821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pic>
          <p:nvPicPr>
            <p:cNvPr id="21581" name="Picture 4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494494" y="1970266"/>
              <a:ext cx="380617" cy="233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82" name="Rectangle 49"/>
            <p:cNvSpPr>
              <a:spLocks noChangeArrowheads="1"/>
            </p:cNvSpPr>
            <p:nvPr/>
          </p:nvSpPr>
          <p:spPr bwMode="auto">
            <a:xfrm>
              <a:off x="3417848" y="2503856"/>
              <a:ext cx="443612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r>
                <a:rPr lang="en-US" sz="900" i="1"/>
                <a:t>Engine</a:t>
              </a:r>
            </a:p>
          </p:txBody>
        </p:sp>
        <p:cxnSp>
          <p:nvCxnSpPr>
            <p:cNvPr id="21583" name="AutoShape 50"/>
            <p:cNvCxnSpPr>
              <a:cxnSpLocks noChangeShapeType="1"/>
              <a:stCxn id="21574" idx="4"/>
              <a:endCxn id="21582" idx="1"/>
            </p:cNvCxnSpPr>
            <p:nvPr/>
          </p:nvCxnSpPr>
          <p:spPr bwMode="auto">
            <a:xfrm>
              <a:off x="2990725" y="2626096"/>
              <a:ext cx="427123" cy="19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584" name="Rectangle 51"/>
            <p:cNvSpPr>
              <a:spLocks noChangeArrowheads="1"/>
            </p:cNvSpPr>
            <p:nvPr/>
          </p:nvSpPr>
          <p:spPr bwMode="auto">
            <a:xfrm>
              <a:off x="3612844" y="2270673"/>
              <a:ext cx="796273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r>
                <a:rPr lang="fr-FR" sz="900" i="1"/>
                <a:t>Body in White</a:t>
              </a:r>
              <a:endParaRPr lang="en-US" sz="900" i="1"/>
            </a:p>
          </p:txBody>
        </p:sp>
        <p:cxnSp>
          <p:nvCxnSpPr>
            <p:cNvPr id="21585" name="AutoShape 52"/>
            <p:cNvCxnSpPr>
              <a:cxnSpLocks noChangeShapeType="1"/>
              <a:stCxn id="21570" idx="4"/>
              <a:endCxn id="21584" idx="1"/>
            </p:cNvCxnSpPr>
            <p:nvPr/>
          </p:nvCxnSpPr>
          <p:spPr bwMode="auto">
            <a:xfrm>
              <a:off x="3239642" y="2394043"/>
              <a:ext cx="373202" cy="8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586" name="Rectangle 53"/>
            <p:cNvSpPr>
              <a:spLocks noChangeArrowheads="1"/>
            </p:cNvSpPr>
            <p:nvPr/>
          </p:nvSpPr>
          <p:spPr bwMode="auto">
            <a:xfrm>
              <a:off x="2971076" y="1201564"/>
              <a:ext cx="507016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0" rIns="41861" bIns="0">
              <a:spAutoFit/>
            </a:bodyPr>
            <a:lstStyle/>
            <a:p>
              <a:r>
                <a:rPr lang="en-US" sz="900" i="1"/>
                <a:t>Team1</a:t>
              </a:r>
            </a:p>
          </p:txBody>
        </p:sp>
        <p:sp>
          <p:nvSpPr>
            <p:cNvPr id="229" name="Rectangle 54"/>
            <p:cNvSpPr>
              <a:spLocks noChangeArrowheads="1"/>
            </p:cNvSpPr>
            <p:nvPr/>
          </p:nvSpPr>
          <p:spPr bwMode="auto">
            <a:xfrm>
              <a:off x="3426435" y="1202445"/>
              <a:ext cx="429886" cy="1367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04652" tIns="0" rIns="41861" bIns="0">
              <a:spAutoFit/>
            </a:bodyPr>
            <a:lstStyle/>
            <a:p>
              <a:pPr>
                <a:defRPr/>
              </a:pPr>
              <a:r>
                <a:rPr lang="en-US" sz="900" i="1" dirty="0" err="1">
                  <a:solidFill>
                    <a:schemeClr val="accent6">
                      <a:lumMod val="75000"/>
                    </a:schemeClr>
                  </a:solidFill>
                </a:rPr>
                <a:t>SupA</a:t>
              </a:r>
              <a:endParaRPr lang="en-US" sz="900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1588" name="Rectangle 57"/>
            <p:cNvSpPr>
              <a:spLocks noChangeArrowheads="1"/>
            </p:cNvSpPr>
            <p:nvPr/>
          </p:nvSpPr>
          <p:spPr bwMode="auto">
            <a:xfrm>
              <a:off x="1368518" y="2503855"/>
              <a:ext cx="628845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fr-FR" sz="900" i="1"/>
                <a:t>Reviewer</a:t>
              </a:r>
              <a:endParaRPr lang="en-US" sz="900" i="1"/>
            </a:p>
          </p:txBody>
        </p:sp>
        <p:cxnSp>
          <p:nvCxnSpPr>
            <p:cNvPr id="21589" name="AutoShape 58"/>
            <p:cNvCxnSpPr>
              <a:cxnSpLocks noChangeShapeType="1"/>
              <a:stCxn id="21572" idx="2"/>
              <a:endCxn id="21588" idx="3"/>
            </p:cNvCxnSpPr>
            <p:nvPr/>
          </p:nvCxnSpPr>
          <p:spPr bwMode="auto">
            <a:xfrm rot="10800000" flipV="1">
              <a:off x="1997364" y="2626095"/>
              <a:ext cx="303009" cy="195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590" name="Rectangle 59"/>
            <p:cNvSpPr>
              <a:spLocks noChangeArrowheads="1"/>
            </p:cNvSpPr>
            <p:nvPr/>
          </p:nvSpPr>
          <p:spPr bwMode="auto">
            <a:xfrm>
              <a:off x="1374143" y="2286941"/>
              <a:ext cx="643111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r>
                <a:rPr lang="fr-FR" sz="900" i="1"/>
                <a:t>Designer</a:t>
              </a:r>
              <a:endParaRPr lang="en-US" sz="900" i="1"/>
            </a:p>
          </p:txBody>
        </p:sp>
        <p:cxnSp>
          <p:nvCxnSpPr>
            <p:cNvPr id="21591" name="AutoShape 60"/>
            <p:cNvCxnSpPr>
              <a:cxnSpLocks noChangeShapeType="1"/>
              <a:stCxn id="21590" idx="3"/>
              <a:endCxn id="21573" idx="2"/>
            </p:cNvCxnSpPr>
            <p:nvPr/>
          </p:nvCxnSpPr>
          <p:spPr bwMode="auto">
            <a:xfrm flipV="1">
              <a:off x="2017254" y="2406696"/>
              <a:ext cx="283118" cy="44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21592" name="Picture 1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352004" y="1151767"/>
              <a:ext cx="1133422" cy="61103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21593" name="Picture 2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400251" y="2719159"/>
              <a:ext cx="805382" cy="620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594" name="Picture 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608187" y="1709826"/>
              <a:ext cx="909337" cy="7195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grpSp>
          <p:nvGrpSpPr>
            <p:cNvPr id="21595" name="Group 173"/>
            <p:cNvGrpSpPr>
              <a:grpSpLocks/>
            </p:cNvGrpSpPr>
            <p:nvPr/>
          </p:nvGrpSpPr>
          <p:grpSpPr bwMode="auto">
            <a:xfrm>
              <a:off x="4251737" y="2381312"/>
              <a:ext cx="1427467" cy="702522"/>
              <a:chOff x="4251737" y="2381312"/>
              <a:chExt cx="1427467" cy="702522"/>
            </a:xfrm>
          </p:grpSpPr>
          <p:pic>
            <p:nvPicPr>
              <p:cNvPr id="21657" name="Picture 5" descr="senkou01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 l="19058" t="26813" r="17093" b="21632"/>
              <a:stretch>
                <a:fillRect/>
              </a:stretch>
            </p:blipFill>
            <p:spPr bwMode="auto">
              <a:xfrm>
                <a:off x="4251737" y="2381312"/>
                <a:ext cx="1427467" cy="702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58" name="Rectangle 6"/>
              <p:cNvSpPr>
                <a:spLocks noChangeArrowheads="1"/>
              </p:cNvSpPr>
              <p:nvPr/>
            </p:nvSpPr>
            <p:spPr bwMode="auto">
              <a:xfrm>
                <a:off x="5354780" y="2679728"/>
                <a:ext cx="64885" cy="179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cxnSp>
          <p:nvCxnSpPr>
            <p:cNvPr id="21596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3226790" y="1405387"/>
              <a:ext cx="154632" cy="18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97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3556478" y="1405387"/>
              <a:ext cx="154632" cy="18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98" name="AutoShape 275"/>
            <p:cNvCxnSpPr>
              <a:cxnSpLocks noChangeShapeType="1"/>
              <a:stCxn id="21546" idx="0"/>
              <a:endCxn id="21575" idx="3"/>
            </p:cNvCxnSpPr>
            <p:nvPr/>
          </p:nvCxnSpPr>
          <p:spPr bwMode="auto">
            <a:xfrm rot="16200000" flipV="1">
              <a:off x="3696999" y="1633153"/>
              <a:ext cx="1019415" cy="2786126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</p:spPr>
        </p:cxnSp>
        <p:sp>
          <p:nvSpPr>
            <p:cNvPr id="21599" name="Line 5"/>
            <p:cNvSpPr>
              <a:spLocks noChangeShapeType="1"/>
            </p:cNvSpPr>
            <p:nvPr/>
          </p:nvSpPr>
          <p:spPr bwMode="auto">
            <a:xfrm>
              <a:off x="9628655" y="1605555"/>
              <a:ext cx="23437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600" name="AutoShape 34"/>
            <p:cNvSpPr>
              <a:spLocks noChangeArrowheads="1"/>
            </p:cNvSpPr>
            <p:nvPr/>
          </p:nvSpPr>
          <p:spPr bwMode="auto">
            <a:xfrm>
              <a:off x="8543055" y="1493483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601" name="AutoShape 35"/>
            <p:cNvSpPr>
              <a:spLocks noChangeArrowheads="1"/>
            </p:cNvSpPr>
            <p:nvPr/>
          </p:nvSpPr>
          <p:spPr bwMode="auto">
            <a:xfrm>
              <a:off x="8882422" y="1712206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602" name="AutoShape 36"/>
            <p:cNvSpPr>
              <a:spLocks noChangeArrowheads="1"/>
            </p:cNvSpPr>
            <p:nvPr/>
          </p:nvSpPr>
          <p:spPr bwMode="auto">
            <a:xfrm>
              <a:off x="8882422" y="1493483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603" name="AutoShape 37"/>
            <p:cNvSpPr>
              <a:spLocks noChangeArrowheads="1"/>
            </p:cNvSpPr>
            <p:nvPr/>
          </p:nvSpPr>
          <p:spPr bwMode="auto">
            <a:xfrm>
              <a:off x="8293685" y="1945387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/>
            </a:p>
          </p:txBody>
        </p:sp>
        <p:sp>
          <p:nvSpPr>
            <p:cNvPr id="21604" name="AutoShape 38"/>
            <p:cNvSpPr>
              <a:spLocks noChangeArrowheads="1"/>
            </p:cNvSpPr>
            <p:nvPr/>
          </p:nvSpPr>
          <p:spPr bwMode="auto">
            <a:xfrm>
              <a:off x="8293685" y="1724858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900">
                <a:latin typeface="Times New Roman" pitchFamily="18" charset="0"/>
              </a:endParaRPr>
            </a:p>
          </p:txBody>
        </p:sp>
        <p:sp>
          <p:nvSpPr>
            <p:cNvPr id="21605" name="AutoShape 39"/>
            <p:cNvSpPr>
              <a:spLocks noChangeArrowheads="1"/>
            </p:cNvSpPr>
            <p:nvPr/>
          </p:nvSpPr>
          <p:spPr bwMode="auto">
            <a:xfrm>
              <a:off x="8633053" y="1945387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1606" name="AutoShape 40"/>
            <p:cNvSpPr>
              <a:spLocks noChangeArrowheads="1"/>
            </p:cNvSpPr>
            <p:nvPr/>
          </p:nvSpPr>
          <p:spPr bwMode="auto">
            <a:xfrm>
              <a:off x="8633053" y="1724858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900">
                <a:latin typeface="Times New Roman" pitchFamily="18" charset="0"/>
              </a:endParaRPr>
            </a:p>
          </p:txBody>
        </p:sp>
        <p:sp>
          <p:nvSpPr>
            <p:cNvPr id="21607" name="Rectangle 49"/>
            <p:cNvSpPr>
              <a:spLocks noChangeArrowheads="1"/>
            </p:cNvSpPr>
            <p:nvPr/>
          </p:nvSpPr>
          <p:spPr bwMode="auto">
            <a:xfrm>
              <a:off x="9411160" y="2005040"/>
              <a:ext cx="668033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r>
                <a:rPr lang="en-US" sz="900" i="1"/>
                <a:t>Power train</a:t>
              </a:r>
            </a:p>
          </p:txBody>
        </p:sp>
        <p:cxnSp>
          <p:nvCxnSpPr>
            <p:cNvPr id="21608" name="AutoShape 50"/>
            <p:cNvCxnSpPr>
              <a:cxnSpLocks noChangeShapeType="1"/>
              <a:stCxn id="21605" idx="4"/>
              <a:endCxn id="21607" idx="1"/>
            </p:cNvCxnSpPr>
            <p:nvPr/>
          </p:nvCxnSpPr>
          <p:spPr bwMode="auto">
            <a:xfrm>
              <a:off x="8984037" y="2127279"/>
              <a:ext cx="427123" cy="19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609" name="Rectangle 51"/>
            <p:cNvSpPr>
              <a:spLocks noChangeArrowheads="1"/>
            </p:cNvSpPr>
            <p:nvPr/>
          </p:nvSpPr>
          <p:spPr bwMode="auto">
            <a:xfrm>
              <a:off x="9606156" y="1771857"/>
              <a:ext cx="501320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r>
                <a:rPr lang="en-US" sz="900" i="1"/>
                <a:t>Exhaust</a:t>
              </a:r>
            </a:p>
          </p:txBody>
        </p:sp>
        <p:cxnSp>
          <p:nvCxnSpPr>
            <p:cNvPr id="21610" name="AutoShape 52"/>
            <p:cNvCxnSpPr>
              <a:cxnSpLocks noChangeShapeType="1"/>
              <a:stCxn id="21601" idx="4"/>
              <a:endCxn id="21609" idx="1"/>
            </p:cNvCxnSpPr>
            <p:nvPr/>
          </p:nvCxnSpPr>
          <p:spPr bwMode="auto">
            <a:xfrm>
              <a:off x="9232955" y="1895227"/>
              <a:ext cx="373201" cy="8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611" name="Rectangle 214"/>
            <p:cNvSpPr>
              <a:spLocks noChangeArrowheads="1"/>
            </p:cNvSpPr>
            <p:nvPr/>
          </p:nvSpPr>
          <p:spPr bwMode="auto">
            <a:xfrm>
              <a:off x="6308744" y="1649817"/>
              <a:ext cx="860813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tabLst>
                  <a:tab pos="530225" algn="l"/>
                  <a:tab pos="2520950" algn="l"/>
                </a:tabLst>
              </a:pPr>
              <a:r>
                <a:rPr lang="fr-FR" sz="1200">
                  <a:solidFill>
                    <a:srgbClr val="120C80"/>
                  </a:solidFill>
                </a:rPr>
                <a:t>MyCompany</a:t>
              </a:r>
              <a:endParaRPr lang="en-US" sz="1200">
                <a:solidFill>
                  <a:srgbClr val="120C80"/>
                </a:solidFill>
              </a:endParaRPr>
            </a:p>
          </p:txBody>
        </p:sp>
        <p:sp>
          <p:nvSpPr>
            <p:cNvPr id="21612" name="Line 5"/>
            <p:cNvSpPr>
              <a:spLocks noChangeShapeType="1"/>
            </p:cNvSpPr>
            <p:nvPr/>
          </p:nvSpPr>
          <p:spPr bwMode="auto">
            <a:xfrm>
              <a:off x="9108272" y="2104371"/>
              <a:ext cx="23437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613" name="Line 33"/>
            <p:cNvSpPr>
              <a:spLocks noChangeShapeType="1"/>
            </p:cNvSpPr>
            <p:nvPr/>
          </p:nvSpPr>
          <p:spPr bwMode="auto">
            <a:xfrm flipH="1">
              <a:off x="8534533" y="1546298"/>
              <a:ext cx="1326972" cy="12793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21614" name="AutoShape 34"/>
            <p:cNvSpPr>
              <a:spLocks noChangeArrowheads="1"/>
            </p:cNvSpPr>
            <p:nvPr/>
          </p:nvSpPr>
          <p:spPr bwMode="auto">
            <a:xfrm>
              <a:off x="8022671" y="1992299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615" name="AutoShape 35"/>
            <p:cNvSpPr>
              <a:spLocks noChangeArrowheads="1"/>
            </p:cNvSpPr>
            <p:nvPr/>
          </p:nvSpPr>
          <p:spPr bwMode="auto">
            <a:xfrm>
              <a:off x="8362038" y="2211022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616" name="AutoShape 36"/>
            <p:cNvSpPr>
              <a:spLocks noChangeArrowheads="1"/>
            </p:cNvSpPr>
            <p:nvPr/>
          </p:nvSpPr>
          <p:spPr bwMode="auto">
            <a:xfrm>
              <a:off x="8362038" y="1992299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21617" name="AutoShape 37"/>
            <p:cNvSpPr>
              <a:spLocks noChangeArrowheads="1"/>
            </p:cNvSpPr>
            <p:nvPr/>
          </p:nvSpPr>
          <p:spPr bwMode="auto">
            <a:xfrm>
              <a:off x="7773301" y="2444204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/>
            </a:p>
          </p:txBody>
        </p:sp>
        <p:sp>
          <p:nvSpPr>
            <p:cNvPr id="21618" name="AutoShape 38"/>
            <p:cNvSpPr>
              <a:spLocks noChangeArrowheads="1"/>
            </p:cNvSpPr>
            <p:nvPr/>
          </p:nvSpPr>
          <p:spPr bwMode="auto">
            <a:xfrm>
              <a:off x="7773301" y="2223675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900">
                <a:latin typeface="Times New Roman" pitchFamily="18" charset="0"/>
              </a:endParaRPr>
            </a:p>
          </p:txBody>
        </p:sp>
        <p:sp>
          <p:nvSpPr>
            <p:cNvPr id="21619" name="AutoShape 39"/>
            <p:cNvSpPr>
              <a:spLocks noChangeArrowheads="1"/>
            </p:cNvSpPr>
            <p:nvPr/>
          </p:nvSpPr>
          <p:spPr bwMode="auto">
            <a:xfrm>
              <a:off x="8112669" y="2444204"/>
              <a:ext cx="423741" cy="291027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1620" name="AutoShape 40"/>
            <p:cNvSpPr>
              <a:spLocks noChangeArrowheads="1"/>
            </p:cNvSpPr>
            <p:nvPr/>
          </p:nvSpPr>
          <p:spPr bwMode="auto">
            <a:xfrm>
              <a:off x="8112669" y="2223675"/>
              <a:ext cx="423741" cy="29283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900">
                <a:latin typeface="Times New Roman" pitchFamily="18" charset="0"/>
              </a:endParaRPr>
            </a:p>
          </p:txBody>
        </p:sp>
        <p:sp>
          <p:nvSpPr>
            <p:cNvPr id="21621" name="Text Box 41"/>
            <p:cNvSpPr txBox="1">
              <a:spLocks noChangeArrowheads="1"/>
            </p:cNvSpPr>
            <p:nvPr/>
          </p:nvSpPr>
          <p:spPr bwMode="auto">
            <a:xfrm>
              <a:off x="9559302" y="1313187"/>
              <a:ext cx="74379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Times New Roman" pitchFamily="18" charset="0"/>
                </a:rPr>
                <a:t>Projects</a:t>
              </a:r>
            </a:p>
          </p:txBody>
        </p:sp>
        <p:sp>
          <p:nvSpPr>
            <p:cNvPr id="21622" name="Text Box 42"/>
            <p:cNvSpPr txBox="1">
              <a:spLocks noChangeArrowheads="1"/>
            </p:cNvSpPr>
            <p:nvPr/>
          </p:nvSpPr>
          <p:spPr bwMode="auto">
            <a:xfrm>
              <a:off x="8436193" y="945276"/>
              <a:ext cx="129105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Times New Roman" pitchFamily="18" charset="0"/>
                </a:rPr>
                <a:t>Organizations</a:t>
              </a:r>
            </a:p>
          </p:txBody>
        </p:sp>
        <p:sp>
          <p:nvSpPr>
            <p:cNvPr id="21623" name="Text Box 45"/>
            <p:cNvSpPr txBox="1">
              <a:spLocks noChangeArrowheads="1"/>
            </p:cNvSpPr>
            <p:nvPr/>
          </p:nvSpPr>
          <p:spPr bwMode="auto">
            <a:xfrm>
              <a:off x="7429219" y="1918919"/>
              <a:ext cx="52578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Times New Roman" pitchFamily="18" charset="0"/>
                </a:rPr>
                <a:t>Roles</a:t>
              </a:r>
            </a:p>
          </p:txBody>
        </p:sp>
        <p:sp>
          <p:nvSpPr>
            <p:cNvPr id="21624" name="Line 46"/>
            <p:cNvSpPr>
              <a:spLocks noChangeShapeType="1"/>
            </p:cNvSpPr>
            <p:nvPr/>
          </p:nvSpPr>
          <p:spPr bwMode="auto">
            <a:xfrm>
              <a:off x="7645803" y="2185715"/>
              <a:ext cx="0" cy="6778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21625" name="Line 47"/>
            <p:cNvSpPr>
              <a:spLocks noChangeShapeType="1"/>
            </p:cNvSpPr>
            <p:nvPr/>
          </p:nvSpPr>
          <p:spPr bwMode="auto">
            <a:xfrm rot="-5400000">
              <a:off x="9007860" y="993401"/>
              <a:ext cx="0" cy="821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pic>
          <p:nvPicPr>
            <p:cNvPr id="21626" name="Picture 4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956730" y="1949650"/>
              <a:ext cx="380617" cy="233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627" name="Rectangle 49"/>
            <p:cNvSpPr>
              <a:spLocks noChangeArrowheads="1"/>
            </p:cNvSpPr>
            <p:nvPr/>
          </p:nvSpPr>
          <p:spPr bwMode="auto">
            <a:xfrm>
              <a:off x="8890776" y="2503856"/>
              <a:ext cx="443612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r>
                <a:rPr lang="en-US" sz="900" i="1"/>
                <a:t>Engine</a:t>
              </a:r>
            </a:p>
          </p:txBody>
        </p:sp>
        <p:cxnSp>
          <p:nvCxnSpPr>
            <p:cNvPr id="21628" name="AutoShape 50"/>
            <p:cNvCxnSpPr>
              <a:cxnSpLocks noChangeShapeType="1"/>
              <a:stCxn id="21619" idx="4"/>
              <a:endCxn id="21627" idx="1"/>
            </p:cNvCxnSpPr>
            <p:nvPr/>
          </p:nvCxnSpPr>
          <p:spPr bwMode="auto">
            <a:xfrm>
              <a:off x="8463653" y="2626096"/>
              <a:ext cx="427123" cy="19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629" name="Rectangle 51"/>
            <p:cNvSpPr>
              <a:spLocks noChangeArrowheads="1"/>
            </p:cNvSpPr>
            <p:nvPr/>
          </p:nvSpPr>
          <p:spPr bwMode="auto">
            <a:xfrm>
              <a:off x="9085773" y="2270673"/>
              <a:ext cx="796273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r>
                <a:rPr lang="fr-FR" sz="900" i="1"/>
                <a:t>Body in White</a:t>
              </a:r>
              <a:endParaRPr lang="en-US" sz="900" i="1"/>
            </a:p>
          </p:txBody>
        </p:sp>
        <p:cxnSp>
          <p:nvCxnSpPr>
            <p:cNvPr id="21630" name="AutoShape 52"/>
            <p:cNvCxnSpPr>
              <a:cxnSpLocks noChangeShapeType="1"/>
              <a:stCxn id="21615" idx="4"/>
              <a:endCxn id="21629" idx="1"/>
            </p:cNvCxnSpPr>
            <p:nvPr/>
          </p:nvCxnSpPr>
          <p:spPr bwMode="auto">
            <a:xfrm>
              <a:off x="8712571" y="2394043"/>
              <a:ext cx="373202" cy="8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631" name="Rectangle 53"/>
            <p:cNvSpPr>
              <a:spLocks noChangeArrowheads="1"/>
            </p:cNvSpPr>
            <p:nvPr/>
          </p:nvSpPr>
          <p:spPr bwMode="auto">
            <a:xfrm>
              <a:off x="8444005" y="1201564"/>
              <a:ext cx="507016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0" rIns="41861" bIns="0">
              <a:spAutoFit/>
            </a:bodyPr>
            <a:lstStyle/>
            <a:p>
              <a:r>
                <a:rPr lang="en-US" sz="900" i="1"/>
                <a:t>Team1</a:t>
              </a:r>
            </a:p>
          </p:txBody>
        </p:sp>
        <p:sp>
          <p:nvSpPr>
            <p:cNvPr id="253" name="Rectangle 54"/>
            <p:cNvSpPr>
              <a:spLocks noChangeArrowheads="1"/>
            </p:cNvSpPr>
            <p:nvPr/>
          </p:nvSpPr>
          <p:spPr bwMode="auto">
            <a:xfrm>
              <a:off x="8899806" y="1202445"/>
              <a:ext cx="429886" cy="1367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04652" tIns="0" rIns="41861" bIns="0">
              <a:spAutoFit/>
            </a:bodyPr>
            <a:lstStyle/>
            <a:p>
              <a:pPr>
                <a:defRPr/>
              </a:pPr>
              <a:r>
                <a:rPr lang="en-US" sz="900" i="1" dirty="0" err="1">
                  <a:solidFill>
                    <a:schemeClr val="accent6">
                      <a:lumMod val="75000"/>
                    </a:schemeClr>
                  </a:solidFill>
                </a:rPr>
                <a:t>SupA</a:t>
              </a:r>
              <a:endParaRPr lang="en-US" sz="900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1633" name="Rectangle 57"/>
            <p:cNvSpPr>
              <a:spLocks noChangeArrowheads="1"/>
            </p:cNvSpPr>
            <p:nvPr/>
          </p:nvSpPr>
          <p:spPr bwMode="auto">
            <a:xfrm>
              <a:off x="6841447" y="2503855"/>
              <a:ext cx="628845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fr-FR" sz="900" i="1"/>
                <a:t>Reviewer</a:t>
              </a:r>
              <a:endParaRPr lang="en-US" sz="900" i="1"/>
            </a:p>
          </p:txBody>
        </p:sp>
        <p:cxnSp>
          <p:nvCxnSpPr>
            <p:cNvPr id="21634" name="AutoShape 58"/>
            <p:cNvCxnSpPr>
              <a:cxnSpLocks noChangeShapeType="1"/>
              <a:stCxn id="21617" idx="2"/>
              <a:endCxn id="21633" idx="3"/>
            </p:cNvCxnSpPr>
            <p:nvPr/>
          </p:nvCxnSpPr>
          <p:spPr bwMode="auto">
            <a:xfrm rot="10800000" flipV="1">
              <a:off x="7470293" y="2626095"/>
              <a:ext cx="303009" cy="195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635" name="Rectangle 59"/>
            <p:cNvSpPr>
              <a:spLocks noChangeArrowheads="1"/>
            </p:cNvSpPr>
            <p:nvPr/>
          </p:nvSpPr>
          <p:spPr bwMode="auto">
            <a:xfrm>
              <a:off x="6847072" y="2286941"/>
              <a:ext cx="643111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r>
                <a:rPr lang="fr-FR" sz="900" i="1"/>
                <a:t>Designer</a:t>
              </a:r>
              <a:endParaRPr lang="en-US" sz="900" i="1"/>
            </a:p>
          </p:txBody>
        </p:sp>
        <p:cxnSp>
          <p:nvCxnSpPr>
            <p:cNvPr id="21636" name="AutoShape 60"/>
            <p:cNvCxnSpPr>
              <a:cxnSpLocks noChangeShapeType="1"/>
              <a:stCxn id="21635" idx="3"/>
              <a:endCxn id="21618" idx="2"/>
            </p:cNvCxnSpPr>
            <p:nvPr/>
          </p:nvCxnSpPr>
          <p:spPr bwMode="auto">
            <a:xfrm flipV="1">
              <a:off x="7490183" y="2406696"/>
              <a:ext cx="283118" cy="44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637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8699719" y="1405387"/>
              <a:ext cx="154632" cy="18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638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9029407" y="1405387"/>
              <a:ext cx="154632" cy="18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639" name="AutoShape 265"/>
            <p:cNvCxnSpPr>
              <a:cxnSpLocks noChangeShapeType="1"/>
              <a:stCxn id="21538" idx="0"/>
            </p:cNvCxnSpPr>
            <p:nvPr/>
          </p:nvCxnSpPr>
          <p:spPr bwMode="auto">
            <a:xfrm rot="16200000" flipV="1">
              <a:off x="2602044" y="2759047"/>
              <a:ext cx="993588" cy="570369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</p:spPr>
        </p:cxnSp>
        <p:cxnSp>
          <p:nvCxnSpPr>
            <p:cNvPr id="21640" name="AutoShape 264"/>
            <p:cNvCxnSpPr>
              <a:cxnSpLocks noChangeShapeType="1"/>
              <a:stCxn id="21536" idx="0"/>
            </p:cNvCxnSpPr>
            <p:nvPr/>
          </p:nvCxnSpPr>
          <p:spPr bwMode="auto">
            <a:xfrm rot="5400000" flipH="1" flipV="1">
              <a:off x="1390645" y="2291392"/>
              <a:ext cx="1092556" cy="1405638"/>
            </a:xfrm>
            <a:prstGeom prst="curvedConnector2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</p:spPr>
        </p:cxnSp>
        <p:cxnSp>
          <p:nvCxnSpPr>
            <p:cNvPr id="21641" name="AutoShape 267"/>
            <p:cNvCxnSpPr>
              <a:cxnSpLocks noChangeShapeType="1"/>
              <a:stCxn id="21649" idx="1"/>
              <a:endCxn id="21575" idx="2"/>
            </p:cNvCxnSpPr>
            <p:nvPr/>
          </p:nvCxnSpPr>
          <p:spPr bwMode="auto">
            <a:xfrm rot="10800000" flipH="1">
              <a:off x="314940" y="2406697"/>
              <a:ext cx="2324800" cy="4055514"/>
            </a:xfrm>
            <a:prstGeom prst="curvedConnector3">
              <a:avLst>
                <a:gd name="adj1" fmla="val -11616"/>
              </a:avLst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</p:spPr>
        </p:cxnSp>
        <p:cxnSp>
          <p:nvCxnSpPr>
            <p:cNvPr id="21642" name="AutoShape 183"/>
            <p:cNvCxnSpPr>
              <a:cxnSpLocks noChangeShapeType="1"/>
            </p:cNvCxnSpPr>
            <p:nvPr/>
          </p:nvCxnSpPr>
          <p:spPr bwMode="auto">
            <a:xfrm>
              <a:off x="6497187" y="1020622"/>
              <a:ext cx="398916" cy="1803"/>
            </a:xfrm>
            <a:prstGeom prst="straightConnector1">
              <a:avLst/>
            </a:prstGeom>
            <a:noFill/>
            <a:ln w="28575">
              <a:solidFill>
                <a:srgbClr val="0D5EFF"/>
              </a:solidFill>
              <a:round/>
              <a:headEnd/>
              <a:tailEnd type="triangle" w="med" len="med"/>
            </a:ln>
          </p:spPr>
        </p:cxnSp>
        <p:sp>
          <p:nvSpPr>
            <p:cNvPr id="21643" name="Text Box 82"/>
            <p:cNvSpPr txBox="1">
              <a:spLocks noChangeArrowheads="1"/>
            </p:cNvSpPr>
            <p:nvPr/>
          </p:nvSpPr>
          <p:spPr bwMode="auto">
            <a:xfrm>
              <a:off x="4160546" y="899314"/>
              <a:ext cx="804707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u="sng">
                  <a:solidFill>
                    <a:schemeClr val="accent2"/>
                  </a:solidFill>
                  <a:latin typeface="Times New Roman" pitchFamily="18" charset="0"/>
                </a:rPr>
                <a:t>Context 1</a:t>
              </a:r>
            </a:p>
          </p:txBody>
        </p:sp>
        <p:sp>
          <p:nvSpPr>
            <p:cNvPr id="21644" name="Text Box 82"/>
            <p:cNvSpPr txBox="1">
              <a:spLocks noChangeArrowheads="1"/>
            </p:cNvSpPr>
            <p:nvPr/>
          </p:nvSpPr>
          <p:spPr bwMode="auto">
            <a:xfrm>
              <a:off x="6896103" y="899314"/>
              <a:ext cx="804707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u="sng">
                  <a:solidFill>
                    <a:schemeClr val="accent2"/>
                  </a:solidFill>
                  <a:latin typeface="Times New Roman" pitchFamily="18" charset="0"/>
                </a:rPr>
                <a:t>Context 2</a:t>
              </a:r>
            </a:p>
          </p:txBody>
        </p:sp>
        <p:pic>
          <p:nvPicPr>
            <p:cNvPr id="288" name="Picture 5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6" cstate="print"/>
            <a:srcRect t="53370" r="69099" b="15451"/>
            <a:stretch>
              <a:fillRect/>
            </a:stretch>
          </p:blipFill>
          <p:spPr bwMode="auto">
            <a:xfrm>
              <a:off x="6478086" y="1143949"/>
              <a:ext cx="463517" cy="4508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cxnSp>
          <p:nvCxnSpPr>
            <p:cNvPr id="21646" name="AutoShape 183"/>
            <p:cNvCxnSpPr>
              <a:cxnSpLocks noChangeShapeType="1"/>
              <a:endCxn id="21643" idx="3"/>
            </p:cNvCxnSpPr>
            <p:nvPr/>
          </p:nvCxnSpPr>
          <p:spPr bwMode="auto">
            <a:xfrm rot="10800000" flipV="1">
              <a:off x="4965253" y="1020621"/>
              <a:ext cx="530864" cy="1803"/>
            </a:xfrm>
            <a:prstGeom prst="straightConnector1">
              <a:avLst/>
            </a:prstGeom>
            <a:noFill/>
            <a:ln w="28575">
              <a:solidFill>
                <a:srgbClr val="0D5EFF"/>
              </a:solidFill>
              <a:round/>
              <a:headEnd/>
              <a:tailEnd type="triangle" w="med" len="med"/>
            </a:ln>
          </p:spPr>
        </p:cxnSp>
        <p:pic>
          <p:nvPicPr>
            <p:cNvPr id="21647" name="Picture 278" descr="AccessRight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79214" y="4201046"/>
              <a:ext cx="1660465" cy="53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648" name="AutoShape 33"/>
            <p:cNvSpPr>
              <a:spLocks noChangeArrowheads="1"/>
            </p:cNvSpPr>
            <p:nvPr/>
          </p:nvSpPr>
          <p:spPr bwMode="auto">
            <a:xfrm>
              <a:off x="263702" y="5679560"/>
              <a:ext cx="1894469" cy="1273724"/>
            </a:xfrm>
            <a:prstGeom prst="roundRect">
              <a:avLst>
                <a:gd name="adj" fmla="val 5083"/>
              </a:avLst>
            </a:prstGeom>
            <a:solidFill>
              <a:srgbClr val="FF99CC">
                <a:alpha val="36862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900">
                  <a:solidFill>
                    <a:srgbClr val="120C80"/>
                  </a:solidFill>
                </a:rPr>
                <a:t>Policy A2</a:t>
              </a:r>
              <a:br>
                <a:rPr lang="en-US" sz="900">
                  <a:solidFill>
                    <a:srgbClr val="120C80"/>
                  </a:solidFill>
                </a:rPr>
              </a:br>
              <a:r>
                <a:rPr lang="en-US" sz="900">
                  <a:solidFill>
                    <a:srgbClr val="120C80"/>
                  </a:solidFill>
                </a:rPr>
                <a:t> on PLMPort </a:t>
              </a:r>
            </a:p>
            <a:p>
              <a:pPr algn="ctr"/>
              <a:endParaRPr lang="en-US" sz="900">
                <a:solidFill>
                  <a:srgbClr val="120C80"/>
                </a:solidFill>
              </a:endParaRPr>
            </a:p>
          </p:txBody>
        </p:sp>
        <p:sp>
          <p:nvSpPr>
            <p:cNvPr id="21649" name="AutoShape 34"/>
            <p:cNvSpPr>
              <a:spLocks noChangeArrowheads="1"/>
            </p:cNvSpPr>
            <p:nvPr/>
          </p:nvSpPr>
          <p:spPr bwMode="auto">
            <a:xfrm>
              <a:off x="314940" y="6015454"/>
              <a:ext cx="1800459" cy="893510"/>
            </a:xfrm>
            <a:prstGeom prst="roundRect">
              <a:avLst>
                <a:gd name="adj" fmla="val 11352"/>
              </a:avLst>
            </a:prstGeom>
            <a:solidFill>
              <a:srgbClr val="FF99CC">
                <a:alpha val="36862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800"/>
                <a:t>Access/Read/show/</a:t>
              </a:r>
              <a:r>
                <a:rPr lang="fr-FR" sz="800"/>
                <a:t>FilterMyData </a:t>
              </a:r>
              <a:r>
                <a:rPr lang="fr-FR" sz="900"/>
                <a:t>Designer</a:t>
              </a:r>
              <a:endParaRPr lang="en-US" sz="900"/>
            </a:p>
          </p:txBody>
        </p:sp>
        <p:pic>
          <p:nvPicPr>
            <p:cNvPr id="21650" name="Picture 278" descr="AccessRight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459" y="6321694"/>
              <a:ext cx="1660465" cy="53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1651" name="Group 177"/>
            <p:cNvGrpSpPr>
              <a:grpSpLocks/>
            </p:cNvGrpSpPr>
            <p:nvPr/>
          </p:nvGrpSpPr>
          <p:grpSpPr bwMode="auto">
            <a:xfrm>
              <a:off x="5496117" y="577344"/>
              <a:ext cx="1001070" cy="886555"/>
              <a:chOff x="5496117" y="577344"/>
              <a:chExt cx="1001070" cy="886555"/>
            </a:xfrm>
          </p:grpSpPr>
          <p:sp>
            <p:nvSpPr>
              <p:cNvPr id="341" name="Oval 340"/>
              <p:cNvSpPr/>
              <p:nvPr/>
            </p:nvSpPr>
            <p:spPr bwMode="auto">
              <a:xfrm>
                <a:off x="5496117" y="577344"/>
                <a:ext cx="1001070" cy="886555"/>
              </a:xfrm>
              <a:prstGeom prst="ellipse">
                <a:avLst/>
              </a:prstGeom>
              <a:solidFill>
                <a:srgbClr val="33CC33"/>
              </a:solidFill>
              <a:ln w="28575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lIns="45720" rIns="45720" anchor="ctr"/>
              <a:lstStyle/>
              <a:p>
                <a:pPr defTabSz="1063264">
                  <a:defRPr/>
                </a:pPr>
                <a:endParaRPr lang="fr-FR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340" name="Picture 7" descr="user casual man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5815757" y="710534"/>
                <a:ext cx="360797" cy="44751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1656" name="Rectangle 283"/>
              <p:cNvSpPr>
                <a:spLocks noChangeArrowheads="1"/>
              </p:cNvSpPr>
              <p:nvPr/>
            </p:nvSpPr>
            <p:spPr bwMode="auto">
              <a:xfrm>
                <a:off x="5759993" y="1168474"/>
                <a:ext cx="602729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tabLst>
                    <a:tab pos="530225" algn="l"/>
                    <a:tab pos="2520950" algn="l"/>
                  </a:tabLst>
                </a:pPr>
                <a:r>
                  <a:rPr lang="fr-FR">
                    <a:solidFill>
                      <a:srgbClr val="120C80"/>
                    </a:solidFill>
                  </a:rPr>
                  <a:t>J.Doe</a:t>
                </a:r>
                <a:endParaRPr lang="en-US">
                  <a:solidFill>
                    <a:srgbClr val="120C80"/>
                  </a:solidFill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11175" y="227013"/>
            <a:ext cx="10104438" cy="603250"/>
          </a:xfrm>
        </p:spPr>
        <p:txBody>
          <a:bodyPr/>
          <a:lstStyle/>
          <a:p>
            <a:r>
              <a:rPr lang="en-US" sz="3200" smtClean="0"/>
              <a:t>Remote Access V6 / V6: Multi Releases Support 1/2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98463" y="1903413"/>
            <a:ext cx="10007600" cy="5610225"/>
          </a:xfrm>
        </p:spPr>
        <p:txBody>
          <a:bodyPr/>
          <a:lstStyle/>
          <a:p>
            <a:r>
              <a:rPr lang="en-US" smtClean="0"/>
              <a:t>DS Fundamentals for CATIA/ENOVIA Compatibility</a:t>
            </a:r>
          </a:p>
          <a:p>
            <a:pPr lvl="1"/>
            <a:r>
              <a:rPr lang="en-US" smtClean="0"/>
              <a:t>ENOVIA will support only CATIA release equal or upper level</a:t>
            </a:r>
          </a:p>
          <a:p>
            <a:pPr lvl="2"/>
            <a:r>
              <a:rPr lang="en-US" smtClean="0"/>
              <a:t>ENOVIA release N support CATIA release N, N+1, N+2, etc</a:t>
            </a:r>
          </a:p>
          <a:p>
            <a:pPr lvl="1"/>
            <a:r>
              <a:rPr lang="en-US" smtClean="0"/>
              <a:t>CATIA release from lower level are not supported as it leads to unacceptable constraints for  application evolutions (see next slide)</a:t>
            </a:r>
          </a:p>
          <a:p>
            <a:pPr lvl="1"/>
            <a:r>
              <a:rPr lang="en-US" smtClean="0">
                <a:solidFill>
                  <a:srgbClr val="FF0000"/>
                </a:solidFill>
              </a:rPr>
              <a:t>These rules are only valid in a same Major Release Cycle, between </a:t>
            </a:r>
            <a:r>
              <a:rPr lang="en-US" u="sng" smtClean="0">
                <a:solidFill>
                  <a:srgbClr val="FF0000"/>
                </a:solidFill>
              </a:rPr>
              <a:t>Minor</a:t>
            </a:r>
            <a:r>
              <a:rPr lang="en-US" smtClean="0">
                <a:solidFill>
                  <a:srgbClr val="FF0000"/>
                </a:solidFill>
              </a:rPr>
              <a:t> V6 Releases (DS R&amp;D will precise which releases are ‘Major’ vs. ‘Minor’)</a:t>
            </a:r>
          </a:p>
          <a:p>
            <a:pPr lvl="1">
              <a:buFont typeface="Wingdings" pitchFamily="2" charset="2"/>
              <a:buNone/>
            </a:pPr>
            <a:endParaRPr lang="en-US" smtClean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None/>
            </a:pPr>
            <a:endParaRPr lang="en-US" smtClean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None/>
            </a:pPr>
            <a:endParaRPr lang="en-US" smtClean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None/>
            </a:pPr>
            <a:endParaRPr lang="en-US" smtClean="0">
              <a:solidFill>
                <a:srgbClr val="FF0000"/>
              </a:solidFill>
            </a:endParaRP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>
              <a:lnSpc>
                <a:spcPct val="80000"/>
              </a:lnSpc>
            </a:pPr>
            <a:r>
              <a:rPr lang="en-US" altLang="ja-JP" smtClean="0">
                <a:ea typeface="ＭＳ Ｐゴシック" charset="-128"/>
              </a:rPr>
              <a:t>ENOVIA Database Upgrade</a:t>
            </a:r>
          </a:p>
          <a:p>
            <a:pPr lvl="1">
              <a:lnSpc>
                <a:spcPct val="80000"/>
              </a:lnSpc>
            </a:pPr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Strategy is to upgrade clients first</a:t>
            </a:r>
          </a:p>
          <a:p>
            <a:pPr lvl="1">
              <a:lnSpc>
                <a:spcPct val="80000"/>
              </a:lnSpc>
            </a:pPr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When client have all been upgraded on a given level (or upper), server can be upgraded</a:t>
            </a:r>
          </a:p>
          <a:p>
            <a:pPr lvl="1">
              <a:lnSpc>
                <a:spcPct val="80000"/>
              </a:lnSpc>
            </a:pPr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No -or very limited- influence to user’s day-to-day business</a:t>
            </a:r>
          </a:p>
          <a:p>
            <a:pPr lvl="2">
              <a:lnSpc>
                <a:spcPct val="80000"/>
              </a:lnSpc>
            </a:pPr>
            <a:r>
              <a:rPr lang="en-US" altLang="ja-JP" sz="1400" smtClean="0">
                <a:solidFill>
                  <a:srgbClr val="000099"/>
                </a:solidFill>
                <a:ea typeface="ＭＳ Ｐゴシック" charset="-128"/>
              </a:rPr>
              <a:t>Upgrade of Client can be done one by one ; other Clients are unaffected</a:t>
            </a:r>
          </a:p>
          <a:p>
            <a:pPr lvl="2">
              <a:lnSpc>
                <a:spcPct val="80000"/>
              </a:lnSpc>
            </a:pPr>
            <a:r>
              <a:rPr lang="en-US" altLang="ja-JP" sz="1400" smtClean="0">
                <a:solidFill>
                  <a:srgbClr val="000099"/>
                </a:solidFill>
                <a:ea typeface="ＭＳ Ｐゴシック" charset="-128"/>
              </a:rPr>
              <a:t>Server upgrade for a MLC release can be handled within 24 hours downtime</a:t>
            </a:r>
            <a:endParaRPr lang="en-US" smtClean="0"/>
          </a:p>
          <a:p>
            <a:endParaRPr lang="en-US" sz="2100" smtClean="0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4048125"/>
            <a:ext cx="9271000" cy="137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327025" y="831850"/>
            <a:ext cx="9901238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Provides Critical Flexibility to Implement and Adapt V6 to Customers Evolving Needs and Environment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 noGrp="1" noChangeArrowheads="1"/>
          </p:cNvSpPr>
          <p:nvPr>
            <p:ph type="title"/>
          </p:nvPr>
        </p:nvSpPr>
        <p:spPr>
          <a:xfrm>
            <a:off x="511175" y="227013"/>
            <a:ext cx="10104438" cy="604837"/>
          </a:xfrm>
        </p:spPr>
        <p:txBody>
          <a:bodyPr/>
          <a:lstStyle/>
          <a:p>
            <a:r>
              <a:rPr lang="en-US" sz="3200" smtClean="0"/>
              <a:t>Remote Access V6 / V6: Multi Releases Support 2/2</a:t>
            </a:r>
            <a:endParaRPr lang="en-US" sz="3200" i="1" smtClean="0">
              <a:solidFill>
                <a:srgbClr val="FF9900"/>
              </a:solidFill>
              <a:ea typeface="ＭＳ Ｐゴシック" charset="-128"/>
            </a:endParaRPr>
          </a:p>
        </p:txBody>
      </p:sp>
      <p:sp>
        <p:nvSpPr>
          <p:cNvPr id="461867" name="Text Box 43"/>
          <p:cNvSpPr txBox="1">
            <a:spLocks noChangeArrowheads="1"/>
          </p:cNvSpPr>
          <p:nvPr/>
        </p:nvSpPr>
        <p:spPr bwMode="auto">
          <a:xfrm>
            <a:off x="841375" y="6951663"/>
            <a:ext cx="5897563" cy="584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1900" i="1" dirty="0">
                <a:solidFill>
                  <a:schemeClr val="accent6">
                    <a:lumMod val="50000"/>
                  </a:schemeClr>
                </a:solidFill>
              </a:rPr>
              <a:t>A major cycle is common to all</a:t>
            </a:r>
            <a:br>
              <a:rPr lang="en-US" sz="1900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900" i="1" dirty="0">
                <a:solidFill>
                  <a:schemeClr val="accent6">
                    <a:lumMod val="50000"/>
                  </a:schemeClr>
                </a:solidFill>
              </a:rPr>
              <a:t>(infrastructure, modelers, applications)</a:t>
            </a:r>
          </a:p>
        </p:txBody>
      </p:sp>
      <p:grpSp>
        <p:nvGrpSpPr>
          <p:cNvPr id="23556" name="Group 59"/>
          <p:cNvGrpSpPr>
            <a:grpSpLocks/>
          </p:cNvGrpSpPr>
          <p:nvPr/>
        </p:nvGrpSpPr>
        <p:grpSpPr bwMode="auto">
          <a:xfrm>
            <a:off x="684213" y="2189163"/>
            <a:ext cx="9307512" cy="5013325"/>
            <a:chOff x="70433" y="1566938"/>
            <a:chExt cx="11564363" cy="5849914"/>
          </a:xfrm>
        </p:grpSpPr>
        <p:sp>
          <p:nvSpPr>
            <p:cNvPr id="23558" name="AutoShape 28"/>
            <p:cNvSpPr>
              <a:spLocks noChangeArrowheads="1"/>
            </p:cNvSpPr>
            <p:nvPr/>
          </p:nvSpPr>
          <p:spPr bwMode="auto">
            <a:xfrm>
              <a:off x="2661571" y="1566938"/>
              <a:ext cx="6114709" cy="512781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3810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spcBef>
                  <a:spcPct val="50000"/>
                </a:spcBef>
              </a:pPr>
              <a:endParaRPr lang="de-DE" sz="2300">
                <a:solidFill>
                  <a:srgbClr val="120C80"/>
                </a:solidFill>
              </a:endParaRPr>
            </a:p>
          </p:txBody>
        </p:sp>
        <p:sp>
          <p:nvSpPr>
            <p:cNvPr id="461830" name="Line 6"/>
            <p:cNvSpPr>
              <a:spLocks noChangeShapeType="1"/>
            </p:cNvSpPr>
            <p:nvPr/>
          </p:nvSpPr>
          <p:spPr bwMode="auto">
            <a:xfrm flipH="1">
              <a:off x="3733237" y="3825026"/>
              <a:ext cx="0" cy="123000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1831" name="Line 7"/>
            <p:cNvSpPr>
              <a:spLocks noChangeShapeType="1"/>
            </p:cNvSpPr>
            <p:nvPr/>
          </p:nvSpPr>
          <p:spPr bwMode="auto">
            <a:xfrm flipH="1">
              <a:off x="5429528" y="3825026"/>
              <a:ext cx="0" cy="123000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1839" name="Text Box 15"/>
            <p:cNvSpPr txBox="1">
              <a:spLocks noChangeArrowheads="1"/>
            </p:cNvSpPr>
            <p:nvPr/>
          </p:nvSpPr>
          <p:spPr bwMode="auto">
            <a:xfrm>
              <a:off x="4901258" y="2586322"/>
              <a:ext cx="1055602" cy="245317"/>
            </a:xfrm>
            <a:prstGeom prst="rect">
              <a:avLst/>
            </a:prstGeom>
            <a:solidFill>
              <a:srgbClr val="C00000"/>
            </a:solidFill>
            <a:ln w="2857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fr-FR" sz="1600" dirty="0">
                  <a:solidFill>
                    <a:schemeClr val="bg1"/>
                  </a:solidFill>
                </a:rPr>
                <a:t>V6Rx+n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1840" name="Text Box 16"/>
            <p:cNvSpPr txBox="1">
              <a:spLocks noChangeArrowheads="1"/>
            </p:cNvSpPr>
            <p:nvPr/>
          </p:nvSpPr>
          <p:spPr bwMode="auto">
            <a:xfrm>
              <a:off x="4902195" y="5130472"/>
              <a:ext cx="1053727" cy="245317"/>
            </a:xfrm>
            <a:prstGeom prst="rect">
              <a:avLst/>
            </a:prstGeom>
            <a:solidFill>
              <a:srgbClr val="C00000"/>
            </a:solidFill>
            <a:ln w="2857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fr-FR" sz="1600" dirty="0">
                  <a:solidFill>
                    <a:schemeClr val="bg1"/>
                  </a:solidFill>
                </a:rPr>
                <a:t>V6Rx+n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1843" name="Text Box 19"/>
            <p:cNvSpPr txBox="1">
              <a:spLocks noChangeArrowheads="1"/>
            </p:cNvSpPr>
            <p:nvPr/>
          </p:nvSpPr>
          <p:spPr bwMode="auto">
            <a:xfrm>
              <a:off x="7302709" y="2586322"/>
              <a:ext cx="1055602" cy="245317"/>
            </a:xfrm>
            <a:prstGeom prst="rect">
              <a:avLst/>
            </a:prstGeom>
            <a:solidFill>
              <a:srgbClr val="C00000"/>
            </a:solidFill>
            <a:ln w="2857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fr-FR" sz="1600" dirty="0">
                  <a:solidFill>
                    <a:schemeClr val="bg1"/>
                  </a:solidFill>
                </a:rPr>
                <a:t>V6Rx+p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570" name="Text Box 24"/>
            <p:cNvSpPr txBox="1">
              <a:spLocks noChangeArrowheads="1"/>
            </p:cNvSpPr>
            <p:nvPr/>
          </p:nvSpPr>
          <p:spPr bwMode="auto">
            <a:xfrm>
              <a:off x="3414858" y="2175069"/>
              <a:ext cx="575478" cy="40011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/>
              <a:r>
                <a:rPr lang="fr-FR" sz="1300" b="1">
                  <a:solidFill>
                    <a:srgbClr val="FF0000"/>
                  </a:solidFill>
                </a:rPr>
                <a:t>Major</a:t>
              </a:r>
              <a:br>
                <a:rPr lang="fr-FR" sz="1300" b="1">
                  <a:solidFill>
                    <a:srgbClr val="FF0000"/>
                  </a:solidFill>
                </a:rPr>
              </a:br>
              <a:r>
                <a:rPr lang="fr-FR" sz="1300" b="1">
                  <a:solidFill>
                    <a:srgbClr val="FF0000"/>
                  </a:solidFill>
                </a:rPr>
                <a:t>release</a:t>
              </a:r>
            </a:p>
          </p:txBody>
        </p:sp>
        <p:sp>
          <p:nvSpPr>
            <p:cNvPr id="23571" name="Oval 27"/>
            <p:cNvSpPr>
              <a:spLocks noChangeArrowheads="1"/>
            </p:cNvSpPr>
            <p:nvPr/>
          </p:nvSpPr>
          <p:spPr bwMode="auto">
            <a:xfrm>
              <a:off x="2963440" y="2021368"/>
              <a:ext cx="1513091" cy="4473857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de-DE"/>
            </a:p>
          </p:txBody>
        </p:sp>
        <p:sp>
          <p:nvSpPr>
            <p:cNvPr id="461854" name="Line 30"/>
            <p:cNvSpPr>
              <a:spLocks noChangeShapeType="1"/>
            </p:cNvSpPr>
            <p:nvPr/>
          </p:nvSpPr>
          <p:spPr bwMode="auto">
            <a:xfrm flipH="1">
              <a:off x="4153365" y="3773159"/>
              <a:ext cx="891539" cy="124482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1855" name="Line 31"/>
            <p:cNvSpPr>
              <a:spLocks noChangeShapeType="1"/>
            </p:cNvSpPr>
            <p:nvPr/>
          </p:nvSpPr>
          <p:spPr bwMode="auto">
            <a:xfrm flipH="1">
              <a:off x="5898966" y="3721291"/>
              <a:ext cx="1406344" cy="1341146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1856" name="Line 32"/>
            <p:cNvSpPr>
              <a:spLocks noChangeShapeType="1"/>
            </p:cNvSpPr>
            <p:nvPr/>
          </p:nvSpPr>
          <p:spPr bwMode="auto">
            <a:xfrm flipH="1">
              <a:off x="4532072" y="3643490"/>
              <a:ext cx="2670672" cy="1474519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1868" name="Line 44"/>
            <p:cNvSpPr>
              <a:spLocks noChangeShapeType="1"/>
            </p:cNvSpPr>
            <p:nvPr/>
          </p:nvSpPr>
          <p:spPr bwMode="auto">
            <a:xfrm>
              <a:off x="8615005" y="7240872"/>
              <a:ext cx="429990" cy="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1869" name="Rectangle 45"/>
            <p:cNvSpPr>
              <a:spLocks noChangeArrowheads="1"/>
            </p:cNvSpPr>
            <p:nvPr/>
          </p:nvSpPr>
          <p:spPr bwMode="auto">
            <a:xfrm>
              <a:off x="7102149" y="7088975"/>
              <a:ext cx="1966514" cy="327877"/>
            </a:xfrm>
            <a:prstGeom prst="rect">
              <a:avLst/>
            </a:prstGeom>
            <a:noFill/>
            <a:ln w="25400" algn="ctr">
              <a:solidFill>
                <a:schemeClr val="accent4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r>
                <a:rPr lang="fr-FR" sz="1200" dirty="0"/>
                <a:t> Possible </a:t>
              </a:r>
              <a:r>
                <a:rPr lang="fr-FR" sz="1200" dirty="0" err="1"/>
                <a:t>connection</a:t>
              </a:r>
              <a:endParaRPr lang="fr-FR" sz="1200" dirty="0"/>
            </a:p>
          </p:txBody>
        </p:sp>
        <p:pic>
          <p:nvPicPr>
            <p:cNvPr id="23577" name="Picture 7" descr="sql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77486" y="5294657"/>
              <a:ext cx="913104" cy="1062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78" name="Picture 9" descr="PC_xml_Web_Servic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39774" y="2815491"/>
              <a:ext cx="978570" cy="940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79" name="Picture 9" descr="PC_xml_Web_Servic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1225" y="2815491"/>
              <a:ext cx="978570" cy="940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80" name="Picture 9" descr="PC_xml_Web_Servic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44754" y="2815491"/>
              <a:ext cx="978570" cy="940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81" name="Picture 7" descr="sql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72506" y="5294657"/>
              <a:ext cx="913104" cy="1062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AutoShape 17"/>
            <p:cNvSpPr>
              <a:spLocks noChangeArrowheads="1"/>
            </p:cNvSpPr>
            <p:nvPr/>
          </p:nvSpPr>
          <p:spPr bwMode="auto">
            <a:xfrm>
              <a:off x="70433" y="2178234"/>
              <a:ext cx="2881721" cy="3756690"/>
            </a:xfrm>
            <a:prstGeom prst="wedgeRoundRectCallout">
              <a:avLst>
                <a:gd name="adj1" fmla="val 55802"/>
                <a:gd name="adj2" fmla="val 24611"/>
                <a:gd name="adj3" fmla="val 16667"/>
              </a:avLst>
            </a:prstGeom>
            <a:solidFill>
              <a:schemeClr val="accent3">
                <a:lumMod val="95000"/>
              </a:schemeClr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n-US" dirty="0"/>
                <a:t>CLIENT/SERVER SYNCHRONIZED BUT SOME DATA HAS BEEN CREATED IN Rx+2</a:t>
              </a:r>
            </a:p>
            <a:p>
              <a:pPr marL="97836" indent="-97836">
                <a:spcBef>
                  <a:spcPts val="698"/>
                </a:spcBef>
                <a:buFont typeface="Arial" pitchFamily="34" charset="0"/>
                <a:buChar char="•"/>
                <a:defRPr/>
              </a:pPr>
              <a:r>
                <a:rPr lang="en-US" sz="1200" dirty="0"/>
                <a:t>All the Rx functionalities are fully accessible</a:t>
              </a:r>
            </a:p>
            <a:p>
              <a:pPr marL="97836" indent="-97836">
                <a:buFont typeface="Arial" pitchFamily="34" charset="0"/>
                <a:buChar char="•"/>
                <a:defRPr/>
              </a:pPr>
              <a:r>
                <a:rPr lang="en-US" sz="1200" dirty="0"/>
                <a:t>Rx user can read data created in </a:t>
              </a:r>
              <a:r>
                <a:rPr lang="en-US" sz="1200" dirty="0" err="1"/>
                <a:t>Rx+p</a:t>
              </a:r>
              <a:r>
                <a:rPr lang="en-US" sz="1200" dirty="0"/>
                <a:t> but a check is done during open and maybe some data will be declared unreadable: </a:t>
              </a:r>
            </a:p>
            <a:p>
              <a:pPr marL="306427" lvl="1" indent="-97836">
                <a:buFontTx/>
                <a:buChar char="•"/>
                <a:defRPr/>
              </a:pPr>
              <a:r>
                <a:rPr lang="en-US" sz="1000" dirty="0"/>
                <a:t>If  data does not contains new features, specifications are also readable and the part is fully editable in Rx</a:t>
              </a:r>
            </a:p>
            <a:p>
              <a:pPr marL="306427" lvl="1" indent="-97836">
                <a:buFontTx/>
                <a:buChar char="•"/>
                <a:defRPr/>
              </a:pPr>
              <a:r>
                <a:rPr lang="en-US" sz="1000" dirty="0"/>
                <a:t>If data contains new features: the part is visible and its geometry can be referenced in Rx but specifications are not readable</a:t>
              </a:r>
            </a:p>
          </p:txBody>
        </p:sp>
        <p:sp>
          <p:nvSpPr>
            <p:cNvPr id="461835" name="Text Box 11"/>
            <p:cNvSpPr txBox="1">
              <a:spLocks noChangeArrowheads="1"/>
            </p:cNvSpPr>
            <p:nvPr/>
          </p:nvSpPr>
          <p:spPr bwMode="auto">
            <a:xfrm>
              <a:off x="3205300" y="2586322"/>
              <a:ext cx="1057477" cy="245317"/>
            </a:xfrm>
            <a:prstGeom prst="rect">
              <a:avLst/>
            </a:prstGeom>
            <a:solidFill>
              <a:srgbClr val="C00000"/>
            </a:solidFill>
            <a:ln w="2857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fr-FR" sz="1600" dirty="0">
                  <a:solidFill>
                    <a:schemeClr val="bg1"/>
                  </a:solidFill>
                </a:rPr>
                <a:t>V6Rx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1836" name="Text Box 12"/>
            <p:cNvSpPr txBox="1">
              <a:spLocks noChangeArrowheads="1"/>
            </p:cNvSpPr>
            <p:nvPr/>
          </p:nvSpPr>
          <p:spPr bwMode="auto">
            <a:xfrm>
              <a:off x="3206238" y="5130472"/>
              <a:ext cx="1055601" cy="245317"/>
            </a:xfrm>
            <a:prstGeom prst="rect">
              <a:avLst/>
            </a:prstGeom>
            <a:solidFill>
              <a:srgbClr val="C00000"/>
            </a:solidFill>
            <a:ln w="2857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fr-FR" sz="1600" dirty="0">
                  <a:solidFill>
                    <a:schemeClr val="bg1"/>
                  </a:solidFill>
                </a:rPr>
                <a:t>V6Rx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589" name="Text Box 29"/>
            <p:cNvSpPr txBox="1">
              <a:spLocks noChangeArrowheads="1"/>
            </p:cNvSpPr>
            <p:nvPr/>
          </p:nvSpPr>
          <p:spPr bwMode="auto">
            <a:xfrm>
              <a:off x="4573970" y="1574223"/>
              <a:ext cx="2276200" cy="41033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fr-FR" b="1">
                  <a:solidFill>
                    <a:srgbClr val="008000"/>
                  </a:solidFill>
                </a:rPr>
                <a:t>Major cycle</a:t>
              </a:r>
            </a:p>
          </p:txBody>
        </p:sp>
        <p:sp>
          <p:nvSpPr>
            <p:cNvPr id="23590" name="Text Box 42"/>
            <p:cNvSpPr txBox="1">
              <a:spLocks noChangeArrowheads="1"/>
            </p:cNvSpPr>
            <p:nvPr/>
          </p:nvSpPr>
          <p:spPr bwMode="auto">
            <a:xfrm>
              <a:off x="6268172" y="3106563"/>
              <a:ext cx="451864" cy="24622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fr-FR" sz="1600" b="1"/>
                <a:t>…</a:t>
              </a:r>
              <a:endParaRPr lang="en-US" sz="1600" b="1"/>
            </a:p>
          </p:txBody>
        </p:sp>
        <p:sp>
          <p:nvSpPr>
            <p:cNvPr id="23591" name="Oval 27"/>
            <p:cNvSpPr>
              <a:spLocks noChangeArrowheads="1"/>
            </p:cNvSpPr>
            <p:nvPr/>
          </p:nvSpPr>
          <p:spPr bwMode="auto">
            <a:xfrm>
              <a:off x="4672512" y="2021368"/>
              <a:ext cx="1513091" cy="4473857"/>
            </a:xfrm>
            <a:prstGeom prst="ellipse">
              <a:avLst/>
            </a:prstGeom>
            <a:noFill/>
            <a:ln w="25400" algn="ctr">
              <a:solidFill>
                <a:srgbClr val="120C80"/>
              </a:solidFill>
              <a:prstDash val="dash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de-DE"/>
            </a:p>
          </p:txBody>
        </p:sp>
        <p:sp>
          <p:nvSpPr>
            <p:cNvPr id="23592" name="Text Box 33"/>
            <p:cNvSpPr txBox="1">
              <a:spLocks noChangeArrowheads="1"/>
            </p:cNvSpPr>
            <p:nvPr/>
          </p:nvSpPr>
          <p:spPr bwMode="auto">
            <a:xfrm>
              <a:off x="5173127" y="2126264"/>
              <a:ext cx="527388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/>
              <a:r>
                <a:rPr lang="fr-FR" sz="1200" b="1">
                  <a:solidFill>
                    <a:schemeClr val="accent2"/>
                  </a:solidFill>
                </a:rPr>
                <a:t>mlc</a:t>
              </a:r>
              <a:br>
                <a:rPr lang="fr-FR" sz="1200" b="1">
                  <a:solidFill>
                    <a:schemeClr val="accent2"/>
                  </a:solidFill>
                </a:rPr>
              </a:br>
              <a:r>
                <a:rPr lang="fr-FR" sz="1200" b="1">
                  <a:solidFill>
                    <a:schemeClr val="accent2"/>
                  </a:solidFill>
                </a:rPr>
                <a:t>release</a:t>
              </a:r>
            </a:p>
          </p:txBody>
        </p:sp>
        <p:sp>
          <p:nvSpPr>
            <p:cNvPr id="23593" name="AutoShape 53"/>
            <p:cNvSpPr>
              <a:spLocks noChangeArrowheads="1"/>
            </p:cNvSpPr>
            <p:nvPr/>
          </p:nvSpPr>
          <p:spPr bwMode="auto">
            <a:xfrm>
              <a:off x="4162314" y="5671208"/>
              <a:ext cx="890605" cy="381408"/>
            </a:xfrm>
            <a:prstGeom prst="rightArrow">
              <a:avLst>
                <a:gd name="adj1" fmla="val 50000"/>
                <a:gd name="adj2" fmla="val 562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lIns="62791" tIns="12558" rIns="41861" bIns="12558" anchor="ctr"/>
            <a:lstStyle/>
            <a:p>
              <a:pPr algn="ctr"/>
              <a:r>
                <a:rPr lang="en-US" sz="1200" b="1">
                  <a:solidFill>
                    <a:srgbClr val="FFFFCC"/>
                  </a:solidFill>
                </a:rPr>
                <a:t>Upgrade</a:t>
              </a:r>
            </a:p>
          </p:txBody>
        </p:sp>
        <p:sp>
          <p:nvSpPr>
            <p:cNvPr id="23594" name="AutoShape 47"/>
            <p:cNvSpPr>
              <a:spLocks noChangeArrowheads="1"/>
            </p:cNvSpPr>
            <p:nvPr/>
          </p:nvSpPr>
          <p:spPr bwMode="auto">
            <a:xfrm>
              <a:off x="8916464" y="1566938"/>
              <a:ext cx="2718332" cy="5132426"/>
            </a:xfrm>
            <a:prstGeom prst="roundRect">
              <a:avLst>
                <a:gd name="adj" fmla="val 28898"/>
              </a:avLst>
            </a:prstGeom>
            <a:solidFill>
              <a:srgbClr val="FFCCCC"/>
            </a:solidFill>
            <a:ln w="3810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23595" name="Oval 25"/>
            <p:cNvSpPr>
              <a:spLocks noChangeArrowheads="1"/>
            </p:cNvSpPr>
            <p:nvPr/>
          </p:nvSpPr>
          <p:spPr bwMode="auto">
            <a:xfrm>
              <a:off x="8943505" y="2021368"/>
              <a:ext cx="1739962" cy="4450357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23596" name="Text Box 26"/>
            <p:cNvSpPr txBox="1">
              <a:spLocks noChangeArrowheads="1"/>
            </p:cNvSpPr>
            <p:nvPr/>
          </p:nvSpPr>
          <p:spPr bwMode="auto">
            <a:xfrm>
              <a:off x="9526658" y="2175069"/>
              <a:ext cx="575479" cy="40011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/>
              <a:r>
                <a:rPr lang="fr-FR" sz="1300" b="1">
                  <a:solidFill>
                    <a:srgbClr val="FF0000"/>
                  </a:solidFill>
                </a:rPr>
                <a:t>Major</a:t>
              </a:r>
            </a:p>
            <a:p>
              <a:pPr algn="ctr"/>
              <a:r>
                <a:rPr lang="fr-FR" sz="1300" b="1">
                  <a:solidFill>
                    <a:srgbClr val="FF0000"/>
                  </a:solidFill>
                </a:rPr>
                <a:t>release</a:t>
              </a:r>
            </a:p>
          </p:txBody>
        </p:sp>
        <p:sp>
          <p:nvSpPr>
            <p:cNvPr id="23597" name="AutoShape 56"/>
            <p:cNvSpPr>
              <a:spLocks noChangeArrowheads="1"/>
            </p:cNvSpPr>
            <p:nvPr/>
          </p:nvSpPr>
          <p:spPr bwMode="auto">
            <a:xfrm>
              <a:off x="8276021" y="5671208"/>
              <a:ext cx="890605" cy="441059"/>
            </a:xfrm>
            <a:prstGeom prst="rightArrow">
              <a:avLst>
                <a:gd name="adj1" fmla="val 50000"/>
                <a:gd name="adj2" fmla="val 48667"/>
              </a:avLst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62791" tIns="12558" rIns="41861" bIns="12558" anchor="ctr"/>
            <a:lstStyle/>
            <a:p>
              <a:pPr algn="ctr"/>
              <a:r>
                <a:rPr lang="en-US" sz="1400" b="1">
                  <a:solidFill>
                    <a:srgbClr val="FFFFCC"/>
                  </a:solidFill>
                </a:rPr>
                <a:t>Migrate</a:t>
              </a:r>
            </a:p>
          </p:txBody>
        </p:sp>
        <p:sp>
          <p:nvSpPr>
            <p:cNvPr id="61" name="Line 34"/>
            <p:cNvSpPr>
              <a:spLocks noChangeShapeType="1"/>
            </p:cNvSpPr>
            <p:nvPr/>
          </p:nvSpPr>
          <p:spPr bwMode="auto">
            <a:xfrm flipH="1">
              <a:off x="7829977" y="3825026"/>
              <a:ext cx="0" cy="123000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fr-FR"/>
            </a:p>
          </p:txBody>
        </p:sp>
        <p:pic>
          <p:nvPicPr>
            <p:cNvPr id="23599" name="Picture 7" descr="sql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73956" y="5243113"/>
              <a:ext cx="913104" cy="1062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16"/>
            <p:cNvSpPr txBox="1">
              <a:spLocks noChangeArrowheads="1"/>
            </p:cNvSpPr>
            <p:nvPr/>
          </p:nvSpPr>
          <p:spPr bwMode="auto">
            <a:xfrm>
              <a:off x="7306301" y="5108136"/>
              <a:ext cx="1053727" cy="245317"/>
            </a:xfrm>
            <a:prstGeom prst="rect">
              <a:avLst/>
            </a:prstGeom>
            <a:solidFill>
              <a:srgbClr val="C00000"/>
            </a:solidFill>
            <a:ln w="2857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fr-FR" sz="1600" dirty="0">
                  <a:solidFill>
                    <a:schemeClr val="bg1"/>
                  </a:solidFill>
                </a:rPr>
                <a:t>V6Rx+p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9285686" y="2586322"/>
              <a:ext cx="1055602" cy="245317"/>
            </a:xfrm>
            <a:prstGeom prst="rect">
              <a:avLst/>
            </a:prstGeom>
            <a:solidFill>
              <a:srgbClr val="C00000"/>
            </a:solidFill>
            <a:ln w="2857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fr-FR" sz="1600" dirty="0">
                  <a:solidFill>
                    <a:schemeClr val="bg1"/>
                  </a:solidFill>
                </a:rPr>
                <a:t>V6Rx+p+1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 Box 16"/>
            <p:cNvSpPr txBox="1">
              <a:spLocks noChangeArrowheads="1"/>
            </p:cNvSpPr>
            <p:nvPr/>
          </p:nvSpPr>
          <p:spPr bwMode="auto">
            <a:xfrm>
              <a:off x="9286624" y="5108136"/>
              <a:ext cx="1053727" cy="245317"/>
            </a:xfrm>
            <a:prstGeom prst="rect">
              <a:avLst/>
            </a:prstGeom>
            <a:solidFill>
              <a:srgbClr val="C00000"/>
            </a:solidFill>
            <a:ln w="2857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fr-FR" sz="1600" dirty="0">
                  <a:solidFill>
                    <a:schemeClr val="bg1"/>
                  </a:solidFill>
                </a:rPr>
                <a:t>V6Rx+p+1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3609" name="Picture 7" descr="sql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356934" y="5243113"/>
              <a:ext cx="913104" cy="1062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610" name="Picture 9" descr="PC_xml_Web_Servic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324202" y="2815491"/>
              <a:ext cx="978570" cy="940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11" name="Oval 27"/>
            <p:cNvSpPr>
              <a:spLocks noChangeArrowheads="1"/>
            </p:cNvSpPr>
            <p:nvPr/>
          </p:nvSpPr>
          <p:spPr bwMode="auto">
            <a:xfrm>
              <a:off x="7032872" y="2021368"/>
              <a:ext cx="1513091" cy="4473857"/>
            </a:xfrm>
            <a:prstGeom prst="ellipse">
              <a:avLst/>
            </a:prstGeom>
            <a:noFill/>
            <a:ln w="25400" algn="ctr">
              <a:solidFill>
                <a:srgbClr val="120C80"/>
              </a:solidFill>
              <a:prstDash val="dash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de-DE"/>
            </a:p>
          </p:txBody>
        </p:sp>
        <p:sp>
          <p:nvSpPr>
            <p:cNvPr id="23612" name="AutoShape 53"/>
            <p:cNvSpPr>
              <a:spLocks noChangeArrowheads="1"/>
            </p:cNvSpPr>
            <p:nvPr/>
          </p:nvSpPr>
          <p:spPr bwMode="auto">
            <a:xfrm>
              <a:off x="6352564" y="5671208"/>
              <a:ext cx="890605" cy="381408"/>
            </a:xfrm>
            <a:prstGeom prst="rightArrow">
              <a:avLst>
                <a:gd name="adj1" fmla="val 50000"/>
                <a:gd name="adj2" fmla="val 562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lIns="62791" tIns="12558" rIns="41861" bIns="12558" anchor="ctr"/>
            <a:lstStyle/>
            <a:p>
              <a:pPr algn="ctr"/>
              <a:r>
                <a:rPr lang="en-US" sz="1200" b="1">
                  <a:solidFill>
                    <a:srgbClr val="FFFFCC"/>
                  </a:solidFill>
                </a:rPr>
                <a:t>Upgrade</a:t>
              </a:r>
            </a:p>
          </p:txBody>
        </p:sp>
        <p:sp>
          <p:nvSpPr>
            <p:cNvPr id="46" name="Line 30"/>
            <p:cNvSpPr>
              <a:spLocks noChangeShapeType="1"/>
            </p:cNvSpPr>
            <p:nvPr/>
          </p:nvSpPr>
          <p:spPr bwMode="auto">
            <a:xfrm flipH="1">
              <a:off x="10342854" y="3773159"/>
              <a:ext cx="891539" cy="124482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7" name="Line 6"/>
            <p:cNvSpPr>
              <a:spLocks noChangeShapeType="1"/>
            </p:cNvSpPr>
            <p:nvPr/>
          </p:nvSpPr>
          <p:spPr bwMode="auto">
            <a:xfrm flipH="1">
              <a:off x="9869471" y="3825026"/>
              <a:ext cx="0" cy="123000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8" name="AutoShape 16"/>
            <p:cNvSpPr>
              <a:spLocks noChangeArrowheads="1"/>
            </p:cNvSpPr>
            <p:nvPr/>
          </p:nvSpPr>
          <p:spPr bwMode="auto">
            <a:xfrm>
              <a:off x="6812203" y="4112151"/>
              <a:ext cx="3353133" cy="2563737"/>
            </a:xfrm>
            <a:prstGeom prst="wedgeRoundRectCallout">
              <a:avLst>
                <a:gd name="adj1" fmla="val -28315"/>
                <a:gd name="adj2" fmla="val -63726"/>
                <a:gd name="adj3" fmla="val 16667"/>
              </a:avLst>
            </a:prstGeom>
            <a:solidFill>
              <a:schemeClr val="accent3">
                <a:lumMod val="95000"/>
              </a:schemeClr>
            </a:solidFill>
            <a:ln w="25400" algn="ctr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n-US" dirty="0">
                  <a:solidFill>
                    <a:schemeClr val="tx2"/>
                  </a:solidFill>
                </a:rPr>
                <a:t>CLIENT IN ADVANCE</a:t>
              </a:r>
            </a:p>
            <a:p>
              <a:pPr marL="97836" indent="-97836">
                <a:spcBef>
                  <a:spcPts val="698"/>
                </a:spcBef>
                <a:buFont typeface="Arial" pitchFamily="34" charset="0"/>
                <a:buChar char="•"/>
                <a:defRPr/>
              </a:pPr>
              <a:r>
                <a:rPr lang="en-US" sz="1200" dirty="0">
                  <a:solidFill>
                    <a:schemeClr val="tx2"/>
                  </a:solidFill>
                </a:rPr>
                <a:t>Functionalities existing in Rx: no change: they can be used as usual</a:t>
              </a:r>
            </a:p>
            <a:p>
              <a:pPr marL="97836" indent="-97836">
                <a:spcBef>
                  <a:spcPts val="698"/>
                </a:spcBef>
                <a:buFont typeface="Arial" pitchFamily="34" charset="0"/>
                <a:buChar char="•"/>
                <a:defRPr/>
              </a:pPr>
              <a:r>
                <a:rPr lang="en-US" sz="1200" dirty="0">
                  <a:solidFill>
                    <a:schemeClr val="tx2"/>
                  </a:solidFill>
                </a:rPr>
                <a:t>New </a:t>
              </a:r>
              <a:r>
                <a:rPr lang="en-US" sz="1200" dirty="0" err="1">
                  <a:solidFill>
                    <a:schemeClr val="tx2"/>
                  </a:solidFill>
                </a:rPr>
                <a:t>Rx+p</a:t>
              </a:r>
              <a:r>
                <a:rPr lang="en-US" sz="1200" dirty="0">
                  <a:solidFill>
                    <a:schemeClr val="tx2"/>
                  </a:solidFill>
                </a:rPr>
                <a:t> functionalities: </a:t>
              </a:r>
            </a:p>
            <a:p>
              <a:pPr marL="97836" lvl="1" indent="-97836">
                <a:spcBef>
                  <a:spcPts val="698"/>
                </a:spcBef>
                <a:buFont typeface="Arial" pitchFamily="34" charset="0"/>
                <a:buChar char="•"/>
                <a:defRPr/>
              </a:pPr>
              <a:r>
                <a:rPr lang="en-US" sz="1200" dirty="0">
                  <a:solidFill>
                    <a:schemeClr val="tx2"/>
                  </a:solidFill>
                </a:rPr>
                <a:t>If they do not require new metadata unknown in Rx: these commands can be used </a:t>
              </a:r>
            </a:p>
            <a:p>
              <a:pPr marL="97836" lvl="1" indent="-97836">
                <a:spcBef>
                  <a:spcPts val="698"/>
                </a:spcBef>
                <a:buFont typeface="Arial" pitchFamily="34" charset="0"/>
                <a:buChar char="•"/>
                <a:defRPr/>
              </a:pPr>
              <a:r>
                <a:rPr lang="en-US" sz="1200" dirty="0">
                  <a:solidFill>
                    <a:schemeClr val="tx2"/>
                  </a:solidFill>
                </a:rPr>
                <a:t>If they require new metadata unknown in Rx, these data cannot be saved: these commands should be grayed (no impact for end user)</a:t>
              </a:r>
            </a:p>
          </p:txBody>
        </p:sp>
        <p:sp>
          <p:nvSpPr>
            <p:cNvPr id="23616" name="Text Box 33"/>
            <p:cNvSpPr txBox="1">
              <a:spLocks noChangeArrowheads="1"/>
            </p:cNvSpPr>
            <p:nvPr/>
          </p:nvSpPr>
          <p:spPr bwMode="auto">
            <a:xfrm>
              <a:off x="7544621" y="2126264"/>
              <a:ext cx="527388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/>
              <a:r>
                <a:rPr lang="fr-FR" sz="1200" b="1">
                  <a:solidFill>
                    <a:schemeClr val="accent2"/>
                  </a:solidFill>
                </a:rPr>
                <a:t>mlc</a:t>
              </a:r>
              <a:br>
                <a:rPr lang="fr-FR" sz="1200" b="1">
                  <a:solidFill>
                    <a:schemeClr val="accent2"/>
                  </a:solidFill>
                </a:rPr>
              </a:br>
              <a:r>
                <a:rPr lang="fr-FR" sz="1200" b="1">
                  <a:solidFill>
                    <a:schemeClr val="accent2"/>
                  </a:solidFill>
                </a:rPr>
                <a:t>release</a:t>
              </a:r>
            </a:p>
          </p:txBody>
        </p:sp>
      </p:grpSp>
      <p:sp>
        <p:nvSpPr>
          <p:cNvPr id="23557" name="TextBox 55"/>
          <p:cNvSpPr txBox="1">
            <a:spLocks noChangeArrowheads="1"/>
          </p:cNvSpPr>
          <p:nvPr/>
        </p:nvSpPr>
        <p:spPr bwMode="auto">
          <a:xfrm>
            <a:off x="398463" y="831850"/>
            <a:ext cx="9717087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Provides Critical Flexibility to Implement and Adapt V6 to Customers Evolving Needs and Environment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Remote Access V6 / V6: Session recovery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775" y="1331913"/>
            <a:ext cx="6430963" cy="11684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mtClean="0"/>
              <a:t>Temporary save </a:t>
            </a:r>
          </a:p>
          <a:p>
            <a:pPr lvl="1">
              <a:lnSpc>
                <a:spcPct val="70000"/>
              </a:lnSpc>
            </a:pPr>
            <a:r>
              <a:rPr lang="en-US" smtClean="0"/>
              <a:t>Design is </a:t>
            </a:r>
            <a:r>
              <a:rPr lang="en-US" u="sng" smtClean="0"/>
              <a:t>always</a:t>
            </a:r>
            <a:r>
              <a:rPr lang="en-US" smtClean="0"/>
              <a:t> performed in connected mode</a:t>
            </a:r>
          </a:p>
          <a:p>
            <a:pPr lvl="1">
              <a:lnSpc>
                <a:spcPct val="70000"/>
              </a:lnSpc>
            </a:pPr>
            <a:r>
              <a:rPr lang="en-US" smtClean="0"/>
              <a:t>Save locally n times (manual or automatic)</a:t>
            </a:r>
          </a:p>
          <a:p>
            <a:pPr lvl="1">
              <a:lnSpc>
                <a:spcPct val="70000"/>
              </a:lnSpc>
            </a:pPr>
            <a:r>
              <a:rPr lang="en-US" smtClean="0"/>
              <a:t>Save in the database 1 time</a:t>
            </a:r>
          </a:p>
        </p:txBody>
      </p:sp>
      <p:sp>
        <p:nvSpPr>
          <p:cNvPr id="24580" name="AutoShape 32" descr="image002"/>
          <p:cNvSpPr>
            <a:spLocks noChangeAspect="1" noChangeArrowheads="1"/>
          </p:cNvSpPr>
          <p:nvPr/>
        </p:nvSpPr>
        <p:spPr bwMode="auto">
          <a:xfrm>
            <a:off x="2835275" y="2049463"/>
            <a:ext cx="5129213" cy="37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/>
          <a:lstStyle/>
          <a:p>
            <a:endParaRPr lang="de-DE"/>
          </a:p>
        </p:txBody>
      </p:sp>
      <p:grpSp>
        <p:nvGrpSpPr>
          <p:cNvPr id="24581" name="Group 39"/>
          <p:cNvGrpSpPr>
            <a:grpSpLocks/>
          </p:cNvGrpSpPr>
          <p:nvPr/>
        </p:nvGrpSpPr>
        <p:grpSpPr bwMode="auto">
          <a:xfrm>
            <a:off x="684213" y="2689225"/>
            <a:ext cx="9574212" cy="4716463"/>
            <a:chOff x="899287" y="3112529"/>
            <a:chExt cx="8952211" cy="4696384"/>
          </a:xfrm>
        </p:grpSpPr>
        <p:sp>
          <p:nvSpPr>
            <p:cNvPr id="24583" name="Rectangle 13"/>
            <p:cNvSpPr>
              <a:spLocks noChangeArrowheads="1"/>
            </p:cNvSpPr>
            <p:nvPr/>
          </p:nvSpPr>
          <p:spPr bwMode="auto">
            <a:xfrm>
              <a:off x="899287" y="5976158"/>
              <a:ext cx="961918" cy="294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r>
                <a:rPr lang="fr-FR" sz="1200"/>
                <a:t>backup 1</a:t>
              </a:r>
              <a:endParaRPr lang="en-US" sz="1200"/>
            </a:p>
          </p:txBody>
        </p:sp>
        <p:grpSp>
          <p:nvGrpSpPr>
            <p:cNvPr id="24584" name="Group 38"/>
            <p:cNvGrpSpPr>
              <a:grpSpLocks/>
            </p:cNvGrpSpPr>
            <p:nvPr/>
          </p:nvGrpSpPr>
          <p:grpSpPr bwMode="auto">
            <a:xfrm>
              <a:off x="1399353" y="3112529"/>
              <a:ext cx="8452145" cy="4696384"/>
              <a:chOff x="954355" y="2615369"/>
              <a:chExt cx="9540085" cy="5128215"/>
            </a:xfrm>
          </p:grpSpPr>
          <p:sp>
            <p:nvSpPr>
              <p:cNvPr id="84685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934151" y="3549184"/>
                <a:ext cx="1871455" cy="80953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BE7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06326" tIns="53163" rIns="106326" bIns="53163"/>
              <a:lstStyle/>
              <a:p>
                <a:pPr eaLnBrk="1" hangingPunct="1">
                  <a:defRPr/>
                </a:pPr>
                <a:endParaRPr lang="en-US" sz="1500" dirty="0">
                  <a:cs typeface="Arial" pitchFamily="34" charset="0"/>
                </a:endParaRPr>
              </a:p>
              <a:p>
                <a:pPr eaLnBrk="1" hangingPunct="1">
                  <a:defRPr/>
                </a:pPr>
                <a:r>
                  <a:rPr lang="en-US" sz="1500" dirty="0">
                    <a:cs typeface="Arial" pitchFamily="34" charset="0"/>
                  </a:rPr>
                  <a:t>WAN</a:t>
                </a:r>
              </a:p>
            </p:txBody>
          </p:sp>
          <p:sp>
            <p:nvSpPr>
              <p:cNvPr id="24586" name="Rectangle 4"/>
              <p:cNvSpPr>
                <a:spLocks noChangeArrowheads="1"/>
              </p:cNvSpPr>
              <p:nvPr/>
            </p:nvSpPr>
            <p:spPr bwMode="auto">
              <a:xfrm>
                <a:off x="2825563" y="4950812"/>
                <a:ext cx="440615" cy="2284830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wrap="none" lIns="106326" tIns="53163" rIns="106326" bIns="53163" anchor="ctr"/>
              <a:lstStyle/>
              <a:p>
                <a:endParaRPr lang="de-DE"/>
              </a:p>
            </p:txBody>
          </p:sp>
          <p:sp>
            <p:nvSpPr>
              <p:cNvPr id="24587" name="Rectangle 5"/>
              <p:cNvSpPr>
                <a:spLocks noChangeArrowheads="1"/>
              </p:cNvSpPr>
              <p:nvPr/>
            </p:nvSpPr>
            <p:spPr bwMode="auto">
              <a:xfrm>
                <a:off x="954355" y="2838480"/>
                <a:ext cx="5709329" cy="32953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04652" tIns="54419" rIns="41861" bIns="54419" anchor="ctr">
                <a:spAutoFit/>
              </a:bodyPr>
              <a:lstStyle/>
              <a:p>
                <a:r>
                  <a:rPr lang="fr-FR" sz="2300"/>
                  <a:t>CLIENT</a:t>
                </a:r>
              </a:p>
              <a:p>
                <a:endParaRPr lang="fr-FR" sz="2300"/>
              </a:p>
              <a:p>
                <a:endParaRPr lang="fr-FR" sz="2300"/>
              </a:p>
              <a:p>
                <a:endParaRPr lang="fr-FR" sz="2300"/>
              </a:p>
              <a:p>
                <a:endParaRPr lang="fr-FR" sz="2300"/>
              </a:p>
              <a:p>
                <a:endParaRPr lang="fr-FR" sz="2300"/>
              </a:p>
              <a:p>
                <a:endParaRPr lang="fr-FR" sz="2300"/>
              </a:p>
              <a:p>
                <a:endParaRPr lang="fr-FR" sz="2300"/>
              </a:p>
              <a:p>
                <a:endParaRPr lang="en-US" sz="2300"/>
              </a:p>
            </p:txBody>
          </p:sp>
          <p:pic>
            <p:nvPicPr>
              <p:cNvPr id="24588" name="Picture 6" descr="PC_xml_Web_Service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709963" y="3524602"/>
                <a:ext cx="618736" cy="656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89" name="Picture 7" descr="BlueUser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479343" y="3696325"/>
                <a:ext cx="395616" cy="4609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90" name="Picture 8" descr="server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066139" y="3436028"/>
                <a:ext cx="839982" cy="10664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591" name="AutoShape 9"/>
              <p:cNvSpPr>
                <a:spLocks noChangeArrowheads="1"/>
              </p:cNvSpPr>
              <p:nvPr/>
            </p:nvSpPr>
            <p:spPr bwMode="auto">
              <a:xfrm>
                <a:off x="5501129" y="4113885"/>
                <a:ext cx="541864" cy="738779"/>
              </a:xfrm>
              <a:prstGeom prst="can">
                <a:avLst>
                  <a:gd name="adj" fmla="val 32090"/>
                </a:avLst>
              </a:prstGeom>
              <a:solidFill>
                <a:srgbClr val="9933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04652" tIns="54419" rIns="41861" bIns="54419" anchor="ctr">
                <a:spAutoFit/>
              </a:bodyPr>
              <a:lstStyle/>
              <a:p>
                <a:r>
                  <a:rPr lang="fr-FR" sz="1200">
                    <a:solidFill>
                      <a:schemeClr val="bg1"/>
                    </a:solidFill>
                  </a:rPr>
                  <a:t>FCS local</a:t>
                </a:r>
              </a:p>
            </p:txBody>
          </p:sp>
          <p:sp>
            <p:nvSpPr>
              <p:cNvPr id="24592" name="AutoShape 10"/>
              <p:cNvSpPr>
                <a:spLocks noChangeArrowheads="1"/>
              </p:cNvSpPr>
              <p:nvPr/>
            </p:nvSpPr>
            <p:spPr bwMode="auto">
              <a:xfrm>
                <a:off x="1096852" y="5259916"/>
                <a:ext cx="3163055" cy="615148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04652" tIns="54419" rIns="41861" bIns="54419" anchor="ctr">
                <a:spAutoFit/>
              </a:bodyPr>
              <a:lstStyle/>
              <a:p>
                <a:endParaRPr lang="de-DE"/>
              </a:p>
            </p:txBody>
          </p:sp>
          <p:pic>
            <p:nvPicPr>
              <p:cNvPr id="24593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138100" y="5185803"/>
                <a:ext cx="305618" cy="455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594" name="Line 12"/>
              <p:cNvSpPr>
                <a:spLocks noChangeShapeType="1"/>
              </p:cNvSpPr>
              <p:nvPr/>
            </p:nvSpPr>
            <p:spPr bwMode="auto">
              <a:xfrm flipH="1">
                <a:off x="1374345" y="4106654"/>
                <a:ext cx="547488" cy="10122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lIns="104652" tIns="54419" rIns="41861" bIns="54419">
                <a:spAutoFit/>
              </a:bodyPr>
              <a:lstStyle/>
              <a:p>
                <a:endParaRPr lang="de-DE"/>
              </a:p>
            </p:txBody>
          </p:sp>
          <p:pic>
            <p:nvPicPr>
              <p:cNvPr id="24595" name="Picture 1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597466" y="5717243"/>
                <a:ext cx="296243" cy="659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596" name="Line 15"/>
              <p:cNvSpPr>
                <a:spLocks noChangeShapeType="1"/>
              </p:cNvSpPr>
              <p:nvPr/>
            </p:nvSpPr>
            <p:spPr bwMode="auto">
              <a:xfrm flipH="1">
                <a:off x="1781212" y="4048811"/>
                <a:ext cx="176246" cy="15635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lIns="104652" tIns="54419" rIns="41861" bIns="54419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24597" name="Rectangle 16"/>
              <p:cNvSpPr>
                <a:spLocks noChangeArrowheads="1"/>
              </p:cNvSpPr>
              <p:nvPr/>
            </p:nvSpPr>
            <p:spPr bwMode="auto">
              <a:xfrm>
                <a:off x="1312472" y="6386062"/>
                <a:ext cx="769909" cy="2945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04652" tIns="54419" rIns="41861" bIns="54419" anchor="ctr">
                <a:spAutoFit/>
              </a:bodyPr>
              <a:lstStyle/>
              <a:p>
                <a:r>
                  <a:rPr lang="fr-FR" sz="1200"/>
                  <a:t>backup 2</a:t>
                </a:r>
                <a:endParaRPr lang="en-US" sz="1200"/>
              </a:p>
            </p:txBody>
          </p:sp>
          <p:pic>
            <p:nvPicPr>
              <p:cNvPr id="24598" name="Picture 17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788065" y="5802202"/>
                <a:ext cx="296243" cy="6597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599" name="Line 18"/>
              <p:cNvSpPr>
                <a:spLocks noChangeShapeType="1"/>
              </p:cNvSpPr>
              <p:nvPr/>
            </p:nvSpPr>
            <p:spPr bwMode="auto">
              <a:xfrm>
                <a:off x="1991206" y="4050619"/>
                <a:ext cx="839982" cy="16304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lIns="104652" tIns="54419" rIns="41861" bIns="54419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24600" name="Rectangle 19"/>
              <p:cNvSpPr>
                <a:spLocks noChangeArrowheads="1"/>
              </p:cNvSpPr>
              <p:nvPr/>
            </p:nvSpPr>
            <p:spPr bwMode="auto">
              <a:xfrm>
                <a:off x="2574318" y="6424023"/>
                <a:ext cx="1211384" cy="321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4652" tIns="54419" rIns="41861" bIns="54419" anchor="ctr">
                <a:spAutoFit/>
              </a:bodyPr>
              <a:lstStyle/>
              <a:p>
                <a:r>
                  <a:rPr lang="fr-FR" sz="1200"/>
                  <a:t>backup n</a:t>
                </a:r>
                <a:endParaRPr lang="en-US" sz="1200"/>
              </a:p>
            </p:txBody>
          </p:sp>
          <p:sp>
            <p:nvSpPr>
              <p:cNvPr id="24601" name="Line 20"/>
              <p:cNvSpPr>
                <a:spLocks noChangeShapeType="1"/>
              </p:cNvSpPr>
              <p:nvPr/>
            </p:nvSpPr>
            <p:spPr bwMode="auto">
              <a:xfrm flipV="1">
                <a:off x="3133057" y="4612788"/>
                <a:ext cx="2308074" cy="12418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lIns="104652" tIns="54419" rIns="41861" bIns="54419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24602" name="Rectangle 21"/>
              <p:cNvSpPr>
                <a:spLocks noChangeArrowheads="1"/>
              </p:cNvSpPr>
              <p:nvPr/>
            </p:nvSpPr>
            <p:spPr bwMode="auto">
              <a:xfrm>
                <a:off x="3153681" y="4876701"/>
                <a:ext cx="764983" cy="2945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4652" tIns="54419" rIns="41861" bIns="54419" anchor="ctr">
                <a:spAutoFit/>
              </a:bodyPr>
              <a:lstStyle/>
              <a:p>
                <a:r>
                  <a:rPr lang="fr-FR" sz="1200"/>
                  <a:t>SAVE</a:t>
                </a:r>
                <a:endParaRPr lang="en-US" sz="1200"/>
              </a:p>
            </p:txBody>
          </p:sp>
          <p:sp>
            <p:nvSpPr>
              <p:cNvPr id="24603" name="Line 22"/>
              <p:cNvSpPr>
                <a:spLocks noChangeShapeType="1"/>
              </p:cNvSpPr>
              <p:nvPr/>
            </p:nvSpPr>
            <p:spPr bwMode="auto">
              <a:xfrm flipV="1">
                <a:off x="5757999" y="3831897"/>
                <a:ext cx="3217429" cy="126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lIns="104652" tIns="54419" rIns="41861" bIns="54419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24604" name="Rectangle 23"/>
              <p:cNvSpPr>
                <a:spLocks noChangeArrowheads="1"/>
              </p:cNvSpPr>
              <p:nvPr/>
            </p:nvSpPr>
            <p:spPr bwMode="auto">
              <a:xfrm>
                <a:off x="8857306" y="2615369"/>
                <a:ext cx="1637134" cy="18796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104652" tIns="54419" rIns="41861" bIns="54419" anchor="ctr">
                <a:spAutoFit/>
              </a:bodyPr>
              <a:lstStyle/>
              <a:p>
                <a:r>
                  <a:rPr lang="fr-FR" sz="2300"/>
                  <a:t>Master Site</a:t>
                </a:r>
              </a:p>
              <a:p>
                <a:endParaRPr lang="fr-FR" sz="2300"/>
              </a:p>
              <a:p>
                <a:endParaRPr lang="fr-FR" sz="2300"/>
              </a:p>
              <a:p>
                <a:endParaRPr lang="fr-FR" sz="2300"/>
              </a:p>
              <a:p>
                <a:endParaRPr lang="en-US" sz="2300"/>
              </a:p>
            </p:txBody>
          </p:sp>
          <p:pic>
            <p:nvPicPr>
              <p:cNvPr id="24605" name="Picture 24" descr="server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928554" y="3190192"/>
                <a:ext cx="839982" cy="10664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606" name="AutoShape 25"/>
              <p:cNvSpPr>
                <a:spLocks noChangeArrowheads="1"/>
              </p:cNvSpPr>
              <p:nvPr/>
            </p:nvSpPr>
            <p:spPr bwMode="auto">
              <a:xfrm>
                <a:off x="8945430" y="4256687"/>
                <a:ext cx="564362" cy="869361"/>
              </a:xfrm>
              <a:prstGeom prst="can">
                <a:avLst>
                  <a:gd name="adj" fmla="val 25003"/>
                </a:avLst>
              </a:prstGeom>
              <a:solidFill>
                <a:srgbClr val="9933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04652" tIns="54419" rIns="41861" bIns="54419" anchor="ctr">
                <a:spAutoFit/>
              </a:bodyPr>
              <a:lstStyle/>
              <a:p>
                <a:r>
                  <a:rPr lang="fr-FR">
                    <a:solidFill>
                      <a:schemeClr val="bg1"/>
                    </a:solidFill>
                  </a:rPr>
                  <a:t>MCS</a:t>
                </a:r>
              </a:p>
            </p:txBody>
          </p:sp>
          <p:sp>
            <p:nvSpPr>
              <p:cNvPr id="24607" name="AutoShape 26"/>
              <p:cNvSpPr>
                <a:spLocks noChangeArrowheads="1"/>
              </p:cNvSpPr>
              <p:nvPr/>
            </p:nvSpPr>
            <p:spPr bwMode="auto">
              <a:xfrm>
                <a:off x="9357920" y="3846358"/>
                <a:ext cx="538113" cy="394942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04652" tIns="54419" rIns="41861" bIns="54419" anchor="ctr">
                <a:spAutoFit/>
              </a:bodyPr>
              <a:lstStyle/>
              <a:p>
                <a:r>
                  <a:rPr lang="fr-FR" sz="900">
                    <a:solidFill>
                      <a:schemeClr val="bg1"/>
                    </a:solidFill>
                  </a:rPr>
                  <a:t>DB</a:t>
                </a:r>
              </a:p>
            </p:txBody>
          </p:sp>
          <p:sp>
            <p:nvSpPr>
              <p:cNvPr id="24608" name="Line 27"/>
              <p:cNvSpPr>
                <a:spLocks noChangeShapeType="1"/>
              </p:cNvSpPr>
              <p:nvPr/>
            </p:nvSpPr>
            <p:spPr bwMode="auto">
              <a:xfrm>
                <a:off x="1972457" y="4139192"/>
                <a:ext cx="266244" cy="15888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</p:spPr>
            <p:txBody>
              <a:bodyPr lIns="104652" tIns="54419" rIns="41861" bIns="54419">
                <a:spAutoFit/>
              </a:bodyPr>
              <a:lstStyle/>
              <a:p>
                <a:endParaRPr lang="de-DE"/>
              </a:p>
            </p:txBody>
          </p:sp>
          <p:pic>
            <p:nvPicPr>
              <p:cNvPr id="24609" name="Picture 28"/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grayscl/>
              </a:blip>
              <a:srcRect/>
              <a:stretch>
                <a:fillRect/>
              </a:stretch>
            </p:blipFill>
            <p:spPr bwMode="auto">
              <a:xfrm>
                <a:off x="2129954" y="5814854"/>
                <a:ext cx="296243" cy="659781"/>
              </a:xfrm>
              <a:prstGeom prst="rect">
                <a:avLst/>
              </a:prstGeom>
              <a:solidFill>
                <a:schemeClr val="accent1">
                  <a:alpha val="32156"/>
                </a:schemeClr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610" name="Rectangle 29"/>
              <p:cNvSpPr>
                <a:spLocks noChangeArrowheads="1"/>
              </p:cNvSpPr>
              <p:nvPr/>
            </p:nvSpPr>
            <p:spPr bwMode="auto">
              <a:xfrm>
                <a:off x="1063102" y="3314918"/>
                <a:ext cx="148008" cy="3869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104652" tIns="54419" rIns="41861" bIns="54419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24611" name="Line 30"/>
              <p:cNvSpPr>
                <a:spLocks noChangeShapeType="1"/>
              </p:cNvSpPr>
              <p:nvPr/>
            </p:nvSpPr>
            <p:spPr bwMode="auto">
              <a:xfrm>
                <a:off x="6052367" y="4723053"/>
                <a:ext cx="3712419" cy="32175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arrow" w="med" len="med"/>
                <a:tailEnd/>
              </a:ln>
            </p:spPr>
            <p:txBody>
              <a:bodyPr lIns="104652" tIns="54419" rIns="41861" bIns="54419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24612" name="Rectangle 31"/>
              <p:cNvSpPr>
                <a:spLocks noChangeArrowheads="1"/>
              </p:cNvSpPr>
              <p:nvPr/>
            </p:nvSpPr>
            <p:spPr bwMode="auto">
              <a:xfrm>
                <a:off x="7190469" y="3074504"/>
                <a:ext cx="1554340" cy="663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4652" tIns="54419" rIns="41861" bIns="54419" anchor="ctr">
                <a:spAutoFit/>
              </a:bodyPr>
              <a:lstStyle/>
              <a:p>
                <a:r>
                  <a:rPr lang="en-US"/>
                  <a:t>synchronization</a:t>
                </a:r>
              </a:p>
            </p:txBody>
          </p:sp>
          <p:sp>
            <p:nvSpPr>
              <p:cNvPr id="24613" name="Text Box 33"/>
              <p:cNvSpPr txBox="1">
                <a:spLocks noChangeArrowheads="1"/>
              </p:cNvSpPr>
              <p:nvPr/>
            </p:nvSpPr>
            <p:spPr bwMode="auto">
              <a:xfrm>
                <a:off x="2623068" y="5245454"/>
                <a:ext cx="1235597" cy="353586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106326" tIns="53163" rIns="106326" bIns="53163">
                <a:spAutoFit/>
              </a:bodyPr>
              <a:lstStyle/>
              <a:p>
                <a:r>
                  <a:rPr lang="fr-FR" sz="1600"/>
                  <a:t>User </a:t>
                </a:r>
                <a:r>
                  <a:rPr lang="en-US" sz="1600"/>
                  <a:t>Disk</a:t>
                </a:r>
              </a:p>
            </p:txBody>
          </p:sp>
          <p:sp>
            <p:nvSpPr>
              <p:cNvPr id="24614" name="AutoShape 34"/>
              <p:cNvSpPr>
                <a:spLocks noChangeArrowheads="1"/>
              </p:cNvSpPr>
              <p:nvPr/>
            </p:nvSpPr>
            <p:spPr bwMode="auto">
              <a:xfrm>
                <a:off x="9704787" y="4430219"/>
                <a:ext cx="751859" cy="757318"/>
              </a:xfrm>
              <a:prstGeom prst="can">
                <a:avLst>
                  <a:gd name="adj" fmla="val 25000"/>
                </a:avLst>
              </a:prstGeom>
              <a:solidFill>
                <a:srgbClr val="9933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04652" tIns="54419" rIns="41861" bIns="54419" anchor="ctr">
                <a:spAutoFit/>
              </a:bodyPr>
              <a:lstStyle/>
              <a:p>
                <a:r>
                  <a:rPr lang="fr-FR" sz="1200">
                    <a:solidFill>
                      <a:schemeClr val="bg1"/>
                    </a:solidFill>
                  </a:rPr>
                  <a:t>FCS master</a:t>
                </a:r>
              </a:p>
            </p:txBody>
          </p:sp>
          <p:pic>
            <p:nvPicPr>
              <p:cNvPr id="24615" name="Picture 35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6372987" y="5883544"/>
                <a:ext cx="3033683" cy="1818464"/>
              </a:xfrm>
              <a:prstGeom prst="rect">
                <a:avLst/>
              </a:prstGeom>
              <a:noFill/>
              <a:ln w="25400">
                <a:solidFill>
                  <a:srgbClr val="333333"/>
                </a:solidFill>
                <a:miter lim="800000"/>
                <a:headEnd/>
                <a:tailEnd/>
              </a:ln>
            </p:spPr>
          </p:pic>
          <p:pic>
            <p:nvPicPr>
              <p:cNvPr id="24616" name="Picture 37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573672" y="5883544"/>
                <a:ext cx="2677441" cy="186004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4582" name="TextBox 37"/>
          <p:cNvSpPr txBox="1">
            <a:spLocks noChangeArrowheads="1"/>
          </p:cNvSpPr>
          <p:nvPr/>
        </p:nvSpPr>
        <p:spPr bwMode="auto">
          <a:xfrm>
            <a:off x="255588" y="760413"/>
            <a:ext cx="103298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Enables to Maintain the Integrity of PLM Data during Incidents (Blackout, etc)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>
          <a:xfrm>
            <a:off x="255588" y="260350"/>
            <a:ext cx="10360025" cy="571500"/>
          </a:xfrm>
        </p:spPr>
        <p:txBody>
          <a:bodyPr/>
          <a:lstStyle/>
          <a:p>
            <a:r>
              <a:rPr lang="en-US" sz="3200" smtClean="0"/>
              <a:t>Remote Access V6 / V6: Design Anywhere, Build Anywhere 1/3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idx="1"/>
          </p:nvPr>
        </p:nvSpPr>
        <p:spPr>
          <a:xfrm>
            <a:off x="541338" y="1546225"/>
            <a:ext cx="6561137" cy="4213225"/>
          </a:xfrm>
        </p:spPr>
        <p:txBody>
          <a:bodyPr/>
          <a:lstStyle/>
          <a:p>
            <a:pPr marL="401638" indent="-401638"/>
            <a:r>
              <a:rPr lang="en-US" smtClean="0"/>
              <a:t>Business Drivers</a:t>
            </a:r>
          </a:p>
          <a:p>
            <a:pPr marL="866775" lvl="1" indent="-331788"/>
            <a:r>
              <a:rPr lang="en-US" smtClean="0"/>
              <a:t>Increase outsourcing and collaborative manufacturing</a:t>
            </a:r>
          </a:p>
          <a:p>
            <a:pPr marL="866775" lvl="1" indent="-331788"/>
            <a:r>
              <a:rPr lang="en-US" smtClean="0"/>
              <a:t>Distributed organization and employees</a:t>
            </a:r>
          </a:p>
          <a:p>
            <a:pPr marL="866775" lvl="1" indent="-331788"/>
            <a:r>
              <a:rPr lang="en-US" smtClean="0"/>
              <a:t>Design where it makes sense</a:t>
            </a:r>
          </a:p>
          <a:p>
            <a:pPr marL="866775" lvl="1" indent="-331788"/>
            <a:r>
              <a:rPr lang="en-US" smtClean="0"/>
              <a:t>Build where it makes sense</a:t>
            </a:r>
          </a:p>
          <a:p>
            <a:pPr marL="401638" indent="-401638"/>
            <a:r>
              <a:rPr lang="en-US" smtClean="0"/>
              <a:t>Benefits</a:t>
            </a:r>
          </a:p>
          <a:p>
            <a:pPr marL="866775" lvl="1" indent="-331788"/>
            <a:r>
              <a:rPr lang="en-US" smtClean="0"/>
              <a:t>Reduced FTT from 4-6 months to 10-30 days</a:t>
            </a:r>
          </a:p>
          <a:p>
            <a:pPr marL="866775" lvl="1" indent="-331788"/>
            <a:r>
              <a:rPr lang="en-US" smtClean="0"/>
              <a:t>Achieved 20% increase in ECO release output</a:t>
            </a:r>
          </a:p>
          <a:p>
            <a:pPr marL="866775" lvl="1" indent="-331788"/>
            <a:r>
              <a:rPr lang="en-US" smtClean="0"/>
              <a:t>ECO process time cut by 50%</a:t>
            </a:r>
          </a:p>
          <a:p>
            <a:pPr marL="866775" lvl="1" indent="-331788"/>
            <a:r>
              <a:rPr lang="en-US" smtClean="0"/>
              <a:t>Boosted design productivity</a:t>
            </a:r>
          </a:p>
          <a:p>
            <a:pPr marL="866775" lvl="1" indent="-331788"/>
            <a:r>
              <a:rPr lang="en-US" smtClean="0"/>
              <a:t>Enables flexible manufacturing</a:t>
            </a:r>
          </a:p>
          <a:p>
            <a:pPr marL="866775" lvl="1" indent="-331788"/>
            <a:r>
              <a:rPr lang="en-US" smtClean="0"/>
              <a:t>Provides global sharing of content</a:t>
            </a:r>
          </a:p>
          <a:p>
            <a:pPr marL="866775" lvl="1" indent="-331788"/>
            <a:r>
              <a:rPr lang="en-US" smtClean="0"/>
              <a:t>Allows local modification and design management </a:t>
            </a:r>
          </a:p>
        </p:txBody>
      </p:sp>
      <p:sp>
        <p:nvSpPr>
          <p:cNvPr id="826370" name="AutoShape 2"/>
          <p:cNvSpPr>
            <a:spLocks noChangeArrowheads="1"/>
          </p:cNvSpPr>
          <p:nvPr/>
        </p:nvSpPr>
        <p:spPr bwMode="auto">
          <a:xfrm>
            <a:off x="7337425" y="1711325"/>
            <a:ext cx="3197225" cy="1477963"/>
          </a:xfrm>
          <a:prstGeom prst="roundRect">
            <a:avLst>
              <a:gd name="adj" fmla="val 11241"/>
            </a:avLst>
          </a:prstGeom>
          <a:solidFill>
            <a:srgbClr val="F9E591"/>
          </a:solidFill>
          <a:ln w="28575" algn="ctr">
            <a:solidFill>
              <a:srgbClr val="026288"/>
            </a:solidFill>
            <a:round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 lIns="106326" tIns="53163" rIns="106326" bIns="53163"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900" dirty="0"/>
              <a:t>Over</a:t>
            </a:r>
            <a:r>
              <a:rPr lang="en-US" sz="1900" dirty="0">
                <a:latin typeface="Arial Black" pitchFamily="34" charset="0"/>
              </a:rPr>
              <a:t> </a:t>
            </a:r>
            <a:r>
              <a:rPr lang="en-US" sz="2100" dirty="0">
                <a:latin typeface="Arial Black" pitchFamily="34" charset="0"/>
              </a:rPr>
              <a:t>3,700</a:t>
            </a:r>
            <a:r>
              <a:rPr lang="en-US" sz="1900" dirty="0"/>
              <a:t> active users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100" dirty="0">
                <a:latin typeface="Arial Black" pitchFamily="34" charset="0"/>
              </a:rPr>
              <a:t>500</a:t>
            </a:r>
            <a:r>
              <a:rPr lang="en-US" sz="1900" dirty="0"/>
              <a:t> concurrent users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900" dirty="0"/>
              <a:t>Nearly </a:t>
            </a:r>
            <a:r>
              <a:rPr lang="en-US" sz="2100" dirty="0">
                <a:latin typeface="Arial Black" pitchFamily="34" charset="0"/>
              </a:rPr>
              <a:t>4.3 </a:t>
            </a:r>
            <a:r>
              <a:rPr lang="en-US" sz="1900" dirty="0"/>
              <a:t>million objects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100" dirty="0">
                <a:latin typeface="Arial Black" pitchFamily="34" charset="0"/>
              </a:rPr>
              <a:t>1.3 </a:t>
            </a:r>
            <a:r>
              <a:rPr lang="en-US" sz="1900" dirty="0"/>
              <a:t>terabytes file storage</a:t>
            </a:r>
          </a:p>
        </p:txBody>
      </p:sp>
      <p:pic>
        <p:nvPicPr>
          <p:cNvPr id="25605" name="Picture 5" descr="schlumberger_COLO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6263" y="923925"/>
            <a:ext cx="2387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06" name="Group 6"/>
          <p:cNvGrpSpPr>
            <a:grpSpLocks/>
          </p:cNvGrpSpPr>
          <p:nvPr/>
        </p:nvGrpSpPr>
        <p:grpSpPr bwMode="auto">
          <a:xfrm>
            <a:off x="8042275" y="3405188"/>
            <a:ext cx="2486025" cy="3251200"/>
            <a:chOff x="4026" y="1896"/>
            <a:chExt cx="1326" cy="1798"/>
          </a:xfrm>
        </p:grpSpPr>
        <p:pic>
          <p:nvPicPr>
            <p:cNvPr id="25607" name="Picture 7" descr="CAMION B"/>
            <p:cNvPicPr>
              <a:picLocks noChangeAspect="1" noChangeArrowheads="1"/>
            </p:cNvPicPr>
            <p:nvPr/>
          </p:nvPicPr>
          <p:blipFill>
            <a:blip r:embed="rId4"/>
            <a:srcRect b="159"/>
            <a:stretch>
              <a:fillRect/>
            </a:stretch>
          </p:blipFill>
          <p:spPr bwMode="auto">
            <a:xfrm>
              <a:off x="4298" y="3176"/>
              <a:ext cx="784" cy="518"/>
            </a:xfrm>
            <a:prstGeom prst="rect">
              <a:avLst/>
            </a:prstGeom>
            <a:noFill/>
            <a:ln w="38100">
              <a:solidFill>
                <a:srgbClr val="026288"/>
              </a:solidFill>
              <a:miter lim="800000"/>
              <a:headEnd/>
              <a:tailEnd/>
            </a:ln>
          </p:spPr>
        </p:pic>
        <p:grpSp>
          <p:nvGrpSpPr>
            <p:cNvPr id="25608" name="Group 8"/>
            <p:cNvGrpSpPr>
              <a:grpSpLocks/>
            </p:cNvGrpSpPr>
            <p:nvPr/>
          </p:nvGrpSpPr>
          <p:grpSpPr bwMode="auto">
            <a:xfrm>
              <a:off x="4026" y="2539"/>
              <a:ext cx="1326" cy="518"/>
              <a:chOff x="3988" y="2539"/>
              <a:chExt cx="1326" cy="518"/>
            </a:xfrm>
          </p:grpSpPr>
          <p:pic>
            <p:nvPicPr>
              <p:cNvPr id="25610" name="Picture 9" descr="Data2desk"/>
              <p:cNvPicPr>
                <a:picLocks noChangeAspect="1" noChangeArrowheads="1"/>
              </p:cNvPicPr>
              <p:nvPr/>
            </p:nvPicPr>
            <p:blipFill>
              <a:blip r:embed="rId5"/>
              <a:srcRect b="159"/>
              <a:stretch>
                <a:fillRect/>
              </a:stretch>
            </p:blipFill>
            <p:spPr bwMode="auto">
              <a:xfrm>
                <a:off x="4684" y="2539"/>
                <a:ext cx="630" cy="518"/>
              </a:xfrm>
              <a:prstGeom prst="rect">
                <a:avLst/>
              </a:prstGeom>
              <a:noFill/>
              <a:ln w="38100">
                <a:solidFill>
                  <a:srgbClr val="026288"/>
                </a:solidFill>
                <a:miter lim="800000"/>
                <a:headEnd/>
                <a:tailEnd/>
              </a:ln>
            </p:spPr>
          </p:pic>
          <p:pic>
            <p:nvPicPr>
              <p:cNvPr id="25611" name="Picture 10"/>
              <p:cNvPicPr>
                <a:picLocks noChangeArrowheads="1"/>
              </p:cNvPicPr>
              <p:nvPr/>
            </p:nvPicPr>
            <p:blipFill>
              <a:blip r:embed="rId6"/>
              <a:srcRect b="5421"/>
              <a:stretch>
                <a:fillRect/>
              </a:stretch>
            </p:blipFill>
            <p:spPr bwMode="auto">
              <a:xfrm>
                <a:off x="3988" y="2539"/>
                <a:ext cx="604" cy="518"/>
              </a:xfrm>
              <a:prstGeom prst="rect">
                <a:avLst/>
              </a:prstGeom>
              <a:noFill/>
              <a:ln w="38100">
                <a:solidFill>
                  <a:srgbClr val="026288"/>
                </a:solidFill>
                <a:miter lim="800000"/>
                <a:headEnd/>
                <a:tailEnd/>
              </a:ln>
            </p:spPr>
          </p:pic>
        </p:grpSp>
        <p:pic>
          <p:nvPicPr>
            <p:cNvPr id="25609" name="Picture 11" descr="IMG0010"/>
            <p:cNvPicPr>
              <a:picLocks noChangeAspect="1" noChangeArrowheads="1"/>
            </p:cNvPicPr>
            <p:nvPr/>
          </p:nvPicPr>
          <p:blipFill>
            <a:blip r:embed="rId7"/>
            <a:srcRect b="317"/>
            <a:stretch>
              <a:fillRect/>
            </a:stretch>
          </p:blipFill>
          <p:spPr bwMode="auto">
            <a:xfrm>
              <a:off x="4303" y="1896"/>
              <a:ext cx="773" cy="518"/>
            </a:xfrm>
            <a:prstGeom prst="rect">
              <a:avLst/>
            </a:prstGeom>
            <a:noFill/>
            <a:ln w="38100">
              <a:solidFill>
                <a:srgbClr val="026288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2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Supply Chain Collaboration: Typology</a:t>
            </a:r>
          </a:p>
        </p:txBody>
      </p:sp>
      <p:grpSp>
        <p:nvGrpSpPr>
          <p:cNvPr id="9219" name="Group 64"/>
          <p:cNvGrpSpPr>
            <a:grpSpLocks/>
          </p:cNvGrpSpPr>
          <p:nvPr/>
        </p:nvGrpSpPr>
        <p:grpSpPr bwMode="auto">
          <a:xfrm>
            <a:off x="684213" y="1189038"/>
            <a:ext cx="8788400" cy="5930900"/>
            <a:chOff x="174600" y="677870"/>
            <a:chExt cx="10767005" cy="7149439"/>
          </a:xfrm>
        </p:grpSpPr>
        <p:grpSp>
          <p:nvGrpSpPr>
            <p:cNvPr id="9220" name="Group 64"/>
            <p:cNvGrpSpPr>
              <a:grpSpLocks/>
            </p:cNvGrpSpPr>
            <p:nvPr/>
          </p:nvGrpSpPr>
          <p:grpSpPr bwMode="auto">
            <a:xfrm>
              <a:off x="3218040" y="5077255"/>
              <a:ext cx="6356132" cy="2750054"/>
              <a:chOff x="2724667" y="4458984"/>
              <a:chExt cx="5381643" cy="2415173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2724954" y="4459091"/>
                <a:ext cx="5381494" cy="2337757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1063264">
                  <a:spcBef>
                    <a:spcPct val="50000"/>
                  </a:spcBef>
                  <a:defRPr/>
                </a:pPr>
                <a:endParaRPr lang="en-US" sz="1400" b="1" dirty="0">
                  <a:solidFill>
                    <a:srgbClr val="120C80"/>
                  </a:solidFill>
                  <a:latin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416140" y="6265769"/>
                <a:ext cx="1957954" cy="60838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Arial Black" pitchFamily="34" charset="0"/>
                  </a:rPr>
                  <a:t>Design </a:t>
                </a:r>
                <a:r>
                  <a:rPr lang="en-US" sz="2100" dirty="0" err="1">
                    <a:solidFill>
                      <a:schemeClr val="accent6">
                        <a:lumMod val="75000"/>
                      </a:schemeClr>
                    </a:solidFill>
                    <a:latin typeface="Arial Black" pitchFamily="34" charset="0"/>
                  </a:rPr>
                  <a:t>xCAD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err="1"/>
                  <a:t>Envt</a:t>
                </a:r>
                <a:r>
                  <a:rPr lang="en-US" dirty="0"/>
                  <a:t>.: </a:t>
                </a:r>
                <a:r>
                  <a:rPr lang="en-US" dirty="0" err="1"/>
                  <a:t>xPDM</a:t>
                </a:r>
                <a:endParaRPr lang="fr-FR" dirty="0"/>
              </a:p>
            </p:txBody>
          </p:sp>
        </p:grpSp>
        <p:sp>
          <p:nvSpPr>
            <p:cNvPr id="44" name="Oval 44"/>
            <p:cNvSpPr>
              <a:spLocks noChangeAspect="1" noChangeArrowheads="1"/>
            </p:cNvSpPr>
            <p:nvPr/>
          </p:nvSpPr>
          <p:spPr bwMode="auto">
            <a:xfrm rot="783953">
              <a:off x="7871398" y="3213877"/>
              <a:ext cx="2423695" cy="1756758"/>
            </a:xfrm>
            <a:prstGeom prst="ellipse">
              <a:avLst/>
            </a:prstGeom>
            <a:solidFill>
              <a:srgbClr val="FEF0B4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grpSp>
          <p:nvGrpSpPr>
            <p:cNvPr id="9224" name="Group 63"/>
            <p:cNvGrpSpPr>
              <a:grpSpLocks/>
            </p:cNvGrpSpPr>
            <p:nvPr/>
          </p:nvGrpSpPr>
          <p:grpSpPr bwMode="auto">
            <a:xfrm>
              <a:off x="5233740" y="1405330"/>
              <a:ext cx="5707865" cy="3108746"/>
              <a:chOff x="4431330" y="1234199"/>
              <a:chExt cx="4832765" cy="2730185"/>
            </a:xfrm>
          </p:grpSpPr>
          <p:sp>
            <p:nvSpPr>
              <p:cNvPr id="31" name="Oval 30"/>
              <p:cNvSpPr/>
              <p:nvPr/>
            </p:nvSpPr>
            <p:spPr bwMode="auto">
              <a:xfrm rot="2438751">
                <a:off x="4430960" y="1233963"/>
                <a:ext cx="4833135" cy="2731022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1063264">
                  <a:spcBef>
                    <a:spcPct val="50000"/>
                  </a:spcBef>
                  <a:defRPr/>
                </a:pPr>
                <a:endParaRPr lang="en-US" sz="1400" b="1" dirty="0">
                  <a:solidFill>
                    <a:srgbClr val="120C80"/>
                  </a:solidFill>
                  <a:latin typeface="Arial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333364" y="2395277"/>
                <a:ext cx="2259305" cy="68905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Arial Black" pitchFamily="34" charset="0"/>
                  </a:rPr>
                  <a:t>Design in V4, V5</a:t>
                </a:r>
                <a:b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Arial Black" pitchFamily="34" charset="0"/>
                  </a:rPr>
                </a:b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Envt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.: VPM V4, VPM V5,</a:t>
                </a:r>
                <a:b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SmarTeam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, Designer Central, </a:t>
                </a: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xPDM</a:t>
                </a:r>
                <a:endParaRPr lang="fr-FR" sz="1200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9225" name="Group 38"/>
            <p:cNvGrpSpPr>
              <a:grpSpLocks/>
            </p:cNvGrpSpPr>
            <p:nvPr/>
          </p:nvGrpSpPr>
          <p:grpSpPr bwMode="auto">
            <a:xfrm>
              <a:off x="218789" y="677870"/>
              <a:ext cx="3417299" cy="5502864"/>
              <a:chOff x="185245" y="595323"/>
              <a:chExt cx="2893377" cy="4832765"/>
            </a:xfrm>
          </p:grpSpPr>
          <p:sp>
            <p:nvSpPr>
              <p:cNvPr id="30" name="Oval 29"/>
              <p:cNvSpPr/>
              <p:nvPr/>
            </p:nvSpPr>
            <p:spPr bwMode="auto">
              <a:xfrm rot="17427426">
                <a:off x="-784393" y="1565421"/>
                <a:ext cx="4833490" cy="2893295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1063264">
                  <a:spcBef>
                    <a:spcPct val="50000"/>
                  </a:spcBef>
                  <a:defRPr/>
                </a:pPr>
                <a:endParaRPr lang="en-US" sz="1400" b="1" dirty="0">
                  <a:solidFill>
                    <a:srgbClr val="120C80"/>
                  </a:solidFill>
                  <a:latin typeface="Arial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01130" y="2776780"/>
                <a:ext cx="1761995" cy="3697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Arial Black" pitchFamily="34" charset="0"/>
                  </a:rPr>
                  <a:t>Design in V6</a:t>
                </a:r>
                <a:endParaRPr lang="fr-FR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endParaRPr>
              </a:p>
            </p:txBody>
          </p:sp>
        </p:grpSp>
        <p:sp>
          <p:nvSpPr>
            <p:cNvPr id="33" name="Oval 2"/>
            <p:cNvSpPr>
              <a:spLocks noChangeArrowheads="1"/>
            </p:cNvSpPr>
            <p:nvPr/>
          </p:nvSpPr>
          <p:spPr bwMode="auto">
            <a:xfrm rot="332896">
              <a:off x="3804705" y="3085298"/>
              <a:ext cx="2863095" cy="1768238"/>
            </a:xfrm>
            <a:prstGeom prst="ellipse">
              <a:avLst/>
            </a:prstGeom>
            <a:solidFill>
              <a:srgbClr val="C7D1FD"/>
            </a:solidFill>
            <a:ln w="22225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20999999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 dirty="0">
                <a:latin typeface="Arial" pitchFamily="34" charset="0"/>
              </a:endParaRPr>
            </a:p>
          </p:txBody>
        </p:sp>
        <p:pic>
          <p:nvPicPr>
            <p:cNvPr id="37" name="Picture 5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t="53370" r="69099" b="15451"/>
            <a:stretch>
              <a:fillRect/>
            </a:stretch>
          </p:blipFill>
          <p:spPr bwMode="auto">
            <a:xfrm>
              <a:off x="4543725" y="2718168"/>
              <a:ext cx="1007768" cy="9803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4554531" y="3890907"/>
              <a:ext cx="1513138" cy="715709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  <a:t>OEM</a:t>
              </a:r>
              <a:b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</a:br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  <a:t>V6</a:t>
              </a:r>
            </a:p>
          </p:txBody>
        </p:sp>
        <p:sp>
          <p:nvSpPr>
            <p:cNvPr id="40" name="Oval 44"/>
            <p:cNvSpPr>
              <a:spLocks noChangeAspect="1" noChangeArrowheads="1"/>
            </p:cNvSpPr>
            <p:nvPr/>
          </p:nvSpPr>
          <p:spPr bwMode="auto">
            <a:xfrm rot="783953">
              <a:off x="6966182" y="5450801"/>
              <a:ext cx="2423695" cy="1756758"/>
            </a:xfrm>
            <a:prstGeom prst="ellipse">
              <a:avLst/>
            </a:prstGeom>
            <a:solidFill>
              <a:srgbClr val="FFD7AF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sp>
          <p:nvSpPr>
            <p:cNvPr id="41" name="Oval 44"/>
            <p:cNvSpPr>
              <a:spLocks noChangeAspect="1" noChangeArrowheads="1"/>
            </p:cNvSpPr>
            <p:nvPr/>
          </p:nvSpPr>
          <p:spPr bwMode="auto">
            <a:xfrm rot="783953">
              <a:off x="1349088" y="1124276"/>
              <a:ext cx="2423695" cy="1756758"/>
            </a:xfrm>
            <a:prstGeom prst="ellipse">
              <a:avLst/>
            </a:prstGeom>
            <a:solidFill>
              <a:srgbClr val="FFB9B9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sp>
          <p:nvSpPr>
            <p:cNvPr id="42" name="Oval 44"/>
            <p:cNvSpPr>
              <a:spLocks noChangeAspect="1" noChangeArrowheads="1"/>
            </p:cNvSpPr>
            <p:nvPr/>
          </p:nvSpPr>
          <p:spPr bwMode="auto">
            <a:xfrm rot="783953">
              <a:off x="174600" y="4138620"/>
              <a:ext cx="2423695" cy="1756758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sp>
          <p:nvSpPr>
            <p:cNvPr id="43" name="Oval 44"/>
            <p:cNvSpPr>
              <a:spLocks noChangeAspect="1" noChangeArrowheads="1"/>
            </p:cNvSpPr>
            <p:nvPr/>
          </p:nvSpPr>
          <p:spPr bwMode="auto">
            <a:xfrm rot="783953">
              <a:off x="5907471" y="979868"/>
              <a:ext cx="2423695" cy="1756758"/>
            </a:xfrm>
            <a:prstGeom prst="ellipse">
              <a:avLst/>
            </a:prstGeom>
            <a:solidFill>
              <a:srgbClr val="B4FEB8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sp>
          <p:nvSpPr>
            <p:cNvPr id="45" name="Oval 44"/>
            <p:cNvSpPr>
              <a:spLocks noChangeAspect="1" noChangeArrowheads="1"/>
            </p:cNvSpPr>
            <p:nvPr/>
          </p:nvSpPr>
          <p:spPr bwMode="auto">
            <a:xfrm rot="783953">
              <a:off x="3438526" y="5616881"/>
              <a:ext cx="2423695" cy="1756758"/>
            </a:xfrm>
            <a:prstGeom prst="ellipse">
              <a:avLst/>
            </a:prstGeom>
            <a:solidFill>
              <a:srgbClr val="FFD7AF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pic>
          <p:nvPicPr>
            <p:cNvPr id="46" name="Picture 2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r="68930" b="69176"/>
            <a:stretch>
              <a:fillRect/>
            </a:stretch>
          </p:blipFill>
          <p:spPr bwMode="auto">
            <a:xfrm>
              <a:off x="1233412" y="900908"/>
              <a:ext cx="1027109" cy="9823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7" name="Picture 3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l="34672" r="34306" b="69074"/>
            <a:stretch>
              <a:fillRect/>
            </a:stretch>
          </p:blipFill>
          <p:spPr bwMode="auto">
            <a:xfrm>
              <a:off x="5586365" y="904727"/>
              <a:ext cx="1032381" cy="9922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8" name="Picture 4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l="68942" b="69189"/>
            <a:stretch>
              <a:fillRect/>
            </a:stretch>
          </p:blipFill>
          <p:spPr bwMode="auto">
            <a:xfrm>
              <a:off x="8175730" y="5136901"/>
              <a:ext cx="1028755" cy="9839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9" name="Picture 6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l="68857" t="53259" b="15218"/>
            <a:stretch>
              <a:fillRect/>
            </a:stretch>
          </p:blipFill>
          <p:spPr bwMode="auto">
            <a:xfrm>
              <a:off x="378708" y="3824977"/>
              <a:ext cx="1026841" cy="10020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0" name="Picture 7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l="34760" t="53465" r="34267" b="15562"/>
            <a:stretch>
              <a:fillRect/>
            </a:stretch>
          </p:blipFill>
          <p:spPr bwMode="auto">
            <a:xfrm>
              <a:off x="9255719" y="2540969"/>
              <a:ext cx="1020798" cy="98413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1" name="Picture 4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l="68942" b="69189"/>
            <a:stretch>
              <a:fillRect/>
            </a:stretch>
          </p:blipFill>
          <p:spPr bwMode="auto">
            <a:xfrm>
              <a:off x="3203167" y="5728740"/>
              <a:ext cx="1028755" cy="9839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2" name="Rectangle 20"/>
            <p:cNvSpPr>
              <a:spLocks noChangeArrowheads="1"/>
            </p:cNvSpPr>
            <p:nvPr/>
          </p:nvSpPr>
          <p:spPr bwMode="auto">
            <a:xfrm>
              <a:off x="621929" y="5188369"/>
              <a:ext cx="1765976" cy="355941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chemeClr val="bg1"/>
                  </a:solidFill>
                  <a:latin typeface="Arial Black" pitchFamily="34" charset="0"/>
                </a:rPr>
                <a:t>Partner 1</a:t>
              </a:r>
            </a:p>
          </p:txBody>
        </p:sp>
        <p:sp>
          <p:nvSpPr>
            <p:cNvPr id="53" name="Rectangle 20"/>
            <p:cNvSpPr>
              <a:spLocks noChangeArrowheads="1"/>
            </p:cNvSpPr>
            <p:nvPr/>
          </p:nvSpPr>
          <p:spPr bwMode="auto">
            <a:xfrm>
              <a:off x="1495191" y="2241331"/>
              <a:ext cx="1818489" cy="357855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FF0000"/>
                  </a:solidFill>
                  <a:latin typeface="Arial Black" pitchFamily="34" charset="0"/>
                </a:rPr>
                <a:t>Partner 2</a:t>
              </a:r>
            </a:p>
          </p:txBody>
        </p:sp>
        <p:sp>
          <p:nvSpPr>
            <p:cNvPr id="54" name="Rectangle 20"/>
            <p:cNvSpPr>
              <a:spLocks noChangeArrowheads="1"/>
            </p:cNvSpPr>
            <p:nvPr/>
          </p:nvSpPr>
          <p:spPr bwMode="auto">
            <a:xfrm>
              <a:off x="6196032" y="2017433"/>
              <a:ext cx="1775699" cy="357854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99FF66"/>
                  </a:solidFill>
                  <a:latin typeface="Arial Black" pitchFamily="34" charset="0"/>
                </a:rPr>
                <a:t>Partner 3</a:t>
              </a:r>
            </a:p>
          </p:txBody>
        </p:sp>
        <p:sp>
          <p:nvSpPr>
            <p:cNvPr id="55" name="Rectangle 20"/>
            <p:cNvSpPr>
              <a:spLocks noChangeArrowheads="1"/>
            </p:cNvSpPr>
            <p:nvPr/>
          </p:nvSpPr>
          <p:spPr bwMode="auto">
            <a:xfrm>
              <a:off x="7220997" y="6866651"/>
              <a:ext cx="1810709" cy="355941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FFC000"/>
                  </a:solidFill>
                  <a:latin typeface="Arial Black" pitchFamily="34" charset="0"/>
                </a:rPr>
                <a:t>Partner 5</a:t>
              </a:r>
            </a:p>
          </p:txBody>
        </p:sp>
        <p:sp>
          <p:nvSpPr>
            <p:cNvPr id="56" name="Rectangle 20"/>
            <p:cNvSpPr>
              <a:spLocks noChangeArrowheads="1"/>
            </p:cNvSpPr>
            <p:nvPr/>
          </p:nvSpPr>
          <p:spPr bwMode="auto">
            <a:xfrm>
              <a:off x="7847257" y="4543466"/>
              <a:ext cx="1775701" cy="357854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FFFF00"/>
                  </a:solidFill>
                  <a:latin typeface="Arial Black" pitchFamily="34" charset="0"/>
                </a:rPr>
                <a:t>Partner 4</a:t>
              </a:r>
            </a:p>
          </p:txBody>
        </p:sp>
        <p:sp>
          <p:nvSpPr>
            <p:cNvPr id="57" name="Rectangle 20"/>
            <p:cNvSpPr>
              <a:spLocks noChangeArrowheads="1"/>
            </p:cNvSpPr>
            <p:nvPr/>
          </p:nvSpPr>
          <p:spPr bwMode="auto">
            <a:xfrm>
              <a:off x="3696826" y="6757572"/>
              <a:ext cx="1808763" cy="357855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FFC000"/>
                  </a:solidFill>
                  <a:latin typeface="Arial Black" pitchFamily="34" charset="0"/>
                </a:rPr>
                <a:t>Partner 6</a:t>
              </a: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368773" y="4518588"/>
              <a:ext cx="2470032" cy="516689"/>
            </a:xfrm>
            <a:prstGeom prst="wedgeRoundRectCallout">
              <a:avLst>
                <a:gd name="adj1" fmla="val -22136"/>
                <a:gd name="adj2" fmla="val 77744"/>
                <a:gd name="adj3" fmla="val 16667"/>
              </a:avLst>
            </a:prstGeom>
            <a:solidFill>
              <a:schemeClr val="accent3">
                <a:lumMod val="95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6326" tIns="53163" rIns="106326" bIns="53163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300" dirty="0">
                  <a:solidFill>
                    <a:schemeClr val="tx1"/>
                  </a:solidFill>
                </a:rPr>
                <a:t>OEM  imposes practice and development processes</a:t>
              </a:r>
            </a:p>
          </p:txBody>
        </p:sp>
        <p:sp>
          <p:nvSpPr>
            <p:cNvPr id="59" name="Text Box 27"/>
            <p:cNvSpPr txBox="1">
              <a:spLocks noChangeArrowheads="1"/>
            </p:cNvSpPr>
            <p:nvPr/>
          </p:nvSpPr>
          <p:spPr bwMode="auto">
            <a:xfrm>
              <a:off x="2360128" y="1287915"/>
              <a:ext cx="2633425" cy="772840"/>
            </a:xfrm>
            <a:prstGeom prst="wedgeRoundRectCallout">
              <a:avLst>
                <a:gd name="adj1" fmla="val -21676"/>
                <a:gd name="adj2" fmla="val 66314"/>
                <a:gd name="adj3" fmla="val 16667"/>
              </a:avLst>
            </a:prstGeom>
            <a:solidFill>
              <a:srgbClr val="FFB9B9"/>
            </a:solidFill>
            <a:ln w="19050" algn="ctr">
              <a:solidFill>
                <a:schemeClr val="accent4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lnSpc>
                  <a:spcPct val="90000"/>
                </a:lnSpc>
                <a:defRPr/>
              </a:pPr>
              <a:r>
                <a:rPr lang="en-US" sz="1300" dirty="0">
                  <a:latin typeface="+mn-lt"/>
                </a:rPr>
                <a:t>OEM &amp; Partner practices and development processes are different</a:t>
              </a:r>
            </a:p>
          </p:txBody>
        </p:sp>
        <p:sp>
          <p:nvSpPr>
            <p:cNvPr id="60" name="Text Box 27"/>
            <p:cNvSpPr txBox="1">
              <a:spLocks noChangeArrowheads="1"/>
            </p:cNvSpPr>
            <p:nvPr/>
          </p:nvSpPr>
          <p:spPr bwMode="auto">
            <a:xfrm>
              <a:off x="6810623" y="1330428"/>
              <a:ext cx="2470032" cy="518603"/>
            </a:xfrm>
            <a:prstGeom prst="wedgeRoundRectCallout">
              <a:avLst>
                <a:gd name="adj1" fmla="val -20602"/>
                <a:gd name="adj2" fmla="val 84833"/>
                <a:gd name="adj3" fmla="val 16667"/>
              </a:avLst>
            </a:prstGeom>
            <a:solidFill>
              <a:srgbClr val="B4FEB8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6326" tIns="53163" rIns="106326" bIns="53163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300" dirty="0">
                  <a:solidFill>
                    <a:schemeClr val="tx1"/>
                  </a:solidFill>
                </a:rPr>
                <a:t>OEM  imposes practice and development processes</a:t>
              </a:r>
            </a:p>
          </p:txBody>
        </p:sp>
        <p:sp>
          <p:nvSpPr>
            <p:cNvPr id="61" name="Text Box 27"/>
            <p:cNvSpPr txBox="1">
              <a:spLocks noChangeArrowheads="1"/>
            </p:cNvSpPr>
            <p:nvPr/>
          </p:nvSpPr>
          <p:spPr bwMode="auto">
            <a:xfrm>
              <a:off x="7506899" y="6181560"/>
              <a:ext cx="2534213" cy="560702"/>
            </a:xfrm>
            <a:prstGeom prst="wedgeRoundRectCallout">
              <a:avLst>
                <a:gd name="adj1" fmla="val -28286"/>
                <a:gd name="adj2" fmla="val 66417"/>
                <a:gd name="adj3" fmla="val 16667"/>
              </a:avLst>
            </a:prstGeom>
            <a:solidFill>
              <a:srgbClr val="FFD7AF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6326" tIns="53163" rIns="106326" bIns="53163">
              <a:spAutoFit/>
            </a:bodyPr>
            <a:lstStyle/>
            <a:p>
              <a:pPr>
                <a:defRPr/>
              </a:pPr>
              <a:r>
                <a:rPr lang="en-US" sz="1300" dirty="0"/>
                <a:t>OEM  imposes practices and development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62" name="Text Box 27"/>
            <p:cNvSpPr txBox="1">
              <a:spLocks noChangeArrowheads="1"/>
            </p:cNvSpPr>
            <p:nvPr/>
          </p:nvSpPr>
          <p:spPr bwMode="auto">
            <a:xfrm>
              <a:off x="7314353" y="3682318"/>
              <a:ext cx="2757878" cy="782687"/>
            </a:xfrm>
            <a:prstGeom prst="wedgeRoundRectCallout">
              <a:avLst>
                <a:gd name="adj1" fmla="val 21176"/>
                <a:gd name="adj2" fmla="val 66465"/>
                <a:gd name="adj3" fmla="val 16667"/>
              </a:avLst>
            </a:prstGeom>
            <a:solidFill>
              <a:srgbClr val="FEF0B4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6326" tIns="53163" rIns="106326" bIns="53163">
              <a:spAutoFit/>
            </a:bodyPr>
            <a:lstStyle/>
            <a:p>
              <a:pPr>
                <a:defRPr/>
              </a:pPr>
              <a:r>
                <a:rPr lang="en-US" sz="1300" dirty="0"/>
                <a:t>OEM &amp; Partner practices and development processes are different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63" name="Text Box 27"/>
            <p:cNvSpPr txBox="1">
              <a:spLocks noChangeArrowheads="1"/>
            </p:cNvSpPr>
            <p:nvPr/>
          </p:nvSpPr>
          <p:spPr bwMode="auto">
            <a:xfrm>
              <a:off x="479950" y="6748004"/>
              <a:ext cx="2845400" cy="717622"/>
            </a:xfrm>
            <a:prstGeom prst="wedgeRoundRectCallout">
              <a:avLst>
                <a:gd name="adj1" fmla="val 64284"/>
                <a:gd name="adj2" fmla="val -22347"/>
                <a:gd name="adj3" fmla="val 16667"/>
              </a:avLst>
            </a:prstGeom>
            <a:solidFill>
              <a:srgbClr val="FFD7AF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6326" tIns="53163" rIns="106326" bIns="53163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300" dirty="0"/>
                <a:t>OEM &amp; Partner practices and development processes are different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126"/>
          <p:cNvSpPr>
            <a:spLocks noGrp="1" noChangeArrowheads="1"/>
          </p:cNvSpPr>
          <p:nvPr>
            <p:ph type="title"/>
          </p:nvPr>
        </p:nvSpPr>
        <p:spPr>
          <a:xfrm>
            <a:off x="255588" y="403225"/>
            <a:ext cx="10360025" cy="500063"/>
          </a:xfrm>
        </p:spPr>
        <p:txBody>
          <a:bodyPr/>
          <a:lstStyle/>
          <a:p>
            <a:r>
              <a:rPr lang="en-US" sz="3200" smtClean="0"/>
              <a:t>Remote Access V6 / V6: Design Anywhere, Build Anywhere 2/3</a:t>
            </a:r>
            <a:endParaRPr lang="en-US" sz="2800" i="1" smtClean="0">
              <a:solidFill>
                <a:srgbClr val="FF9933"/>
              </a:solidFill>
              <a:ea typeface="ＭＳ Ｐゴシック" charset="-128"/>
            </a:endParaRPr>
          </a:p>
        </p:txBody>
      </p:sp>
      <p:sp>
        <p:nvSpPr>
          <p:cNvPr id="2062" name="Rectangle 183"/>
          <p:cNvSpPr>
            <a:spLocks noChangeArrowheads="1"/>
          </p:cNvSpPr>
          <p:nvPr/>
        </p:nvSpPr>
        <p:spPr bwMode="auto">
          <a:xfrm>
            <a:off x="398463" y="1260475"/>
            <a:ext cx="634047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100">
                <a:solidFill>
                  <a:srgbClr val="FF0000"/>
                </a:solidFill>
                <a:ea typeface="ＭＳ Ｐゴシック" charset="-128"/>
              </a:rPr>
              <a:t>ENOVIA MatrixOne Deployment 2005</a:t>
            </a:r>
            <a:endParaRPr lang="en-US" sz="2100">
              <a:solidFill>
                <a:srgbClr val="FF0000"/>
              </a:solidFill>
            </a:endParaRPr>
          </a:p>
        </p:txBody>
      </p:sp>
      <p:grpSp>
        <p:nvGrpSpPr>
          <p:cNvPr id="2063" name="Group 186"/>
          <p:cNvGrpSpPr>
            <a:grpSpLocks/>
          </p:cNvGrpSpPr>
          <p:nvPr/>
        </p:nvGrpSpPr>
        <p:grpSpPr bwMode="auto">
          <a:xfrm>
            <a:off x="1255713" y="1546225"/>
            <a:ext cx="8624887" cy="5930900"/>
            <a:chOff x="378743" y="923929"/>
            <a:chExt cx="10644141" cy="7200347"/>
          </a:xfrm>
        </p:grpSpPr>
        <p:grpSp>
          <p:nvGrpSpPr>
            <p:cNvPr id="2064" name="Group 2"/>
            <p:cNvGrpSpPr>
              <a:grpSpLocks/>
            </p:cNvGrpSpPr>
            <p:nvPr/>
          </p:nvGrpSpPr>
          <p:grpSpPr bwMode="auto">
            <a:xfrm>
              <a:off x="725610" y="1456941"/>
              <a:ext cx="10297274" cy="5645194"/>
              <a:chOff x="268" y="820"/>
              <a:chExt cx="5492" cy="3123"/>
            </a:xfrm>
          </p:grpSpPr>
          <p:sp>
            <p:nvSpPr>
              <p:cNvPr id="708611" name="Freeform 3"/>
              <p:cNvSpPr>
                <a:spLocks noEditPoints="1"/>
              </p:cNvSpPr>
              <p:nvPr/>
            </p:nvSpPr>
            <p:spPr bwMode="auto">
              <a:xfrm>
                <a:off x="268" y="980"/>
                <a:ext cx="1607" cy="692"/>
              </a:xfrm>
              <a:custGeom>
                <a:avLst/>
                <a:gdLst/>
                <a:ahLst/>
                <a:cxnLst>
                  <a:cxn ang="0">
                    <a:pos x="418" y="244"/>
                  </a:cxn>
                  <a:cxn ang="0">
                    <a:pos x="394" y="328"/>
                  </a:cxn>
                  <a:cxn ang="0">
                    <a:pos x="388" y="315"/>
                  </a:cxn>
                  <a:cxn ang="0">
                    <a:pos x="388" y="308"/>
                  </a:cxn>
                  <a:cxn ang="0">
                    <a:pos x="363" y="244"/>
                  </a:cxn>
                  <a:cxn ang="0">
                    <a:pos x="320" y="231"/>
                  </a:cxn>
                  <a:cxn ang="0">
                    <a:pos x="277" y="244"/>
                  </a:cxn>
                  <a:cxn ang="0">
                    <a:pos x="203" y="257"/>
                  </a:cxn>
                  <a:cxn ang="0">
                    <a:pos x="0" y="353"/>
                  </a:cxn>
                  <a:cxn ang="0">
                    <a:pos x="105" y="244"/>
                  </a:cxn>
                  <a:cxn ang="0">
                    <a:pos x="222" y="173"/>
                  </a:cxn>
                  <a:cxn ang="0">
                    <a:pos x="172" y="135"/>
                  </a:cxn>
                  <a:cxn ang="0">
                    <a:pos x="246" y="122"/>
                  </a:cxn>
                  <a:cxn ang="0">
                    <a:pos x="252" y="103"/>
                  </a:cxn>
                  <a:cxn ang="0">
                    <a:pos x="314" y="77"/>
                  </a:cxn>
                  <a:cxn ang="0">
                    <a:pos x="412" y="58"/>
                  </a:cxn>
                  <a:cxn ang="0">
                    <a:pos x="1058" y="533"/>
                  </a:cxn>
                  <a:cxn ang="0">
                    <a:pos x="1065" y="552"/>
                  </a:cxn>
                  <a:cxn ang="0">
                    <a:pos x="1138" y="514"/>
                  </a:cxn>
                  <a:cxn ang="0">
                    <a:pos x="1095" y="507"/>
                  </a:cxn>
                  <a:cxn ang="0">
                    <a:pos x="1108" y="456"/>
                  </a:cxn>
                  <a:cxn ang="0">
                    <a:pos x="1071" y="456"/>
                  </a:cxn>
                  <a:cxn ang="0">
                    <a:pos x="1145" y="437"/>
                  </a:cxn>
                  <a:cxn ang="0">
                    <a:pos x="1212" y="405"/>
                  </a:cxn>
                  <a:cxn ang="0">
                    <a:pos x="1225" y="353"/>
                  </a:cxn>
                  <a:cxn ang="0">
                    <a:pos x="1200" y="334"/>
                  </a:cxn>
                  <a:cxn ang="0">
                    <a:pos x="1182" y="244"/>
                  </a:cxn>
                  <a:cxn ang="0">
                    <a:pos x="1126" y="225"/>
                  </a:cxn>
                  <a:cxn ang="0">
                    <a:pos x="1052" y="225"/>
                  </a:cxn>
                  <a:cxn ang="0">
                    <a:pos x="1028" y="315"/>
                  </a:cxn>
                  <a:cxn ang="0">
                    <a:pos x="942" y="411"/>
                  </a:cxn>
                  <a:cxn ang="0">
                    <a:pos x="874" y="308"/>
                  </a:cxn>
                  <a:cxn ang="0">
                    <a:pos x="849" y="257"/>
                  </a:cxn>
                  <a:cxn ang="0">
                    <a:pos x="948" y="186"/>
                  </a:cxn>
                  <a:cxn ang="0">
                    <a:pos x="1071" y="116"/>
                  </a:cxn>
                  <a:cxn ang="0">
                    <a:pos x="1065" y="71"/>
                  </a:cxn>
                  <a:cxn ang="0">
                    <a:pos x="1028" y="77"/>
                  </a:cxn>
                  <a:cxn ang="0">
                    <a:pos x="1003" y="26"/>
                  </a:cxn>
                  <a:cxn ang="0">
                    <a:pos x="1040" y="0"/>
                  </a:cxn>
                  <a:cxn ang="0">
                    <a:pos x="966" y="71"/>
                  </a:cxn>
                  <a:cxn ang="0">
                    <a:pos x="948" y="90"/>
                  </a:cxn>
                  <a:cxn ang="0">
                    <a:pos x="929" y="90"/>
                  </a:cxn>
                  <a:cxn ang="0">
                    <a:pos x="812" y="96"/>
                  </a:cxn>
                  <a:cxn ang="0">
                    <a:pos x="806" y="103"/>
                  </a:cxn>
                  <a:cxn ang="0">
                    <a:pos x="745" y="109"/>
                  </a:cxn>
                  <a:cxn ang="0">
                    <a:pos x="720" y="71"/>
                  </a:cxn>
                  <a:cxn ang="0">
                    <a:pos x="665" y="77"/>
                  </a:cxn>
                  <a:cxn ang="0">
                    <a:pos x="523" y="77"/>
                  </a:cxn>
                  <a:cxn ang="0">
                    <a:pos x="418" y="244"/>
                  </a:cxn>
                  <a:cxn ang="0">
                    <a:pos x="418" y="340"/>
                  </a:cxn>
                  <a:cxn ang="0">
                    <a:pos x="388" y="392"/>
                  </a:cxn>
                  <a:cxn ang="0">
                    <a:pos x="412" y="443"/>
                  </a:cxn>
                  <a:cxn ang="0">
                    <a:pos x="800" y="475"/>
                  </a:cxn>
                  <a:cxn ang="0">
                    <a:pos x="849" y="475"/>
                  </a:cxn>
                  <a:cxn ang="0">
                    <a:pos x="898" y="552"/>
                  </a:cxn>
                  <a:cxn ang="0">
                    <a:pos x="855" y="591"/>
                  </a:cxn>
                  <a:cxn ang="0">
                    <a:pos x="892" y="565"/>
                  </a:cxn>
                  <a:cxn ang="0">
                    <a:pos x="942" y="559"/>
                  </a:cxn>
                  <a:cxn ang="0">
                    <a:pos x="1022" y="533"/>
                  </a:cxn>
                  <a:cxn ang="0">
                    <a:pos x="1058" y="533"/>
                  </a:cxn>
                </a:cxnLst>
                <a:rect l="0" t="0" r="r" b="b"/>
                <a:pathLst>
                  <a:path w="1237" h="610">
                    <a:moveTo>
                      <a:pt x="369" y="238"/>
                    </a:moveTo>
                    <a:lnTo>
                      <a:pt x="388" y="238"/>
                    </a:lnTo>
                    <a:lnTo>
                      <a:pt x="375" y="244"/>
                    </a:lnTo>
                    <a:lnTo>
                      <a:pt x="394" y="257"/>
                    </a:lnTo>
                    <a:lnTo>
                      <a:pt x="418" y="244"/>
                    </a:lnTo>
                    <a:lnTo>
                      <a:pt x="412" y="315"/>
                    </a:lnTo>
                    <a:lnTo>
                      <a:pt x="418" y="328"/>
                    </a:lnTo>
                    <a:lnTo>
                      <a:pt x="412" y="347"/>
                    </a:lnTo>
                    <a:lnTo>
                      <a:pt x="394" y="347"/>
                    </a:lnTo>
                    <a:lnTo>
                      <a:pt x="394" y="328"/>
                    </a:lnTo>
                    <a:lnTo>
                      <a:pt x="406" y="328"/>
                    </a:lnTo>
                    <a:lnTo>
                      <a:pt x="394" y="315"/>
                    </a:lnTo>
                    <a:lnTo>
                      <a:pt x="388" y="347"/>
                    </a:lnTo>
                    <a:lnTo>
                      <a:pt x="375" y="334"/>
                    </a:lnTo>
                    <a:lnTo>
                      <a:pt x="388" y="315"/>
                    </a:lnTo>
                    <a:lnTo>
                      <a:pt x="375" y="315"/>
                    </a:lnTo>
                    <a:lnTo>
                      <a:pt x="388" y="308"/>
                    </a:lnTo>
                    <a:lnTo>
                      <a:pt x="400" y="308"/>
                    </a:lnTo>
                    <a:lnTo>
                      <a:pt x="406" y="295"/>
                    </a:lnTo>
                    <a:lnTo>
                      <a:pt x="388" y="308"/>
                    </a:lnTo>
                    <a:lnTo>
                      <a:pt x="394" y="289"/>
                    </a:lnTo>
                    <a:lnTo>
                      <a:pt x="388" y="289"/>
                    </a:lnTo>
                    <a:lnTo>
                      <a:pt x="369" y="257"/>
                    </a:lnTo>
                    <a:lnTo>
                      <a:pt x="375" y="244"/>
                    </a:lnTo>
                    <a:lnTo>
                      <a:pt x="363" y="244"/>
                    </a:lnTo>
                    <a:lnTo>
                      <a:pt x="357" y="244"/>
                    </a:lnTo>
                    <a:lnTo>
                      <a:pt x="345" y="250"/>
                    </a:lnTo>
                    <a:lnTo>
                      <a:pt x="338" y="250"/>
                    </a:lnTo>
                    <a:lnTo>
                      <a:pt x="326" y="238"/>
                    </a:lnTo>
                    <a:lnTo>
                      <a:pt x="320" y="231"/>
                    </a:lnTo>
                    <a:lnTo>
                      <a:pt x="314" y="225"/>
                    </a:lnTo>
                    <a:lnTo>
                      <a:pt x="308" y="225"/>
                    </a:lnTo>
                    <a:lnTo>
                      <a:pt x="302" y="225"/>
                    </a:lnTo>
                    <a:lnTo>
                      <a:pt x="289" y="238"/>
                    </a:lnTo>
                    <a:lnTo>
                      <a:pt x="277" y="244"/>
                    </a:lnTo>
                    <a:lnTo>
                      <a:pt x="265" y="250"/>
                    </a:lnTo>
                    <a:lnTo>
                      <a:pt x="246" y="257"/>
                    </a:lnTo>
                    <a:lnTo>
                      <a:pt x="222" y="257"/>
                    </a:lnTo>
                    <a:lnTo>
                      <a:pt x="209" y="257"/>
                    </a:lnTo>
                    <a:lnTo>
                      <a:pt x="203" y="257"/>
                    </a:lnTo>
                    <a:lnTo>
                      <a:pt x="203" y="263"/>
                    </a:lnTo>
                    <a:lnTo>
                      <a:pt x="203" y="276"/>
                    </a:lnTo>
                    <a:lnTo>
                      <a:pt x="197" y="276"/>
                    </a:lnTo>
                    <a:lnTo>
                      <a:pt x="98" y="328"/>
                    </a:lnTo>
                    <a:lnTo>
                      <a:pt x="0" y="353"/>
                    </a:lnTo>
                    <a:lnTo>
                      <a:pt x="142" y="295"/>
                    </a:lnTo>
                    <a:lnTo>
                      <a:pt x="160" y="276"/>
                    </a:lnTo>
                    <a:lnTo>
                      <a:pt x="117" y="276"/>
                    </a:lnTo>
                    <a:lnTo>
                      <a:pt x="135" y="244"/>
                    </a:lnTo>
                    <a:lnTo>
                      <a:pt x="105" y="244"/>
                    </a:lnTo>
                    <a:lnTo>
                      <a:pt x="117" y="218"/>
                    </a:lnTo>
                    <a:lnTo>
                      <a:pt x="135" y="199"/>
                    </a:lnTo>
                    <a:lnTo>
                      <a:pt x="166" y="193"/>
                    </a:lnTo>
                    <a:lnTo>
                      <a:pt x="197" y="193"/>
                    </a:lnTo>
                    <a:lnTo>
                      <a:pt x="222" y="173"/>
                    </a:lnTo>
                    <a:lnTo>
                      <a:pt x="234" y="148"/>
                    </a:lnTo>
                    <a:lnTo>
                      <a:pt x="203" y="167"/>
                    </a:lnTo>
                    <a:lnTo>
                      <a:pt x="172" y="167"/>
                    </a:lnTo>
                    <a:lnTo>
                      <a:pt x="185" y="154"/>
                    </a:lnTo>
                    <a:lnTo>
                      <a:pt x="172" y="135"/>
                    </a:lnTo>
                    <a:lnTo>
                      <a:pt x="228" y="129"/>
                    </a:lnTo>
                    <a:lnTo>
                      <a:pt x="234" y="129"/>
                    </a:lnTo>
                    <a:lnTo>
                      <a:pt x="228" y="129"/>
                    </a:lnTo>
                    <a:lnTo>
                      <a:pt x="258" y="129"/>
                    </a:lnTo>
                    <a:lnTo>
                      <a:pt x="246" y="122"/>
                    </a:lnTo>
                    <a:lnTo>
                      <a:pt x="246" y="122"/>
                    </a:lnTo>
                    <a:lnTo>
                      <a:pt x="252" y="116"/>
                    </a:lnTo>
                    <a:lnTo>
                      <a:pt x="252" y="109"/>
                    </a:lnTo>
                    <a:lnTo>
                      <a:pt x="252" y="103"/>
                    </a:lnTo>
                    <a:lnTo>
                      <a:pt x="252" y="103"/>
                    </a:lnTo>
                    <a:lnTo>
                      <a:pt x="246" y="96"/>
                    </a:lnTo>
                    <a:lnTo>
                      <a:pt x="246" y="90"/>
                    </a:lnTo>
                    <a:lnTo>
                      <a:pt x="258" y="90"/>
                    </a:lnTo>
                    <a:lnTo>
                      <a:pt x="289" y="90"/>
                    </a:lnTo>
                    <a:lnTo>
                      <a:pt x="314" y="77"/>
                    </a:lnTo>
                    <a:lnTo>
                      <a:pt x="345" y="58"/>
                    </a:lnTo>
                    <a:lnTo>
                      <a:pt x="375" y="45"/>
                    </a:lnTo>
                    <a:lnTo>
                      <a:pt x="406" y="39"/>
                    </a:lnTo>
                    <a:lnTo>
                      <a:pt x="412" y="39"/>
                    </a:lnTo>
                    <a:lnTo>
                      <a:pt x="412" y="58"/>
                    </a:lnTo>
                    <a:lnTo>
                      <a:pt x="431" y="58"/>
                    </a:lnTo>
                    <a:lnTo>
                      <a:pt x="511" y="71"/>
                    </a:lnTo>
                    <a:lnTo>
                      <a:pt x="523" y="77"/>
                    </a:lnTo>
                    <a:lnTo>
                      <a:pt x="369" y="238"/>
                    </a:lnTo>
                    <a:close/>
                    <a:moveTo>
                      <a:pt x="1058" y="533"/>
                    </a:moveTo>
                    <a:lnTo>
                      <a:pt x="1095" y="533"/>
                    </a:lnTo>
                    <a:lnTo>
                      <a:pt x="1077" y="533"/>
                    </a:lnTo>
                    <a:lnTo>
                      <a:pt x="1095" y="533"/>
                    </a:lnTo>
                    <a:lnTo>
                      <a:pt x="1077" y="539"/>
                    </a:lnTo>
                    <a:lnTo>
                      <a:pt x="1065" y="552"/>
                    </a:lnTo>
                    <a:lnTo>
                      <a:pt x="1065" y="571"/>
                    </a:lnTo>
                    <a:lnTo>
                      <a:pt x="1132" y="533"/>
                    </a:lnTo>
                    <a:lnTo>
                      <a:pt x="1145" y="520"/>
                    </a:lnTo>
                    <a:lnTo>
                      <a:pt x="1145" y="501"/>
                    </a:lnTo>
                    <a:lnTo>
                      <a:pt x="1138" y="514"/>
                    </a:lnTo>
                    <a:lnTo>
                      <a:pt x="1132" y="526"/>
                    </a:lnTo>
                    <a:lnTo>
                      <a:pt x="1120" y="526"/>
                    </a:lnTo>
                    <a:lnTo>
                      <a:pt x="1102" y="520"/>
                    </a:lnTo>
                    <a:lnTo>
                      <a:pt x="1095" y="514"/>
                    </a:lnTo>
                    <a:lnTo>
                      <a:pt x="1095" y="507"/>
                    </a:lnTo>
                    <a:lnTo>
                      <a:pt x="1102" y="494"/>
                    </a:lnTo>
                    <a:lnTo>
                      <a:pt x="1095" y="494"/>
                    </a:lnTo>
                    <a:lnTo>
                      <a:pt x="1077" y="475"/>
                    </a:lnTo>
                    <a:lnTo>
                      <a:pt x="1114" y="462"/>
                    </a:lnTo>
                    <a:lnTo>
                      <a:pt x="1108" y="456"/>
                    </a:lnTo>
                    <a:lnTo>
                      <a:pt x="1077" y="456"/>
                    </a:lnTo>
                    <a:lnTo>
                      <a:pt x="1046" y="475"/>
                    </a:lnTo>
                    <a:lnTo>
                      <a:pt x="1022" y="501"/>
                    </a:lnTo>
                    <a:lnTo>
                      <a:pt x="1040" y="469"/>
                    </a:lnTo>
                    <a:lnTo>
                      <a:pt x="1071" y="456"/>
                    </a:lnTo>
                    <a:lnTo>
                      <a:pt x="1077" y="456"/>
                    </a:lnTo>
                    <a:lnTo>
                      <a:pt x="1089" y="437"/>
                    </a:lnTo>
                    <a:lnTo>
                      <a:pt x="1108" y="430"/>
                    </a:lnTo>
                    <a:lnTo>
                      <a:pt x="1126" y="437"/>
                    </a:lnTo>
                    <a:lnTo>
                      <a:pt x="1145" y="437"/>
                    </a:lnTo>
                    <a:lnTo>
                      <a:pt x="1163" y="437"/>
                    </a:lnTo>
                    <a:lnTo>
                      <a:pt x="1188" y="430"/>
                    </a:lnTo>
                    <a:lnTo>
                      <a:pt x="1194" y="417"/>
                    </a:lnTo>
                    <a:lnTo>
                      <a:pt x="1200" y="411"/>
                    </a:lnTo>
                    <a:lnTo>
                      <a:pt x="1212" y="405"/>
                    </a:lnTo>
                    <a:lnTo>
                      <a:pt x="1225" y="405"/>
                    </a:lnTo>
                    <a:lnTo>
                      <a:pt x="1237" y="405"/>
                    </a:lnTo>
                    <a:lnTo>
                      <a:pt x="1237" y="366"/>
                    </a:lnTo>
                    <a:lnTo>
                      <a:pt x="1231" y="366"/>
                    </a:lnTo>
                    <a:lnTo>
                      <a:pt x="1225" y="353"/>
                    </a:lnTo>
                    <a:lnTo>
                      <a:pt x="1212" y="353"/>
                    </a:lnTo>
                    <a:lnTo>
                      <a:pt x="1231" y="347"/>
                    </a:lnTo>
                    <a:lnTo>
                      <a:pt x="1212" y="347"/>
                    </a:lnTo>
                    <a:lnTo>
                      <a:pt x="1212" y="334"/>
                    </a:lnTo>
                    <a:lnTo>
                      <a:pt x="1200" y="334"/>
                    </a:lnTo>
                    <a:lnTo>
                      <a:pt x="1206" y="328"/>
                    </a:lnTo>
                    <a:lnTo>
                      <a:pt x="1194" y="315"/>
                    </a:lnTo>
                    <a:lnTo>
                      <a:pt x="1206" y="308"/>
                    </a:lnTo>
                    <a:lnTo>
                      <a:pt x="1194" y="238"/>
                    </a:lnTo>
                    <a:lnTo>
                      <a:pt x="1182" y="244"/>
                    </a:lnTo>
                    <a:lnTo>
                      <a:pt x="1175" y="257"/>
                    </a:lnTo>
                    <a:lnTo>
                      <a:pt x="1138" y="289"/>
                    </a:lnTo>
                    <a:lnTo>
                      <a:pt x="1132" y="257"/>
                    </a:lnTo>
                    <a:lnTo>
                      <a:pt x="1138" y="225"/>
                    </a:lnTo>
                    <a:lnTo>
                      <a:pt x="1126" y="225"/>
                    </a:lnTo>
                    <a:lnTo>
                      <a:pt x="1120" y="212"/>
                    </a:lnTo>
                    <a:lnTo>
                      <a:pt x="1108" y="206"/>
                    </a:lnTo>
                    <a:lnTo>
                      <a:pt x="1071" y="199"/>
                    </a:lnTo>
                    <a:lnTo>
                      <a:pt x="1058" y="206"/>
                    </a:lnTo>
                    <a:lnTo>
                      <a:pt x="1052" y="225"/>
                    </a:lnTo>
                    <a:lnTo>
                      <a:pt x="1046" y="244"/>
                    </a:lnTo>
                    <a:lnTo>
                      <a:pt x="1040" y="263"/>
                    </a:lnTo>
                    <a:lnTo>
                      <a:pt x="1028" y="276"/>
                    </a:lnTo>
                    <a:lnTo>
                      <a:pt x="1034" y="289"/>
                    </a:lnTo>
                    <a:lnTo>
                      <a:pt x="1028" y="315"/>
                    </a:lnTo>
                    <a:lnTo>
                      <a:pt x="1003" y="340"/>
                    </a:lnTo>
                    <a:lnTo>
                      <a:pt x="978" y="347"/>
                    </a:lnTo>
                    <a:lnTo>
                      <a:pt x="966" y="405"/>
                    </a:lnTo>
                    <a:lnTo>
                      <a:pt x="954" y="417"/>
                    </a:lnTo>
                    <a:lnTo>
                      <a:pt x="942" y="411"/>
                    </a:lnTo>
                    <a:lnTo>
                      <a:pt x="935" y="392"/>
                    </a:lnTo>
                    <a:lnTo>
                      <a:pt x="929" y="372"/>
                    </a:lnTo>
                    <a:lnTo>
                      <a:pt x="935" y="353"/>
                    </a:lnTo>
                    <a:lnTo>
                      <a:pt x="954" y="347"/>
                    </a:lnTo>
                    <a:lnTo>
                      <a:pt x="874" y="308"/>
                    </a:lnTo>
                    <a:lnTo>
                      <a:pt x="855" y="308"/>
                    </a:lnTo>
                    <a:lnTo>
                      <a:pt x="862" y="276"/>
                    </a:lnTo>
                    <a:lnTo>
                      <a:pt x="855" y="276"/>
                    </a:lnTo>
                    <a:lnTo>
                      <a:pt x="843" y="270"/>
                    </a:lnTo>
                    <a:lnTo>
                      <a:pt x="849" y="257"/>
                    </a:lnTo>
                    <a:lnTo>
                      <a:pt x="911" y="206"/>
                    </a:lnTo>
                    <a:lnTo>
                      <a:pt x="911" y="199"/>
                    </a:lnTo>
                    <a:lnTo>
                      <a:pt x="923" y="206"/>
                    </a:lnTo>
                    <a:lnTo>
                      <a:pt x="935" y="199"/>
                    </a:lnTo>
                    <a:lnTo>
                      <a:pt x="948" y="186"/>
                    </a:lnTo>
                    <a:lnTo>
                      <a:pt x="954" y="173"/>
                    </a:lnTo>
                    <a:lnTo>
                      <a:pt x="966" y="180"/>
                    </a:lnTo>
                    <a:lnTo>
                      <a:pt x="1022" y="129"/>
                    </a:lnTo>
                    <a:lnTo>
                      <a:pt x="1040" y="129"/>
                    </a:lnTo>
                    <a:lnTo>
                      <a:pt x="1071" y="116"/>
                    </a:lnTo>
                    <a:lnTo>
                      <a:pt x="1077" y="109"/>
                    </a:lnTo>
                    <a:lnTo>
                      <a:pt x="1071" y="109"/>
                    </a:lnTo>
                    <a:lnTo>
                      <a:pt x="1102" y="77"/>
                    </a:lnTo>
                    <a:lnTo>
                      <a:pt x="1095" y="77"/>
                    </a:lnTo>
                    <a:lnTo>
                      <a:pt x="1065" y="71"/>
                    </a:lnTo>
                    <a:lnTo>
                      <a:pt x="1046" y="96"/>
                    </a:lnTo>
                    <a:lnTo>
                      <a:pt x="1022" y="116"/>
                    </a:lnTo>
                    <a:lnTo>
                      <a:pt x="1022" y="109"/>
                    </a:lnTo>
                    <a:lnTo>
                      <a:pt x="1028" y="90"/>
                    </a:lnTo>
                    <a:lnTo>
                      <a:pt x="1028" y="77"/>
                    </a:lnTo>
                    <a:lnTo>
                      <a:pt x="1015" y="84"/>
                    </a:lnTo>
                    <a:lnTo>
                      <a:pt x="1003" y="84"/>
                    </a:lnTo>
                    <a:lnTo>
                      <a:pt x="997" y="71"/>
                    </a:lnTo>
                    <a:lnTo>
                      <a:pt x="1015" y="71"/>
                    </a:lnTo>
                    <a:lnTo>
                      <a:pt x="1003" y="26"/>
                    </a:lnTo>
                    <a:lnTo>
                      <a:pt x="1015" y="32"/>
                    </a:lnTo>
                    <a:lnTo>
                      <a:pt x="1022" y="19"/>
                    </a:lnTo>
                    <a:lnTo>
                      <a:pt x="1034" y="19"/>
                    </a:lnTo>
                    <a:lnTo>
                      <a:pt x="1065" y="0"/>
                    </a:lnTo>
                    <a:lnTo>
                      <a:pt x="1040" y="0"/>
                    </a:lnTo>
                    <a:lnTo>
                      <a:pt x="1022" y="13"/>
                    </a:lnTo>
                    <a:lnTo>
                      <a:pt x="997" y="26"/>
                    </a:lnTo>
                    <a:lnTo>
                      <a:pt x="978" y="45"/>
                    </a:lnTo>
                    <a:lnTo>
                      <a:pt x="960" y="58"/>
                    </a:lnTo>
                    <a:lnTo>
                      <a:pt x="966" y="71"/>
                    </a:lnTo>
                    <a:lnTo>
                      <a:pt x="978" y="77"/>
                    </a:lnTo>
                    <a:lnTo>
                      <a:pt x="942" y="109"/>
                    </a:lnTo>
                    <a:lnTo>
                      <a:pt x="929" y="109"/>
                    </a:lnTo>
                    <a:lnTo>
                      <a:pt x="935" y="103"/>
                    </a:lnTo>
                    <a:lnTo>
                      <a:pt x="948" y="90"/>
                    </a:lnTo>
                    <a:lnTo>
                      <a:pt x="954" y="84"/>
                    </a:lnTo>
                    <a:lnTo>
                      <a:pt x="954" y="77"/>
                    </a:lnTo>
                    <a:lnTo>
                      <a:pt x="948" y="71"/>
                    </a:lnTo>
                    <a:lnTo>
                      <a:pt x="911" y="90"/>
                    </a:lnTo>
                    <a:lnTo>
                      <a:pt x="929" y="90"/>
                    </a:lnTo>
                    <a:lnTo>
                      <a:pt x="911" y="109"/>
                    </a:lnTo>
                    <a:lnTo>
                      <a:pt x="880" y="109"/>
                    </a:lnTo>
                    <a:lnTo>
                      <a:pt x="855" y="96"/>
                    </a:lnTo>
                    <a:lnTo>
                      <a:pt x="855" y="90"/>
                    </a:lnTo>
                    <a:lnTo>
                      <a:pt x="812" y="96"/>
                    </a:lnTo>
                    <a:lnTo>
                      <a:pt x="825" y="96"/>
                    </a:lnTo>
                    <a:lnTo>
                      <a:pt x="818" y="109"/>
                    </a:lnTo>
                    <a:lnTo>
                      <a:pt x="812" y="109"/>
                    </a:lnTo>
                    <a:lnTo>
                      <a:pt x="812" y="103"/>
                    </a:lnTo>
                    <a:lnTo>
                      <a:pt x="806" y="103"/>
                    </a:lnTo>
                    <a:lnTo>
                      <a:pt x="788" y="96"/>
                    </a:lnTo>
                    <a:lnTo>
                      <a:pt x="775" y="103"/>
                    </a:lnTo>
                    <a:lnTo>
                      <a:pt x="769" y="109"/>
                    </a:lnTo>
                    <a:lnTo>
                      <a:pt x="757" y="109"/>
                    </a:lnTo>
                    <a:lnTo>
                      <a:pt x="745" y="109"/>
                    </a:lnTo>
                    <a:lnTo>
                      <a:pt x="769" y="96"/>
                    </a:lnTo>
                    <a:lnTo>
                      <a:pt x="769" y="90"/>
                    </a:lnTo>
                    <a:lnTo>
                      <a:pt x="732" y="77"/>
                    </a:lnTo>
                    <a:lnTo>
                      <a:pt x="726" y="71"/>
                    </a:lnTo>
                    <a:lnTo>
                      <a:pt x="720" y="71"/>
                    </a:lnTo>
                    <a:lnTo>
                      <a:pt x="708" y="64"/>
                    </a:lnTo>
                    <a:lnTo>
                      <a:pt x="689" y="71"/>
                    </a:lnTo>
                    <a:lnTo>
                      <a:pt x="683" y="77"/>
                    </a:lnTo>
                    <a:lnTo>
                      <a:pt x="677" y="84"/>
                    </a:lnTo>
                    <a:lnTo>
                      <a:pt x="665" y="77"/>
                    </a:lnTo>
                    <a:lnTo>
                      <a:pt x="671" y="71"/>
                    </a:lnTo>
                    <a:lnTo>
                      <a:pt x="665" y="58"/>
                    </a:lnTo>
                    <a:lnTo>
                      <a:pt x="591" y="77"/>
                    </a:lnTo>
                    <a:lnTo>
                      <a:pt x="560" y="90"/>
                    </a:lnTo>
                    <a:lnTo>
                      <a:pt x="523" y="77"/>
                    </a:lnTo>
                    <a:lnTo>
                      <a:pt x="369" y="238"/>
                    </a:lnTo>
                    <a:lnTo>
                      <a:pt x="388" y="238"/>
                    </a:lnTo>
                    <a:lnTo>
                      <a:pt x="375" y="244"/>
                    </a:lnTo>
                    <a:lnTo>
                      <a:pt x="394" y="257"/>
                    </a:lnTo>
                    <a:lnTo>
                      <a:pt x="418" y="244"/>
                    </a:lnTo>
                    <a:lnTo>
                      <a:pt x="412" y="315"/>
                    </a:lnTo>
                    <a:lnTo>
                      <a:pt x="418" y="321"/>
                    </a:lnTo>
                    <a:lnTo>
                      <a:pt x="418" y="328"/>
                    </a:lnTo>
                    <a:lnTo>
                      <a:pt x="418" y="334"/>
                    </a:lnTo>
                    <a:lnTo>
                      <a:pt x="418" y="340"/>
                    </a:lnTo>
                    <a:lnTo>
                      <a:pt x="400" y="353"/>
                    </a:lnTo>
                    <a:lnTo>
                      <a:pt x="388" y="353"/>
                    </a:lnTo>
                    <a:lnTo>
                      <a:pt x="382" y="360"/>
                    </a:lnTo>
                    <a:lnTo>
                      <a:pt x="382" y="372"/>
                    </a:lnTo>
                    <a:lnTo>
                      <a:pt x="388" y="392"/>
                    </a:lnTo>
                    <a:lnTo>
                      <a:pt x="394" y="392"/>
                    </a:lnTo>
                    <a:lnTo>
                      <a:pt x="388" y="411"/>
                    </a:lnTo>
                    <a:lnTo>
                      <a:pt x="394" y="424"/>
                    </a:lnTo>
                    <a:lnTo>
                      <a:pt x="400" y="430"/>
                    </a:lnTo>
                    <a:lnTo>
                      <a:pt x="412" y="443"/>
                    </a:lnTo>
                    <a:lnTo>
                      <a:pt x="418" y="456"/>
                    </a:lnTo>
                    <a:lnTo>
                      <a:pt x="745" y="456"/>
                    </a:lnTo>
                    <a:lnTo>
                      <a:pt x="763" y="462"/>
                    </a:lnTo>
                    <a:lnTo>
                      <a:pt x="806" y="475"/>
                    </a:lnTo>
                    <a:lnTo>
                      <a:pt x="800" y="475"/>
                    </a:lnTo>
                    <a:lnTo>
                      <a:pt x="837" y="456"/>
                    </a:lnTo>
                    <a:lnTo>
                      <a:pt x="849" y="456"/>
                    </a:lnTo>
                    <a:lnTo>
                      <a:pt x="849" y="462"/>
                    </a:lnTo>
                    <a:lnTo>
                      <a:pt x="849" y="475"/>
                    </a:lnTo>
                    <a:lnTo>
                      <a:pt x="849" y="475"/>
                    </a:lnTo>
                    <a:lnTo>
                      <a:pt x="862" y="475"/>
                    </a:lnTo>
                    <a:lnTo>
                      <a:pt x="855" y="514"/>
                    </a:lnTo>
                    <a:lnTo>
                      <a:pt x="898" y="526"/>
                    </a:lnTo>
                    <a:lnTo>
                      <a:pt x="911" y="539"/>
                    </a:lnTo>
                    <a:lnTo>
                      <a:pt x="898" y="552"/>
                    </a:lnTo>
                    <a:lnTo>
                      <a:pt x="880" y="533"/>
                    </a:lnTo>
                    <a:lnTo>
                      <a:pt x="862" y="571"/>
                    </a:lnTo>
                    <a:lnTo>
                      <a:pt x="855" y="571"/>
                    </a:lnTo>
                    <a:lnTo>
                      <a:pt x="843" y="610"/>
                    </a:lnTo>
                    <a:lnTo>
                      <a:pt x="855" y="591"/>
                    </a:lnTo>
                    <a:lnTo>
                      <a:pt x="880" y="578"/>
                    </a:lnTo>
                    <a:lnTo>
                      <a:pt x="911" y="584"/>
                    </a:lnTo>
                    <a:lnTo>
                      <a:pt x="898" y="571"/>
                    </a:lnTo>
                    <a:lnTo>
                      <a:pt x="886" y="571"/>
                    </a:lnTo>
                    <a:lnTo>
                      <a:pt x="892" y="565"/>
                    </a:lnTo>
                    <a:lnTo>
                      <a:pt x="905" y="565"/>
                    </a:lnTo>
                    <a:lnTo>
                      <a:pt x="911" y="565"/>
                    </a:lnTo>
                    <a:lnTo>
                      <a:pt x="923" y="565"/>
                    </a:lnTo>
                    <a:lnTo>
                      <a:pt x="935" y="559"/>
                    </a:lnTo>
                    <a:lnTo>
                      <a:pt x="942" y="559"/>
                    </a:lnTo>
                    <a:lnTo>
                      <a:pt x="948" y="552"/>
                    </a:lnTo>
                    <a:lnTo>
                      <a:pt x="954" y="546"/>
                    </a:lnTo>
                    <a:lnTo>
                      <a:pt x="960" y="546"/>
                    </a:lnTo>
                    <a:lnTo>
                      <a:pt x="1003" y="546"/>
                    </a:lnTo>
                    <a:lnTo>
                      <a:pt x="1022" y="533"/>
                    </a:lnTo>
                    <a:lnTo>
                      <a:pt x="1040" y="494"/>
                    </a:lnTo>
                    <a:lnTo>
                      <a:pt x="1058" y="501"/>
                    </a:lnTo>
                    <a:lnTo>
                      <a:pt x="1058" y="520"/>
                    </a:lnTo>
                    <a:lnTo>
                      <a:pt x="1052" y="533"/>
                    </a:lnTo>
                    <a:lnTo>
                      <a:pt x="1058" y="53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12" name="Freeform 4"/>
              <p:cNvSpPr>
                <a:spLocks/>
              </p:cNvSpPr>
              <p:nvPr/>
            </p:nvSpPr>
            <p:spPr bwMode="auto">
              <a:xfrm>
                <a:off x="675" y="1499"/>
                <a:ext cx="967" cy="561"/>
              </a:xfrm>
              <a:custGeom>
                <a:avLst/>
                <a:gdLst/>
                <a:ahLst/>
                <a:cxnLst>
                  <a:cxn ang="0">
                    <a:pos x="351" y="404"/>
                  </a:cxn>
                  <a:cxn ang="0">
                    <a:pos x="357" y="417"/>
                  </a:cxn>
                  <a:cxn ang="0">
                    <a:pos x="388" y="417"/>
                  </a:cxn>
                  <a:cxn ang="0">
                    <a:pos x="381" y="398"/>
                  </a:cxn>
                  <a:cxn ang="0">
                    <a:pos x="418" y="385"/>
                  </a:cxn>
                  <a:cxn ang="0">
                    <a:pos x="449" y="391"/>
                  </a:cxn>
                  <a:cxn ang="0">
                    <a:pos x="474" y="494"/>
                  </a:cxn>
                  <a:cxn ang="0">
                    <a:pos x="486" y="417"/>
                  </a:cxn>
                  <a:cxn ang="0">
                    <a:pos x="584" y="282"/>
                  </a:cxn>
                  <a:cxn ang="0">
                    <a:pos x="584" y="250"/>
                  </a:cxn>
                  <a:cxn ang="0">
                    <a:pos x="597" y="218"/>
                  </a:cxn>
                  <a:cxn ang="0">
                    <a:pos x="609" y="199"/>
                  </a:cxn>
                  <a:cxn ang="0">
                    <a:pos x="671" y="167"/>
                  </a:cxn>
                  <a:cxn ang="0">
                    <a:pos x="689" y="147"/>
                  </a:cxn>
                  <a:cxn ang="0">
                    <a:pos x="683" y="135"/>
                  </a:cxn>
                  <a:cxn ang="0">
                    <a:pos x="708" y="103"/>
                  </a:cxn>
                  <a:cxn ang="0">
                    <a:pos x="738" y="96"/>
                  </a:cxn>
                  <a:cxn ang="0">
                    <a:pos x="738" y="77"/>
                  </a:cxn>
                  <a:cxn ang="0">
                    <a:pos x="726" y="38"/>
                  </a:cxn>
                  <a:cxn ang="0">
                    <a:pos x="646" y="90"/>
                  </a:cxn>
                  <a:cxn ang="0">
                    <a:pos x="621" y="115"/>
                  </a:cxn>
                  <a:cxn ang="0">
                    <a:pos x="584" y="115"/>
                  </a:cxn>
                  <a:cxn ang="0">
                    <a:pos x="529" y="154"/>
                  </a:cxn>
                  <a:cxn ang="0">
                    <a:pos x="535" y="109"/>
                  </a:cxn>
                  <a:cxn ang="0">
                    <a:pos x="535" y="77"/>
                  </a:cxn>
                  <a:cxn ang="0">
                    <a:pos x="486" y="147"/>
                  </a:cxn>
                  <a:cxn ang="0">
                    <a:pos x="480" y="115"/>
                  </a:cxn>
                  <a:cxn ang="0">
                    <a:pos x="498" y="77"/>
                  </a:cxn>
                  <a:cxn ang="0">
                    <a:pos x="541" y="58"/>
                  </a:cxn>
                  <a:cxn ang="0">
                    <a:pos x="511" y="58"/>
                  </a:cxn>
                  <a:cxn ang="0">
                    <a:pos x="511" y="38"/>
                  </a:cxn>
                  <a:cxn ang="0">
                    <a:pos x="455" y="58"/>
                  </a:cxn>
                  <a:cxn ang="0">
                    <a:pos x="449" y="6"/>
                  </a:cxn>
                  <a:cxn ang="0">
                    <a:pos x="104" y="6"/>
                  </a:cxn>
                  <a:cxn ang="0">
                    <a:pos x="98" y="26"/>
                  </a:cxn>
                  <a:cxn ang="0">
                    <a:pos x="80" y="6"/>
                  </a:cxn>
                  <a:cxn ang="0">
                    <a:pos x="24" y="128"/>
                  </a:cxn>
                  <a:cxn ang="0">
                    <a:pos x="6" y="199"/>
                  </a:cxn>
                  <a:cxn ang="0">
                    <a:pos x="0" y="205"/>
                  </a:cxn>
                  <a:cxn ang="0">
                    <a:pos x="6" y="212"/>
                  </a:cxn>
                  <a:cxn ang="0">
                    <a:pos x="0" y="225"/>
                  </a:cxn>
                  <a:cxn ang="0">
                    <a:pos x="6" y="244"/>
                  </a:cxn>
                  <a:cxn ang="0">
                    <a:pos x="6" y="263"/>
                  </a:cxn>
                  <a:cxn ang="0">
                    <a:pos x="12" y="289"/>
                  </a:cxn>
                  <a:cxn ang="0">
                    <a:pos x="37" y="334"/>
                  </a:cxn>
                  <a:cxn ang="0">
                    <a:pos x="111" y="372"/>
                  </a:cxn>
                  <a:cxn ang="0">
                    <a:pos x="184" y="391"/>
                  </a:cxn>
                  <a:cxn ang="0">
                    <a:pos x="209" y="391"/>
                  </a:cxn>
                  <a:cxn ang="0">
                    <a:pos x="271" y="481"/>
                  </a:cxn>
                </a:cxnLst>
                <a:rect l="0" t="0" r="r" b="b"/>
                <a:pathLst>
                  <a:path w="744" h="494">
                    <a:moveTo>
                      <a:pt x="277" y="443"/>
                    </a:moveTo>
                    <a:lnTo>
                      <a:pt x="314" y="404"/>
                    </a:lnTo>
                    <a:lnTo>
                      <a:pt x="351" y="404"/>
                    </a:lnTo>
                    <a:lnTo>
                      <a:pt x="357" y="391"/>
                    </a:lnTo>
                    <a:lnTo>
                      <a:pt x="357" y="411"/>
                    </a:lnTo>
                    <a:lnTo>
                      <a:pt x="357" y="417"/>
                    </a:lnTo>
                    <a:lnTo>
                      <a:pt x="369" y="417"/>
                    </a:lnTo>
                    <a:lnTo>
                      <a:pt x="375" y="411"/>
                    </a:lnTo>
                    <a:lnTo>
                      <a:pt x="388" y="417"/>
                    </a:lnTo>
                    <a:lnTo>
                      <a:pt x="381" y="411"/>
                    </a:lnTo>
                    <a:lnTo>
                      <a:pt x="381" y="404"/>
                    </a:lnTo>
                    <a:lnTo>
                      <a:pt x="381" y="398"/>
                    </a:lnTo>
                    <a:lnTo>
                      <a:pt x="400" y="385"/>
                    </a:lnTo>
                    <a:lnTo>
                      <a:pt x="406" y="385"/>
                    </a:lnTo>
                    <a:lnTo>
                      <a:pt x="418" y="385"/>
                    </a:lnTo>
                    <a:lnTo>
                      <a:pt x="431" y="385"/>
                    </a:lnTo>
                    <a:lnTo>
                      <a:pt x="437" y="404"/>
                    </a:lnTo>
                    <a:lnTo>
                      <a:pt x="449" y="391"/>
                    </a:lnTo>
                    <a:lnTo>
                      <a:pt x="468" y="398"/>
                    </a:lnTo>
                    <a:lnTo>
                      <a:pt x="468" y="417"/>
                    </a:lnTo>
                    <a:lnTo>
                      <a:pt x="474" y="494"/>
                    </a:lnTo>
                    <a:lnTo>
                      <a:pt x="492" y="481"/>
                    </a:lnTo>
                    <a:lnTo>
                      <a:pt x="492" y="462"/>
                    </a:lnTo>
                    <a:lnTo>
                      <a:pt x="486" y="417"/>
                    </a:lnTo>
                    <a:lnTo>
                      <a:pt x="492" y="372"/>
                    </a:lnTo>
                    <a:lnTo>
                      <a:pt x="511" y="334"/>
                    </a:lnTo>
                    <a:lnTo>
                      <a:pt x="584" y="282"/>
                    </a:lnTo>
                    <a:lnTo>
                      <a:pt x="597" y="276"/>
                    </a:lnTo>
                    <a:lnTo>
                      <a:pt x="591" y="263"/>
                    </a:lnTo>
                    <a:lnTo>
                      <a:pt x="584" y="250"/>
                    </a:lnTo>
                    <a:lnTo>
                      <a:pt x="584" y="237"/>
                    </a:lnTo>
                    <a:lnTo>
                      <a:pt x="597" y="225"/>
                    </a:lnTo>
                    <a:lnTo>
                      <a:pt x="597" y="218"/>
                    </a:lnTo>
                    <a:lnTo>
                      <a:pt x="597" y="225"/>
                    </a:lnTo>
                    <a:lnTo>
                      <a:pt x="609" y="218"/>
                    </a:lnTo>
                    <a:lnTo>
                      <a:pt x="609" y="199"/>
                    </a:lnTo>
                    <a:lnTo>
                      <a:pt x="615" y="205"/>
                    </a:lnTo>
                    <a:lnTo>
                      <a:pt x="634" y="180"/>
                    </a:lnTo>
                    <a:lnTo>
                      <a:pt x="671" y="167"/>
                    </a:lnTo>
                    <a:lnTo>
                      <a:pt x="671" y="154"/>
                    </a:lnTo>
                    <a:lnTo>
                      <a:pt x="689" y="154"/>
                    </a:lnTo>
                    <a:lnTo>
                      <a:pt x="689" y="147"/>
                    </a:lnTo>
                    <a:lnTo>
                      <a:pt x="683" y="154"/>
                    </a:lnTo>
                    <a:lnTo>
                      <a:pt x="683" y="147"/>
                    </a:lnTo>
                    <a:lnTo>
                      <a:pt x="683" y="135"/>
                    </a:lnTo>
                    <a:lnTo>
                      <a:pt x="689" y="122"/>
                    </a:lnTo>
                    <a:lnTo>
                      <a:pt x="695" y="109"/>
                    </a:lnTo>
                    <a:lnTo>
                      <a:pt x="708" y="103"/>
                    </a:lnTo>
                    <a:lnTo>
                      <a:pt x="726" y="96"/>
                    </a:lnTo>
                    <a:lnTo>
                      <a:pt x="732" y="96"/>
                    </a:lnTo>
                    <a:lnTo>
                      <a:pt x="738" y="96"/>
                    </a:lnTo>
                    <a:lnTo>
                      <a:pt x="744" y="90"/>
                    </a:lnTo>
                    <a:lnTo>
                      <a:pt x="744" y="77"/>
                    </a:lnTo>
                    <a:lnTo>
                      <a:pt x="738" y="77"/>
                    </a:lnTo>
                    <a:lnTo>
                      <a:pt x="744" y="64"/>
                    </a:lnTo>
                    <a:lnTo>
                      <a:pt x="744" y="45"/>
                    </a:lnTo>
                    <a:lnTo>
                      <a:pt x="726" y="38"/>
                    </a:lnTo>
                    <a:lnTo>
                      <a:pt x="708" y="77"/>
                    </a:lnTo>
                    <a:lnTo>
                      <a:pt x="689" y="90"/>
                    </a:lnTo>
                    <a:lnTo>
                      <a:pt x="646" y="90"/>
                    </a:lnTo>
                    <a:lnTo>
                      <a:pt x="634" y="96"/>
                    </a:lnTo>
                    <a:lnTo>
                      <a:pt x="628" y="103"/>
                    </a:lnTo>
                    <a:lnTo>
                      <a:pt x="621" y="115"/>
                    </a:lnTo>
                    <a:lnTo>
                      <a:pt x="621" y="128"/>
                    </a:lnTo>
                    <a:lnTo>
                      <a:pt x="609" y="128"/>
                    </a:lnTo>
                    <a:lnTo>
                      <a:pt x="584" y="115"/>
                    </a:lnTo>
                    <a:lnTo>
                      <a:pt x="597" y="128"/>
                    </a:lnTo>
                    <a:lnTo>
                      <a:pt x="541" y="154"/>
                    </a:lnTo>
                    <a:lnTo>
                      <a:pt x="529" y="154"/>
                    </a:lnTo>
                    <a:lnTo>
                      <a:pt x="541" y="115"/>
                    </a:lnTo>
                    <a:lnTo>
                      <a:pt x="541" y="109"/>
                    </a:lnTo>
                    <a:lnTo>
                      <a:pt x="535" y="109"/>
                    </a:lnTo>
                    <a:lnTo>
                      <a:pt x="541" y="96"/>
                    </a:lnTo>
                    <a:lnTo>
                      <a:pt x="541" y="77"/>
                    </a:lnTo>
                    <a:lnTo>
                      <a:pt x="535" y="77"/>
                    </a:lnTo>
                    <a:lnTo>
                      <a:pt x="511" y="90"/>
                    </a:lnTo>
                    <a:lnTo>
                      <a:pt x="492" y="115"/>
                    </a:lnTo>
                    <a:lnTo>
                      <a:pt x="486" y="147"/>
                    </a:lnTo>
                    <a:lnTo>
                      <a:pt x="468" y="154"/>
                    </a:lnTo>
                    <a:lnTo>
                      <a:pt x="468" y="147"/>
                    </a:lnTo>
                    <a:lnTo>
                      <a:pt x="480" y="115"/>
                    </a:lnTo>
                    <a:lnTo>
                      <a:pt x="498" y="90"/>
                    </a:lnTo>
                    <a:lnTo>
                      <a:pt x="486" y="96"/>
                    </a:lnTo>
                    <a:lnTo>
                      <a:pt x="498" y="77"/>
                    </a:lnTo>
                    <a:lnTo>
                      <a:pt x="517" y="64"/>
                    </a:lnTo>
                    <a:lnTo>
                      <a:pt x="541" y="70"/>
                    </a:lnTo>
                    <a:lnTo>
                      <a:pt x="541" y="58"/>
                    </a:lnTo>
                    <a:lnTo>
                      <a:pt x="535" y="58"/>
                    </a:lnTo>
                    <a:lnTo>
                      <a:pt x="541" y="58"/>
                    </a:lnTo>
                    <a:lnTo>
                      <a:pt x="511" y="58"/>
                    </a:lnTo>
                    <a:lnTo>
                      <a:pt x="511" y="45"/>
                    </a:lnTo>
                    <a:lnTo>
                      <a:pt x="492" y="58"/>
                    </a:lnTo>
                    <a:lnTo>
                      <a:pt x="511" y="38"/>
                    </a:lnTo>
                    <a:lnTo>
                      <a:pt x="468" y="58"/>
                    </a:lnTo>
                    <a:lnTo>
                      <a:pt x="468" y="45"/>
                    </a:lnTo>
                    <a:lnTo>
                      <a:pt x="455" y="58"/>
                    </a:lnTo>
                    <a:lnTo>
                      <a:pt x="486" y="19"/>
                    </a:lnTo>
                    <a:lnTo>
                      <a:pt x="492" y="19"/>
                    </a:lnTo>
                    <a:lnTo>
                      <a:pt x="449" y="6"/>
                    </a:lnTo>
                    <a:lnTo>
                      <a:pt x="431" y="0"/>
                    </a:lnTo>
                    <a:lnTo>
                      <a:pt x="104" y="0"/>
                    </a:lnTo>
                    <a:lnTo>
                      <a:pt x="104" y="6"/>
                    </a:lnTo>
                    <a:lnTo>
                      <a:pt x="98" y="38"/>
                    </a:lnTo>
                    <a:lnTo>
                      <a:pt x="92" y="38"/>
                    </a:lnTo>
                    <a:lnTo>
                      <a:pt x="98" y="26"/>
                    </a:lnTo>
                    <a:lnTo>
                      <a:pt x="98" y="19"/>
                    </a:lnTo>
                    <a:lnTo>
                      <a:pt x="92" y="13"/>
                    </a:lnTo>
                    <a:lnTo>
                      <a:pt x="80" y="6"/>
                    </a:lnTo>
                    <a:lnTo>
                      <a:pt x="74" y="19"/>
                    </a:lnTo>
                    <a:lnTo>
                      <a:pt x="55" y="77"/>
                    </a:lnTo>
                    <a:lnTo>
                      <a:pt x="24" y="128"/>
                    </a:lnTo>
                    <a:lnTo>
                      <a:pt x="6" y="186"/>
                    </a:lnTo>
                    <a:lnTo>
                      <a:pt x="12" y="192"/>
                    </a:lnTo>
                    <a:lnTo>
                      <a:pt x="6" y="199"/>
                    </a:lnTo>
                    <a:lnTo>
                      <a:pt x="6" y="199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6" y="212"/>
                    </a:lnTo>
                    <a:lnTo>
                      <a:pt x="6" y="212"/>
                    </a:lnTo>
                    <a:lnTo>
                      <a:pt x="6" y="212"/>
                    </a:lnTo>
                    <a:lnTo>
                      <a:pt x="6" y="218"/>
                    </a:lnTo>
                    <a:lnTo>
                      <a:pt x="6" y="218"/>
                    </a:lnTo>
                    <a:lnTo>
                      <a:pt x="0" y="225"/>
                    </a:lnTo>
                    <a:lnTo>
                      <a:pt x="0" y="231"/>
                    </a:lnTo>
                    <a:lnTo>
                      <a:pt x="0" y="237"/>
                    </a:lnTo>
                    <a:lnTo>
                      <a:pt x="6" y="244"/>
                    </a:lnTo>
                    <a:lnTo>
                      <a:pt x="6" y="250"/>
                    </a:lnTo>
                    <a:lnTo>
                      <a:pt x="6" y="257"/>
                    </a:lnTo>
                    <a:lnTo>
                      <a:pt x="6" y="263"/>
                    </a:lnTo>
                    <a:lnTo>
                      <a:pt x="12" y="276"/>
                    </a:lnTo>
                    <a:lnTo>
                      <a:pt x="12" y="282"/>
                    </a:lnTo>
                    <a:lnTo>
                      <a:pt x="12" y="289"/>
                    </a:lnTo>
                    <a:lnTo>
                      <a:pt x="6" y="295"/>
                    </a:lnTo>
                    <a:lnTo>
                      <a:pt x="31" y="308"/>
                    </a:lnTo>
                    <a:lnTo>
                      <a:pt x="37" y="334"/>
                    </a:lnTo>
                    <a:lnTo>
                      <a:pt x="68" y="334"/>
                    </a:lnTo>
                    <a:lnTo>
                      <a:pt x="92" y="346"/>
                    </a:lnTo>
                    <a:lnTo>
                      <a:pt x="111" y="372"/>
                    </a:lnTo>
                    <a:lnTo>
                      <a:pt x="178" y="366"/>
                    </a:lnTo>
                    <a:lnTo>
                      <a:pt x="184" y="385"/>
                    </a:lnTo>
                    <a:lnTo>
                      <a:pt x="184" y="391"/>
                    </a:lnTo>
                    <a:lnTo>
                      <a:pt x="197" y="417"/>
                    </a:lnTo>
                    <a:lnTo>
                      <a:pt x="203" y="417"/>
                    </a:lnTo>
                    <a:lnTo>
                      <a:pt x="209" y="391"/>
                    </a:lnTo>
                    <a:lnTo>
                      <a:pt x="221" y="404"/>
                    </a:lnTo>
                    <a:lnTo>
                      <a:pt x="246" y="475"/>
                    </a:lnTo>
                    <a:lnTo>
                      <a:pt x="271" y="481"/>
                    </a:lnTo>
                    <a:lnTo>
                      <a:pt x="277" y="44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13" name="Freeform 5"/>
              <p:cNvSpPr>
                <a:spLocks/>
              </p:cNvSpPr>
              <p:nvPr/>
            </p:nvSpPr>
            <p:spPr bwMode="auto">
              <a:xfrm>
                <a:off x="1715" y="1484"/>
                <a:ext cx="40" cy="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13"/>
                  </a:cxn>
                  <a:cxn ang="0">
                    <a:pos x="31" y="13"/>
                  </a:cxn>
                  <a:cxn ang="0">
                    <a:pos x="18" y="0"/>
                  </a:cxn>
                  <a:cxn ang="0">
                    <a:pos x="0" y="0"/>
                  </a:cxn>
                </a:cxnLst>
                <a:rect l="0" t="0" r="r" b="b"/>
                <a:pathLst>
                  <a:path w="31" h="13">
                    <a:moveTo>
                      <a:pt x="0" y="0"/>
                    </a:moveTo>
                    <a:lnTo>
                      <a:pt x="18" y="13"/>
                    </a:lnTo>
                    <a:lnTo>
                      <a:pt x="31" y="13"/>
                    </a:lnTo>
                    <a:lnTo>
                      <a:pt x="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14" name="Freeform 6"/>
              <p:cNvSpPr>
                <a:spLocks/>
              </p:cNvSpPr>
              <p:nvPr/>
            </p:nvSpPr>
            <p:spPr bwMode="auto">
              <a:xfrm>
                <a:off x="1715" y="1484"/>
                <a:ext cx="40" cy="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13"/>
                  </a:cxn>
                  <a:cxn ang="0">
                    <a:pos x="31" y="13"/>
                  </a:cxn>
                  <a:cxn ang="0">
                    <a:pos x="18" y="0"/>
                  </a:cxn>
                  <a:cxn ang="0">
                    <a:pos x="0" y="0"/>
                  </a:cxn>
                </a:cxnLst>
                <a:rect l="0" t="0" r="r" b="b"/>
                <a:pathLst>
                  <a:path w="31" h="13">
                    <a:moveTo>
                      <a:pt x="0" y="0"/>
                    </a:moveTo>
                    <a:lnTo>
                      <a:pt x="18" y="13"/>
                    </a:lnTo>
                    <a:lnTo>
                      <a:pt x="31" y="13"/>
                    </a:lnTo>
                    <a:lnTo>
                      <a:pt x="18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15" name="Freeform 7"/>
              <p:cNvSpPr>
                <a:spLocks/>
              </p:cNvSpPr>
              <p:nvPr/>
            </p:nvSpPr>
            <p:spPr bwMode="auto">
              <a:xfrm>
                <a:off x="1699" y="1550"/>
                <a:ext cx="30" cy="29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12" y="25"/>
                  </a:cxn>
                  <a:cxn ang="0">
                    <a:pos x="24" y="13"/>
                  </a:cxn>
                  <a:cxn ang="0">
                    <a:pos x="6" y="13"/>
                  </a:cxn>
                  <a:cxn ang="0">
                    <a:pos x="6" y="0"/>
                  </a:cxn>
                  <a:cxn ang="0">
                    <a:pos x="0" y="13"/>
                  </a:cxn>
                </a:cxnLst>
                <a:rect l="0" t="0" r="r" b="b"/>
                <a:pathLst>
                  <a:path w="24" h="25">
                    <a:moveTo>
                      <a:pt x="0" y="13"/>
                    </a:moveTo>
                    <a:lnTo>
                      <a:pt x="12" y="25"/>
                    </a:lnTo>
                    <a:lnTo>
                      <a:pt x="24" y="13"/>
                    </a:lnTo>
                    <a:lnTo>
                      <a:pt x="6" y="13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16" name="Freeform 8"/>
              <p:cNvSpPr>
                <a:spLocks/>
              </p:cNvSpPr>
              <p:nvPr/>
            </p:nvSpPr>
            <p:spPr bwMode="auto">
              <a:xfrm>
                <a:off x="1699" y="1550"/>
                <a:ext cx="30" cy="29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12" y="25"/>
                  </a:cxn>
                  <a:cxn ang="0">
                    <a:pos x="24" y="13"/>
                  </a:cxn>
                  <a:cxn ang="0">
                    <a:pos x="6" y="13"/>
                  </a:cxn>
                  <a:cxn ang="0">
                    <a:pos x="6" y="0"/>
                  </a:cxn>
                  <a:cxn ang="0">
                    <a:pos x="0" y="13"/>
                  </a:cxn>
                </a:cxnLst>
                <a:rect l="0" t="0" r="r" b="b"/>
                <a:pathLst>
                  <a:path w="24" h="25">
                    <a:moveTo>
                      <a:pt x="0" y="13"/>
                    </a:moveTo>
                    <a:lnTo>
                      <a:pt x="12" y="25"/>
                    </a:lnTo>
                    <a:lnTo>
                      <a:pt x="24" y="13"/>
                    </a:lnTo>
                    <a:lnTo>
                      <a:pt x="6" y="13"/>
                    </a:lnTo>
                    <a:lnTo>
                      <a:pt x="6" y="0"/>
                    </a:lnTo>
                    <a:lnTo>
                      <a:pt x="0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17" name="Freeform 9"/>
              <p:cNvSpPr>
                <a:spLocks/>
              </p:cNvSpPr>
              <p:nvPr/>
            </p:nvSpPr>
            <p:spPr bwMode="auto">
              <a:xfrm>
                <a:off x="1787" y="1455"/>
                <a:ext cx="96" cy="110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0" y="77"/>
                  </a:cxn>
                  <a:cxn ang="0">
                    <a:pos x="43" y="77"/>
                  </a:cxn>
                  <a:cxn ang="0">
                    <a:pos x="37" y="84"/>
                  </a:cxn>
                  <a:cxn ang="0">
                    <a:pos x="43" y="84"/>
                  </a:cxn>
                  <a:cxn ang="0">
                    <a:pos x="49" y="77"/>
                  </a:cxn>
                  <a:cxn ang="0">
                    <a:pos x="62" y="77"/>
                  </a:cxn>
                  <a:cxn ang="0">
                    <a:pos x="49" y="84"/>
                  </a:cxn>
                  <a:cxn ang="0">
                    <a:pos x="62" y="84"/>
                  </a:cxn>
                  <a:cxn ang="0">
                    <a:pos x="62" y="97"/>
                  </a:cxn>
                  <a:cxn ang="0">
                    <a:pos x="68" y="97"/>
                  </a:cxn>
                  <a:cxn ang="0">
                    <a:pos x="74" y="77"/>
                  </a:cxn>
                  <a:cxn ang="0">
                    <a:pos x="68" y="77"/>
                  </a:cxn>
                  <a:cxn ang="0">
                    <a:pos x="74" y="58"/>
                  </a:cxn>
                  <a:cxn ang="0">
                    <a:pos x="62" y="77"/>
                  </a:cxn>
                  <a:cxn ang="0">
                    <a:pos x="74" y="45"/>
                  </a:cxn>
                  <a:cxn ang="0">
                    <a:pos x="68" y="45"/>
                  </a:cxn>
                  <a:cxn ang="0">
                    <a:pos x="74" y="39"/>
                  </a:cxn>
                  <a:cxn ang="0">
                    <a:pos x="49" y="39"/>
                  </a:cxn>
                  <a:cxn ang="0">
                    <a:pos x="49" y="20"/>
                  </a:cxn>
                  <a:cxn ang="0">
                    <a:pos x="37" y="26"/>
                  </a:cxn>
                  <a:cxn ang="0">
                    <a:pos x="62" y="0"/>
                  </a:cxn>
                  <a:cxn ang="0">
                    <a:pos x="49" y="0"/>
                  </a:cxn>
                  <a:cxn ang="0">
                    <a:pos x="13" y="45"/>
                  </a:cxn>
                  <a:cxn ang="0">
                    <a:pos x="0" y="58"/>
                  </a:cxn>
                </a:cxnLst>
                <a:rect l="0" t="0" r="r" b="b"/>
                <a:pathLst>
                  <a:path w="74" h="97">
                    <a:moveTo>
                      <a:pt x="0" y="58"/>
                    </a:moveTo>
                    <a:lnTo>
                      <a:pt x="0" y="77"/>
                    </a:lnTo>
                    <a:lnTo>
                      <a:pt x="43" y="77"/>
                    </a:lnTo>
                    <a:lnTo>
                      <a:pt x="37" y="84"/>
                    </a:lnTo>
                    <a:lnTo>
                      <a:pt x="43" y="84"/>
                    </a:lnTo>
                    <a:lnTo>
                      <a:pt x="49" y="77"/>
                    </a:lnTo>
                    <a:lnTo>
                      <a:pt x="62" y="77"/>
                    </a:lnTo>
                    <a:lnTo>
                      <a:pt x="49" y="84"/>
                    </a:lnTo>
                    <a:lnTo>
                      <a:pt x="62" y="84"/>
                    </a:lnTo>
                    <a:lnTo>
                      <a:pt x="62" y="97"/>
                    </a:lnTo>
                    <a:lnTo>
                      <a:pt x="68" y="97"/>
                    </a:lnTo>
                    <a:lnTo>
                      <a:pt x="74" y="77"/>
                    </a:lnTo>
                    <a:lnTo>
                      <a:pt x="68" y="77"/>
                    </a:lnTo>
                    <a:lnTo>
                      <a:pt x="74" y="58"/>
                    </a:lnTo>
                    <a:lnTo>
                      <a:pt x="62" y="77"/>
                    </a:lnTo>
                    <a:lnTo>
                      <a:pt x="74" y="45"/>
                    </a:lnTo>
                    <a:lnTo>
                      <a:pt x="68" y="45"/>
                    </a:lnTo>
                    <a:lnTo>
                      <a:pt x="74" y="39"/>
                    </a:lnTo>
                    <a:lnTo>
                      <a:pt x="49" y="39"/>
                    </a:lnTo>
                    <a:lnTo>
                      <a:pt x="49" y="20"/>
                    </a:lnTo>
                    <a:lnTo>
                      <a:pt x="37" y="26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13" y="45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18" name="Freeform 10"/>
              <p:cNvSpPr>
                <a:spLocks/>
              </p:cNvSpPr>
              <p:nvPr/>
            </p:nvSpPr>
            <p:spPr bwMode="auto">
              <a:xfrm>
                <a:off x="1787" y="1455"/>
                <a:ext cx="96" cy="110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0" y="77"/>
                  </a:cxn>
                  <a:cxn ang="0">
                    <a:pos x="43" y="77"/>
                  </a:cxn>
                  <a:cxn ang="0">
                    <a:pos x="37" y="84"/>
                  </a:cxn>
                  <a:cxn ang="0">
                    <a:pos x="43" y="84"/>
                  </a:cxn>
                  <a:cxn ang="0">
                    <a:pos x="49" y="77"/>
                  </a:cxn>
                  <a:cxn ang="0">
                    <a:pos x="62" y="77"/>
                  </a:cxn>
                  <a:cxn ang="0">
                    <a:pos x="49" y="84"/>
                  </a:cxn>
                  <a:cxn ang="0">
                    <a:pos x="62" y="84"/>
                  </a:cxn>
                  <a:cxn ang="0">
                    <a:pos x="62" y="97"/>
                  </a:cxn>
                  <a:cxn ang="0">
                    <a:pos x="68" y="97"/>
                  </a:cxn>
                  <a:cxn ang="0">
                    <a:pos x="74" y="77"/>
                  </a:cxn>
                  <a:cxn ang="0">
                    <a:pos x="68" y="77"/>
                  </a:cxn>
                  <a:cxn ang="0">
                    <a:pos x="74" y="58"/>
                  </a:cxn>
                  <a:cxn ang="0">
                    <a:pos x="62" y="77"/>
                  </a:cxn>
                  <a:cxn ang="0">
                    <a:pos x="74" y="45"/>
                  </a:cxn>
                  <a:cxn ang="0">
                    <a:pos x="68" y="45"/>
                  </a:cxn>
                  <a:cxn ang="0">
                    <a:pos x="74" y="39"/>
                  </a:cxn>
                  <a:cxn ang="0">
                    <a:pos x="49" y="39"/>
                  </a:cxn>
                  <a:cxn ang="0">
                    <a:pos x="49" y="20"/>
                  </a:cxn>
                  <a:cxn ang="0">
                    <a:pos x="37" y="26"/>
                  </a:cxn>
                  <a:cxn ang="0">
                    <a:pos x="62" y="0"/>
                  </a:cxn>
                  <a:cxn ang="0">
                    <a:pos x="49" y="0"/>
                  </a:cxn>
                  <a:cxn ang="0">
                    <a:pos x="13" y="45"/>
                  </a:cxn>
                  <a:cxn ang="0">
                    <a:pos x="0" y="58"/>
                  </a:cxn>
                </a:cxnLst>
                <a:rect l="0" t="0" r="r" b="b"/>
                <a:pathLst>
                  <a:path w="74" h="97">
                    <a:moveTo>
                      <a:pt x="0" y="58"/>
                    </a:moveTo>
                    <a:lnTo>
                      <a:pt x="0" y="77"/>
                    </a:lnTo>
                    <a:lnTo>
                      <a:pt x="43" y="77"/>
                    </a:lnTo>
                    <a:lnTo>
                      <a:pt x="37" y="84"/>
                    </a:lnTo>
                    <a:lnTo>
                      <a:pt x="43" y="84"/>
                    </a:lnTo>
                    <a:lnTo>
                      <a:pt x="49" y="77"/>
                    </a:lnTo>
                    <a:lnTo>
                      <a:pt x="62" y="77"/>
                    </a:lnTo>
                    <a:lnTo>
                      <a:pt x="49" y="84"/>
                    </a:lnTo>
                    <a:lnTo>
                      <a:pt x="62" y="84"/>
                    </a:lnTo>
                    <a:lnTo>
                      <a:pt x="62" y="97"/>
                    </a:lnTo>
                    <a:lnTo>
                      <a:pt x="68" y="97"/>
                    </a:lnTo>
                    <a:lnTo>
                      <a:pt x="74" y="77"/>
                    </a:lnTo>
                    <a:lnTo>
                      <a:pt x="68" y="77"/>
                    </a:lnTo>
                    <a:lnTo>
                      <a:pt x="74" y="58"/>
                    </a:lnTo>
                    <a:lnTo>
                      <a:pt x="62" y="77"/>
                    </a:lnTo>
                    <a:lnTo>
                      <a:pt x="74" y="45"/>
                    </a:lnTo>
                    <a:lnTo>
                      <a:pt x="68" y="45"/>
                    </a:lnTo>
                    <a:lnTo>
                      <a:pt x="74" y="39"/>
                    </a:lnTo>
                    <a:lnTo>
                      <a:pt x="49" y="39"/>
                    </a:lnTo>
                    <a:lnTo>
                      <a:pt x="49" y="20"/>
                    </a:lnTo>
                    <a:lnTo>
                      <a:pt x="37" y="26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13" y="45"/>
                    </a:lnTo>
                    <a:lnTo>
                      <a:pt x="0" y="58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19" name="Line 11"/>
              <p:cNvSpPr>
                <a:spLocks noChangeShapeType="1"/>
              </p:cNvSpPr>
              <p:nvPr/>
            </p:nvSpPr>
            <p:spPr bwMode="auto">
              <a:xfrm>
                <a:off x="4977" y="1024"/>
                <a:ext cx="6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20" name="Freeform 12"/>
              <p:cNvSpPr>
                <a:spLocks/>
              </p:cNvSpPr>
              <p:nvPr/>
            </p:nvSpPr>
            <p:spPr bwMode="auto">
              <a:xfrm>
                <a:off x="4977" y="1024"/>
                <a:ext cx="39" cy="22"/>
              </a:xfrm>
              <a:custGeom>
                <a:avLst/>
                <a:gdLst/>
                <a:ahLst/>
                <a:cxnLst>
                  <a:cxn ang="0">
                    <a:pos x="6" y="19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6" y="19"/>
                  </a:cxn>
                </a:cxnLst>
                <a:rect l="0" t="0" r="r" b="b"/>
                <a:pathLst>
                  <a:path w="30" h="19">
                    <a:moveTo>
                      <a:pt x="6" y="19"/>
                    </a:moveTo>
                    <a:lnTo>
                      <a:pt x="30" y="0"/>
                    </a:lnTo>
                    <a:lnTo>
                      <a:pt x="0" y="0"/>
                    </a:lnTo>
                    <a:lnTo>
                      <a:pt x="6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21" name="Freeform 13"/>
              <p:cNvSpPr>
                <a:spLocks/>
              </p:cNvSpPr>
              <p:nvPr/>
            </p:nvSpPr>
            <p:spPr bwMode="auto">
              <a:xfrm>
                <a:off x="4977" y="1024"/>
                <a:ext cx="39" cy="22"/>
              </a:xfrm>
              <a:custGeom>
                <a:avLst/>
                <a:gdLst/>
                <a:ahLst/>
                <a:cxnLst>
                  <a:cxn ang="0">
                    <a:pos x="6" y="19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6" y="19"/>
                  </a:cxn>
                </a:cxnLst>
                <a:rect l="0" t="0" r="r" b="b"/>
                <a:pathLst>
                  <a:path w="30" h="19">
                    <a:moveTo>
                      <a:pt x="6" y="19"/>
                    </a:moveTo>
                    <a:lnTo>
                      <a:pt x="30" y="0"/>
                    </a:lnTo>
                    <a:lnTo>
                      <a:pt x="0" y="0"/>
                    </a:lnTo>
                    <a:lnTo>
                      <a:pt x="6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22" name="Freeform 14"/>
              <p:cNvSpPr>
                <a:spLocks/>
              </p:cNvSpPr>
              <p:nvPr/>
            </p:nvSpPr>
            <p:spPr bwMode="auto">
              <a:xfrm>
                <a:off x="4977" y="1024"/>
                <a:ext cx="39" cy="22"/>
              </a:xfrm>
              <a:custGeom>
                <a:avLst/>
                <a:gdLst/>
                <a:ahLst/>
                <a:cxnLst>
                  <a:cxn ang="0">
                    <a:pos x="6" y="19"/>
                  </a:cxn>
                  <a:cxn ang="0">
                    <a:pos x="30" y="0"/>
                  </a:cxn>
                  <a:cxn ang="0">
                    <a:pos x="0" y="0"/>
                  </a:cxn>
                </a:cxnLst>
                <a:rect l="0" t="0" r="r" b="b"/>
                <a:pathLst>
                  <a:path w="30" h="19">
                    <a:moveTo>
                      <a:pt x="6" y="19"/>
                    </a:moveTo>
                    <a:lnTo>
                      <a:pt x="3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23" name="Freeform 15"/>
              <p:cNvSpPr>
                <a:spLocks/>
              </p:cNvSpPr>
              <p:nvPr/>
            </p:nvSpPr>
            <p:spPr bwMode="auto">
              <a:xfrm>
                <a:off x="4448" y="980"/>
                <a:ext cx="48" cy="1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7" y="7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7" h="7">
                    <a:moveTo>
                      <a:pt x="0" y="7"/>
                    </a:moveTo>
                    <a:lnTo>
                      <a:pt x="37" y="7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24" name="Freeform 16"/>
              <p:cNvSpPr>
                <a:spLocks/>
              </p:cNvSpPr>
              <p:nvPr/>
            </p:nvSpPr>
            <p:spPr bwMode="auto">
              <a:xfrm>
                <a:off x="4448" y="980"/>
                <a:ext cx="48" cy="1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7" y="7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7" h="7">
                    <a:moveTo>
                      <a:pt x="0" y="7"/>
                    </a:moveTo>
                    <a:lnTo>
                      <a:pt x="37" y="7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25" name="Freeform 17"/>
              <p:cNvSpPr>
                <a:spLocks/>
              </p:cNvSpPr>
              <p:nvPr/>
            </p:nvSpPr>
            <p:spPr bwMode="auto">
              <a:xfrm>
                <a:off x="4465" y="958"/>
                <a:ext cx="71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6"/>
                  </a:cxn>
                  <a:cxn ang="0">
                    <a:pos x="55" y="0"/>
                  </a:cxn>
                  <a:cxn ang="0">
                    <a:pos x="0" y="0"/>
                  </a:cxn>
                </a:cxnLst>
                <a:rect l="0" t="0" r="r" b="b"/>
                <a:pathLst>
                  <a:path w="55" h="6">
                    <a:moveTo>
                      <a:pt x="0" y="0"/>
                    </a:moveTo>
                    <a:lnTo>
                      <a:pt x="55" y="6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26" name="Freeform 18"/>
              <p:cNvSpPr>
                <a:spLocks/>
              </p:cNvSpPr>
              <p:nvPr/>
            </p:nvSpPr>
            <p:spPr bwMode="auto">
              <a:xfrm>
                <a:off x="4465" y="958"/>
                <a:ext cx="71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6"/>
                  </a:cxn>
                  <a:cxn ang="0">
                    <a:pos x="55" y="0"/>
                  </a:cxn>
                  <a:cxn ang="0">
                    <a:pos x="0" y="0"/>
                  </a:cxn>
                </a:cxnLst>
                <a:rect l="0" t="0" r="r" b="b"/>
                <a:pathLst>
                  <a:path w="55" h="6">
                    <a:moveTo>
                      <a:pt x="0" y="0"/>
                    </a:moveTo>
                    <a:lnTo>
                      <a:pt x="55" y="6"/>
                    </a:lnTo>
                    <a:lnTo>
                      <a:pt x="55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27" name="Freeform 19"/>
              <p:cNvSpPr>
                <a:spLocks/>
              </p:cNvSpPr>
              <p:nvPr/>
            </p:nvSpPr>
            <p:spPr bwMode="auto">
              <a:xfrm>
                <a:off x="4353" y="944"/>
                <a:ext cx="104" cy="21"/>
              </a:xfrm>
              <a:custGeom>
                <a:avLst/>
                <a:gdLst/>
                <a:ahLst/>
                <a:cxnLst>
                  <a:cxn ang="0">
                    <a:pos x="6" y="13"/>
                  </a:cxn>
                  <a:cxn ang="0">
                    <a:pos x="43" y="19"/>
                  </a:cxn>
                  <a:cxn ang="0">
                    <a:pos x="73" y="19"/>
                  </a:cxn>
                  <a:cxn ang="0">
                    <a:pos x="80" y="13"/>
                  </a:cxn>
                  <a:cxn ang="0">
                    <a:pos x="43" y="0"/>
                  </a:cxn>
                  <a:cxn ang="0">
                    <a:pos x="0" y="0"/>
                  </a:cxn>
                  <a:cxn ang="0">
                    <a:pos x="6" y="13"/>
                  </a:cxn>
                </a:cxnLst>
                <a:rect l="0" t="0" r="r" b="b"/>
                <a:pathLst>
                  <a:path w="80" h="19">
                    <a:moveTo>
                      <a:pt x="6" y="13"/>
                    </a:moveTo>
                    <a:lnTo>
                      <a:pt x="43" y="19"/>
                    </a:lnTo>
                    <a:lnTo>
                      <a:pt x="73" y="19"/>
                    </a:lnTo>
                    <a:lnTo>
                      <a:pt x="80" y="13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6" y="1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28" name="Freeform 20"/>
              <p:cNvSpPr>
                <a:spLocks/>
              </p:cNvSpPr>
              <p:nvPr/>
            </p:nvSpPr>
            <p:spPr bwMode="auto">
              <a:xfrm>
                <a:off x="4353" y="944"/>
                <a:ext cx="104" cy="21"/>
              </a:xfrm>
              <a:custGeom>
                <a:avLst/>
                <a:gdLst/>
                <a:ahLst/>
                <a:cxnLst>
                  <a:cxn ang="0">
                    <a:pos x="6" y="13"/>
                  </a:cxn>
                  <a:cxn ang="0">
                    <a:pos x="43" y="19"/>
                  </a:cxn>
                  <a:cxn ang="0">
                    <a:pos x="73" y="19"/>
                  </a:cxn>
                  <a:cxn ang="0">
                    <a:pos x="80" y="13"/>
                  </a:cxn>
                  <a:cxn ang="0">
                    <a:pos x="43" y="0"/>
                  </a:cxn>
                  <a:cxn ang="0">
                    <a:pos x="0" y="0"/>
                  </a:cxn>
                  <a:cxn ang="0">
                    <a:pos x="6" y="13"/>
                  </a:cxn>
                </a:cxnLst>
                <a:rect l="0" t="0" r="r" b="b"/>
                <a:pathLst>
                  <a:path w="80" h="19">
                    <a:moveTo>
                      <a:pt x="6" y="13"/>
                    </a:moveTo>
                    <a:lnTo>
                      <a:pt x="43" y="19"/>
                    </a:lnTo>
                    <a:lnTo>
                      <a:pt x="73" y="19"/>
                    </a:lnTo>
                    <a:lnTo>
                      <a:pt x="80" y="13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6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29" name="Freeform 21"/>
              <p:cNvSpPr>
                <a:spLocks/>
              </p:cNvSpPr>
              <p:nvPr/>
            </p:nvSpPr>
            <p:spPr bwMode="auto">
              <a:xfrm>
                <a:off x="3882" y="878"/>
                <a:ext cx="54" cy="2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43" y="20"/>
                  </a:cxn>
                  <a:cxn ang="0">
                    <a:pos x="36" y="7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20"/>
                  </a:cxn>
                </a:cxnLst>
                <a:rect l="0" t="0" r="r" b="b"/>
                <a:pathLst>
                  <a:path w="43" h="20">
                    <a:moveTo>
                      <a:pt x="0" y="20"/>
                    </a:moveTo>
                    <a:lnTo>
                      <a:pt x="43" y="20"/>
                    </a:lnTo>
                    <a:lnTo>
                      <a:pt x="36" y="7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30" name="Freeform 22"/>
              <p:cNvSpPr>
                <a:spLocks/>
              </p:cNvSpPr>
              <p:nvPr/>
            </p:nvSpPr>
            <p:spPr bwMode="auto">
              <a:xfrm>
                <a:off x="3882" y="878"/>
                <a:ext cx="54" cy="2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43" y="20"/>
                  </a:cxn>
                  <a:cxn ang="0">
                    <a:pos x="36" y="7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20"/>
                  </a:cxn>
                </a:cxnLst>
                <a:rect l="0" t="0" r="r" b="b"/>
                <a:pathLst>
                  <a:path w="43" h="20">
                    <a:moveTo>
                      <a:pt x="0" y="20"/>
                    </a:moveTo>
                    <a:lnTo>
                      <a:pt x="43" y="20"/>
                    </a:lnTo>
                    <a:lnTo>
                      <a:pt x="36" y="7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31" name="Freeform 23"/>
              <p:cNvSpPr>
                <a:spLocks/>
              </p:cNvSpPr>
              <p:nvPr/>
            </p:nvSpPr>
            <p:spPr bwMode="auto">
              <a:xfrm>
                <a:off x="3753" y="858"/>
                <a:ext cx="120" cy="3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7" y="26"/>
                  </a:cxn>
                  <a:cxn ang="0">
                    <a:pos x="92" y="26"/>
                  </a:cxn>
                  <a:cxn ang="0">
                    <a:pos x="80" y="19"/>
                  </a:cxn>
                  <a:cxn ang="0">
                    <a:pos x="25" y="0"/>
                  </a:cxn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</a:cxnLst>
                <a:rect l="0" t="0" r="r" b="b"/>
                <a:pathLst>
                  <a:path w="92" h="26">
                    <a:moveTo>
                      <a:pt x="0" y="7"/>
                    </a:moveTo>
                    <a:lnTo>
                      <a:pt x="37" y="26"/>
                    </a:lnTo>
                    <a:lnTo>
                      <a:pt x="92" y="26"/>
                    </a:lnTo>
                    <a:lnTo>
                      <a:pt x="80" y="19"/>
                    </a:lnTo>
                    <a:lnTo>
                      <a:pt x="25" y="0"/>
                    </a:lnTo>
                    <a:lnTo>
                      <a:pt x="6" y="0"/>
                    </a:lnTo>
                    <a:lnTo>
                      <a:pt x="6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32" name="Freeform 24"/>
              <p:cNvSpPr>
                <a:spLocks/>
              </p:cNvSpPr>
              <p:nvPr/>
            </p:nvSpPr>
            <p:spPr bwMode="auto">
              <a:xfrm>
                <a:off x="3753" y="858"/>
                <a:ext cx="120" cy="3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7" y="26"/>
                  </a:cxn>
                  <a:cxn ang="0">
                    <a:pos x="92" y="26"/>
                  </a:cxn>
                  <a:cxn ang="0">
                    <a:pos x="80" y="19"/>
                  </a:cxn>
                  <a:cxn ang="0">
                    <a:pos x="25" y="0"/>
                  </a:cxn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</a:cxnLst>
                <a:rect l="0" t="0" r="r" b="b"/>
                <a:pathLst>
                  <a:path w="92" h="26">
                    <a:moveTo>
                      <a:pt x="0" y="7"/>
                    </a:moveTo>
                    <a:lnTo>
                      <a:pt x="37" y="26"/>
                    </a:lnTo>
                    <a:lnTo>
                      <a:pt x="92" y="26"/>
                    </a:lnTo>
                    <a:lnTo>
                      <a:pt x="80" y="19"/>
                    </a:lnTo>
                    <a:lnTo>
                      <a:pt x="25" y="0"/>
                    </a:lnTo>
                    <a:lnTo>
                      <a:pt x="6" y="0"/>
                    </a:lnTo>
                    <a:lnTo>
                      <a:pt x="6" y="7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33" name="Freeform 25"/>
              <p:cNvSpPr>
                <a:spLocks/>
              </p:cNvSpPr>
              <p:nvPr/>
            </p:nvSpPr>
            <p:spPr bwMode="auto">
              <a:xfrm>
                <a:off x="3370" y="939"/>
                <a:ext cx="183" cy="109"/>
              </a:xfrm>
              <a:custGeom>
                <a:avLst/>
                <a:gdLst/>
                <a:ahLst/>
                <a:cxnLst>
                  <a:cxn ang="0">
                    <a:pos x="12" y="77"/>
                  </a:cxn>
                  <a:cxn ang="0">
                    <a:pos x="37" y="96"/>
                  </a:cxn>
                  <a:cxn ang="0">
                    <a:pos x="67" y="96"/>
                  </a:cxn>
                  <a:cxn ang="0">
                    <a:pos x="49" y="77"/>
                  </a:cxn>
                  <a:cxn ang="0">
                    <a:pos x="43" y="57"/>
                  </a:cxn>
                  <a:cxn ang="0">
                    <a:pos x="74" y="19"/>
                  </a:cxn>
                  <a:cxn ang="0">
                    <a:pos x="141" y="6"/>
                  </a:cxn>
                  <a:cxn ang="0">
                    <a:pos x="135" y="0"/>
                  </a:cxn>
                  <a:cxn ang="0">
                    <a:pos x="110" y="0"/>
                  </a:cxn>
                  <a:cxn ang="0">
                    <a:pos x="67" y="6"/>
                  </a:cxn>
                  <a:cxn ang="0">
                    <a:pos x="30" y="19"/>
                  </a:cxn>
                  <a:cxn ang="0">
                    <a:pos x="30" y="38"/>
                  </a:cxn>
                  <a:cxn ang="0">
                    <a:pos x="18" y="38"/>
                  </a:cxn>
                  <a:cxn ang="0">
                    <a:pos x="30" y="45"/>
                  </a:cxn>
                  <a:cxn ang="0">
                    <a:pos x="12" y="57"/>
                  </a:cxn>
                  <a:cxn ang="0">
                    <a:pos x="18" y="57"/>
                  </a:cxn>
                  <a:cxn ang="0">
                    <a:pos x="0" y="64"/>
                  </a:cxn>
                  <a:cxn ang="0">
                    <a:pos x="12" y="77"/>
                  </a:cxn>
                </a:cxnLst>
                <a:rect l="0" t="0" r="r" b="b"/>
                <a:pathLst>
                  <a:path w="141" h="96">
                    <a:moveTo>
                      <a:pt x="12" y="77"/>
                    </a:moveTo>
                    <a:lnTo>
                      <a:pt x="37" y="96"/>
                    </a:lnTo>
                    <a:lnTo>
                      <a:pt x="67" y="96"/>
                    </a:lnTo>
                    <a:lnTo>
                      <a:pt x="49" y="77"/>
                    </a:lnTo>
                    <a:lnTo>
                      <a:pt x="43" y="57"/>
                    </a:lnTo>
                    <a:lnTo>
                      <a:pt x="74" y="19"/>
                    </a:lnTo>
                    <a:lnTo>
                      <a:pt x="141" y="6"/>
                    </a:lnTo>
                    <a:lnTo>
                      <a:pt x="135" y="0"/>
                    </a:lnTo>
                    <a:lnTo>
                      <a:pt x="110" y="0"/>
                    </a:lnTo>
                    <a:lnTo>
                      <a:pt x="67" y="6"/>
                    </a:lnTo>
                    <a:lnTo>
                      <a:pt x="30" y="19"/>
                    </a:lnTo>
                    <a:lnTo>
                      <a:pt x="30" y="38"/>
                    </a:lnTo>
                    <a:lnTo>
                      <a:pt x="18" y="38"/>
                    </a:lnTo>
                    <a:lnTo>
                      <a:pt x="30" y="45"/>
                    </a:lnTo>
                    <a:lnTo>
                      <a:pt x="12" y="57"/>
                    </a:lnTo>
                    <a:lnTo>
                      <a:pt x="18" y="57"/>
                    </a:lnTo>
                    <a:lnTo>
                      <a:pt x="0" y="64"/>
                    </a:lnTo>
                    <a:lnTo>
                      <a:pt x="12" y="7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34" name="Freeform 26"/>
              <p:cNvSpPr>
                <a:spLocks/>
              </p:cNvSpPr>
              <p:nvPr/>
            </p:nvSpPr>
            <p:spPr bwMode="auto">
              <a:xfrm>
                <a:off x="3370" y="939"/>
                <a:ext cx="183" cy="109"/>
              </a:xfrm>
              <a:custGeom>
                <a:avLst/>
                <a:gdLst/>
                <a:ahLst/>
                <a:cxnLst>
                  <a:cxn ang="0">
                    <a:pos x="12" y="77"/>
                  </a:cxn>
                  <a:cxn ang="0">
                    <a:pos x="37" y="96"/>
                  </a:cxn>
                  <a:cxn ang="0">
                    <a:pos x="67" y="96"/>
                  </a:cxn>
                  <a:cxn ang="0">
                    <a:pos x="49" y="77"/>
                  </a:cxn>
                  <a:cxn ang="0">
                    <a:pos x="43" y="57"/>
                  </a:cxn>
                  <a:cxn ang="0">
                    <a:pos x="74" y="19"/>
                  </a:cxn>
                  <a:cxn ang="0">
                    <a:pos x="141" y="6"/>
                  </a:cxn>
                  <a:cxn ang="0">
                    <a:pos x="135" y="0"/>
                  </a:cxn>
                  <a:cxn ang="0">
                    <a:pos x="110" y="0"/>
                  </a:cxn>
                  <a:cxn ang="0">
                    <a:pos x="67" y="6"/>
                  </a:cxn>
                  <a:cxn ang="0">
                    <a:pos x="30" y="19"/>
                  </a:cxn>
                  <a:cxn ang="0">
                    <a:pos x="30" y="38"/>
                  </a:cxn>
                  <a:cxn ang="0">
                    <a:pos x="18" y="38"/>
                  </a:cxn>
                  <a:cxn ang="0">
                    <a:pos x="30" y="45"/>
                  </a:cxn>
                  <a:cxn ang="0">
                    <a:pos x="12" y="57"/>
                  </a:cxn>
                  <a:cxn ang="0">
                    <a:pos x="18" y="57"/>
                  </a:cxn>
                  <a:cxn ang="0">
                    <a:pos x="0" y="64"/>
                  </a:cxn>
                  <a:cxn ang="0">
                    <a:pos x="12" y="77"/>
                  </a:cxn>
                </a:cxnLst>
                <a:rect l="0" t="0" r="r" b="b"/>
                <a:pathLst>
                  <a:path w="141" h="96">
                    <a:moveTo>
                      <a:pt x="12" y="77"/>
                    </a:moveTo>
                    <a:lnTo>
                      <a:pt x="37" y="96"/>
                    </a:lnTo>
                    <a:lnTo>
                      <a:pt x="67" y="96"/>
                    </a:lnTo>
                    <a:lnTo>
                      <a:pt x="49" y="77"/>
                    </a:lnTo>
                    <a:lnTo>
                      <a:pt x="43" y="57"/>
                    </a:lnTo>
                    <a:lnTo>
                      <a:pt x="74" y="19"/>
                    </a:lnTo>
                    <a:lnTo>
                      <a:pt x="141" y="6"/>
                    </a:lnTo>
                    <a:lnTo>
                      <a:pt x="135" y="0"/>
                    </a:lnTo>
                    <a:lnTo>
                      <a:pt x="110" y="0"/>
                    </a:lnTo>
                    <a:lnTo>
                      <a:pt x="67" y="6"/>
                    </a:lnTo>
                    <a:lnTo>
                      <a:pt x="30" y="19"/>
                    </a:lnTo>
                    <a:lnTo>
                      <a:pt x="30" y="38"/>
                    </a:lnTo>
                    <a:lnTo>
                      <a:pt x="18" y="38"/>
                    </a:lnTo>
                    <a:lnTo>
                      <a:pt x="30" y="45"/>
                    </a:lnTo>
                    <a:lnTo>
                      <a:pt x="12" y="57"/>
                    </a:lnTo>
                    <a:lnTo>
                      <a:pt x="18" y="57"/>
                    </a:lnTo>
                    <a:lnTo>
                      <a:pt x="0" y="64"/>
                    </a:lnTo>
                    <a:lnTo>
                      <a:pt x="12" y="7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35" name="Freeform 27"/>
              <p:cNvSpPr>
                <a:spLocks/>
              </p:cNvSpPr>
              <p:nvPr/>
            </p:nvSpPr>
            <p:spPr bwMode="auto">
              <a:xfrm>
                <a:off x="3362" y="1069"/>
                <a:ext cx="24" cy="15"/>
              </a:xfrm>
              <a:custGeom>
                <a:avLst/>
                <a:gdLst/>
                <a:ahLst/>
                <a:cxnLst>
                  <a:cxn ang="0">
                    <a:pos x="6" y="13"/>
                  </a:cxn>
                  <a:cxn ang="0">
                    <a:pos x="18" y="0"/>
                  </a:cxn>
                  <a:cxn ang="0">
                    <a:pos x="0" y="0"/>
                  </a:cxn>
                  <a:cxn ang="0">
                    <a:pos x="6" y="13"/>
                  </a:cxn>
                </a:cxnLst>
                <a:rect l="0" t="0" r="r" b="b"/>
                <a:pathLst>
                  <a:path w="18" h="13">
                    <a:moveTo>
                      <a:pt x="6" y="13"/>
                    </a:moveTo>
                    <a:lnTo>
                      <a:pt x="18" y="0"/>
                    </a:lnTo>
                    <a:lnTo>
                      <a:pt x="0" y="0"/>
                    </a:lnTo>
                    <a:lnTo>
                      <a:pt x="6" y="1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36" name="Freeform 28"/>
              <p:cNvSpPr>
                <a:spLocks/>
              </p:cNvSpPr>
              <p:nvPr/>
            </p:nvSpPr>
            <p:spPr bwMode="auto">
              <a:xfrm>
                <a:off x="3362" y="1069"/>
                <a:ext cx="24" cy="15"/>
              </a:xfrm>
              <a:custGeom>
                <a:avLst/>
                <a:gdLst/>
                <a:ahLst/>
                <a:cxnLst>
                  <a:cxn ang="0">
                    <a:pos x="6" y="13"/>
                  </a:cxn>
                  <a:cxn ang="0">
                    <a:pos x="18" y="0"/>
                  </a:cxn>
                  <a:cxn ang="0">
                    <a:pos x="0" y="0"/>
                  </a:cxn>
                  <a:cxn ang="0">
                    <a:pos x="6" y="13"/>
                  </a:cxn>
                </a:cxnLst>
                <a:rect l="0" t="0" r="r" b="b"/>
                <a:pathLst>
                  <a:path w="18" h="13">
                    <a:moveTo>
                      <a:pt x="6" y="13"/>
                    </a:moveTo>
                    <a:lnTo>
                      <a:pt x="18" y="0"/>
                    </a:lnTo>
                    <a:lnTo>
                      <a:pt x="0" y="0"/>
                    </a:lnTo>
                    <a:lnTo>
                      <a:pt x="6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37" name="Freeform 29"/>
              <p:cNvSpPr>
                <a:spLocks/>
              </p:cNvSpPr>
              <p:nvPr/>
            </p:nvSpPr>
            <p:spPr bwMode="auto">
              <a:xfrm>
                <a:off x="3370" y="858"/>
                <a:ext cx="87" cy="6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49" y="7"/>
                  </a:cxn>
                  <a:cxn ang="0">
                    <a:pos x="43" y="0"/>
                  </a:cxn>
                  <a:cxn ang="0">
                    <a:pos x="67" y="0"/>
                  </a:cxn>
                  <a:cxn ang="0">
                    <a:pos x="55" y="0"/>
                  </a:cxn>
                  <a:cxn ang="0">
                    <a:pos x="0" y="7"/>
                  </a:cxn>
                </a:cxnLst>
                <a:rect l="0" t="0" r="r" b="b"/>
                <a:pathLst>
                  <a:path w="67" h="7">
                    <a:moveTo>
                      <a:pt x="0" y="7"/>
                    </a:moveTo>
                    <a:lnTo>
                      <a:pt x="49" y="7"/>
                    </a:lnTo>
                    <a:lnTo>
                      <a:pt x="43" y="0"/>
                    </a:lnTo>
                    <a:lnTo>
                      <a:pt x="67" y="0"/>
                    </a:lnTo>
                    <a:lnTo>
                      <a:pt x="55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38" name="Freeform 30"/>
              <p:cNvSpPr>
                <a:spLocks/>
              </p:cNvSpPr>
              <p:nvPr/>
            </p:nvSpPr>
            <p:spPr bwMode="auto">
              <a:xfrm>
                <a:off x="3370" y="858"/>
                <a:ext cx="87" cy="6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49" y="7"/>
                  </a:cxn>
                  <a:cxn ang="0">
                    <a:pos x="43" y="0"/>
                  </a:cxn>
                  <a:cxn ang="0">
                    <a:pos x="67" y="0"/>
                  </a:cxn>
                  <a:cxn ang="0">
                    <a:pos x="55" y="0"/>
                  </a:cxn>
                  <a:cxn ang="0">
                    <a:pos x="0" y="7"/>
                  </a:cxn>
                </a:cxnLst>
                <a:rect l="0" t="0" r="r" b="b"/>
                <a:pathLst>
                  <a:path w="67" h="7">
                    <a:moveTo>
                      <a:pt x="0" y="7"/>
                    </a:moveTo>
                    <a:lnTo>
                      <a:pt x="49" y="7"/>
                    </a:lnTo>
                    <a:lnTo>
                      <a:pt x="43" y="0"/>
                    </a:lnTo>
                    <a:lnTo>
                      <a:pt x="67" y="0"/>
                    </a:lnTo>
                    <a:lnTo>
                      <a:pt x="55" y="0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39" name="Freeform 31"/>
              <p:cNvSpPr>
                <a:spLocks/>
              </p:cNvSpPr>
              <p:nvPr/>
            </p:nvSpPr>
            <p:spPr bwMode="auto">
              <a:xfrm>
                <a:off x="3338" y="844"/>
                <a:ext cx="55" cy="14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43" y="13"/>
                  </a:cxn>
                  <a:cxn ang="0">
                    <a:pos x="37" y="13"/>
                  </a:cxn>
                  <a:cxn ang="0">
                    <a:pos x="37" y="0"/>
                  </a:cxn>
                  <a:cxn ang="0">
                    <a:pos x="25" y="13"/>
                  </a:cxn>
                  <a:cxn ang="0">
                    <a:pos x="0" y="13"/>
                  </a:cxn>
                </a:cxnLst>
                <a:rect l="0" t="0" r="r" b="b"/>
                <a:pathLst>
                  <a:path w="43" h="13">
                    <a:moveTo>
                      <a:pt x="0" y="13"/>
                    </a:moveTo>
                    <a:lnTo>
                      <a:pt x="43" y="13"/>
                    </a:lnTo>
                    <a:lnTo>
                      <a:pt x="37" y="13"/>
                    </a:lnTo>
                    <a:lnTo>
                      <a:pt x="37" y="0"/>
                    </a:lnTo>
                    <a:lnTo>
                      <a:pt x="25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40" name="Freeform 32"/>
              <p:cNvSpPr>
                <a:spLocks/>
              </p:cNvSpPr>
              <p:nvPr/>
            </p:nvSpPr>
            <p:spPr bwMode="auto">
              <a:xfrm>
                <a:off x="3338" y="844"/>
                <a:ext cx="55" cy="14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43" y="13"/>
                  </a:cxn>
                  <a:cxn ang="0">
                    <a:pos x="37" y="13"/>
                  </a:cxn>
                  <a:cxn ang="0">
                    <a:pos x="37" y="0"/>
                  </a:cxn>
                  <a:cxn ang="0">
                    <a:pos x="25" y="13"/>
                  </a:cxn>
                  <a:cxn ang="0">
                    <a:pos x="0" y="13"/>
                  </a:cxn>
                </a:cxnLst>
                <a:rect l="0" t="0" r="r" b="b"/>
                <a:pathLst>
                  <a:path w="43" h="13">
                    <a:moveTo>
                      <a:pt x="0" y="13"/>
                    </a:moveTo>
                    <a:lnTo>
                      <a:pt x="43" y="13"/>
                    </a:lnTo>
                    <a:lnTo>
                      <a:pt x="37" y="13"/>
                    </a:lnTo>
                    <a:lnTo>
                      <a:pt x="37" y="0"/>
                    </a:lnTo>
                    <a:lnTo>
                      <a:pt x="25" y="13"/>
                    </a:lnTo>
                    <a:lnTo>
                      <a:pt x="0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41" name="Line 33"/>
              <p:cNvSpPr>
                <a:spLocks noChangeShapeType="1"/>
              </p:cNvSpPr>
              <p:nvPr/>
            </p:nvSpPr>
            <p:spPr bwMode="auto">
              <a:xfrm>
                <a:off x="3330" y="864"/>
                <a:ext cx="32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42" name="Freeform 34"/>
              <p:cNvSpPr>
                <a:spLocks/>
              </p:cNvSpPr>
              <p:nvPr/>
            </p:nvSpPr>
            <p:spPr bwMode="auto">
              <a:xfrm>
                <a:off x="3234" y="858"/>
                <a:ext cx="78" cy="6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2" y="7"/>
                  </a:cxn>
                  <a:cxn ang="0">
                    <a:pos x="31" y="0"/>
                  </a:cxn>
                  <a:cxn ang="0">
                    <a:pos x="0" y="7"/>
                  </a:cxn>
                </a:cxnLst>
                <a:rect l="0" t="0" r="r" b="b"/>
                <a:pathLst>
                  <a:path w="62" h="7">
                    <a:moveTo>
                      <a:pt x="0" y="7"/>
                    </a:moveTo>
                    <a:lnTo>
                      <a:pt x="62" y="7"/>
                    </a:lnTo>
                    <a:lnTo>
                      <a:pt x="31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43" name="Freeform 35"/>
              <p:cNvSpPr>
                <a:spLocks/>
              </p:cNvSpPr>
              <p:nvPr/>
            </p:nvSpPr>
            <p:spPr bwMode="auto">
              <a:xfrm>
                <a:off x="3234" y="858"/>
                <a:ext cx="78" cy="6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2" y="7"/>
                  </a:cxn>
                  <a:cxn ang="0">
                    <a:pos x="31" y="0"/>
                  </a:cxn>
                  <a:cxn ang="0">
                    <a:pos x="0" y="7"/>
                  </a:cxn>
                </a:cxnLst>
                <a:rect l="0" t="0" r="r" b="b"/>
                <a:pathLst>
                  <a:path w="62" h="7">
                    <a:moveTo>
                      <a:pt x="0" y="7"/>
                    </a:moveTo>
                    <a:lnTo>
                      <a:pt x="62" y="7"/>
                    </a:lnTo>
                    <a:lnTo>
                      <a:pt x="31" y="0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44" name="Freeform 36"/>
              <p:cNvSpPr>
                <a:spLocks/>
              </p:cNvSpPr>
              <p:nvPr/>
            </p:nvSpPr>
            <p:spPr bwMode="auto">
              <a:xfrm>
                <a:off x="2874" y="864"/>
                <a:ext cx="184" cy="75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9" y="32"/>
                  </a:cxn>
                  <a:cxn ang="0">
                    <a:pos x="25" y="32"/>
                  </a:cxn>
                  <a:cxn ang="0">
                    <a:pos x="25" y="44"/>
                  </a:cxn>
                  <a:cxn ang="0">
                    <a:pos x="56" y="64"/>
                  </a:cxn>
                  <a:cxn ang="0">
                    <a:pos x="68" y="32"/>
                  </a:cxn>
                  <a:cxn ang="0">
                    <a:pos x="86" y="32"/>
                  </a:cxn>
                  <a:cxn ang="0">
                    <a:pos x="86" y="44"/>
                  </a:cxn>
                  <a:cxn ang="0">
                    <a:pos x="129" y="44"/>
                  </a:cxn>
                  <a:cxn ang="0">
                    <a:pos x="68" y="19"/>
                  </a:cxn>
                  <a:cxn ang="0">
                    <a:pos x="68" y="12"/>
                  </a:cxn>
                  <a:cxn ang="0">
                    <a:pos x="105" y="19"/>
                  </a:cxn>
                  <a:cxn ang="0">
                    <a:pos x="142" y="12"/>
                  </a:cxn>
                  <a:cxn ang="0">
                    <a:pos x="136" y="0"/>
                  </a:cxn>
                  <a:cxn ang="0">
                    <a:pos x="74" y="0"/>
                  </a:cxn>
                  <a:cxn ang="0">
                    <a:pos x="43" y="12"/>
                  </a:cxn>
                  <a:cxn ang="0">
                    <a:pos x="0" y="12"/>
                  </a:cxn>
                </a:cxnLst>
                <a:rect l="0" t="0" r="r" b="b"/>
                <a:pathLst>
                  <a:path w="142" h="64">
                    <a:moveTo>
                      <a:pt x="0" y="12"/>
                    </a:moveTo>
                    <a:lnTo>
                      <a:pt x="19" y="32"/>
                    </a:lnTo>
                    <a:lnTo>
                      <a:pt x="25" y="32"/>
                    </a:lnTo>
                    <a:lnTo>
                      <a:pt x="25" y="44"/>
                    </a:lnTo>
                    <a:lnTo>
                      <a:pt x="56" y="64"/>
                    </a:lnTo>
                    <a:lnTo>
                      <a:pt x="68" y="32"/>
                    </a:lnTo>
                    <a:lnTo>
                      <a:pt x="86" y="32"/>
                    </a:lnTo>
                    <a:lnTo>
                      <a:pt x="86" y="44"/>
                    </a:lnTo>
                    <a:lnTo>
                      <a:pt x="129" y="44"/>
                    </a:lnTo>
                    <a:lnTo>
                      <a:pt x="68" y="19"/>
                    </a:lnTo>
                    <a:lnTo>
                      <a:pt x="68" y="12"/>
                    </a:lnTo>
                    <a:lnTo>
                      <a:pt x="105" y="19"/>
                    </a:lnTo>
                    <a:lnTo>
                      <a:pt x="142" y="12"/>
                    </a:lnTo>
                    <a:lnTo>
                      <a:pt x="136" y="0"/>
                    </a:lnTo>
                    <a:lnTo>
                      <a:pt x="74" y="0"/>
                    </a:lnTo>
                    <a:lnTo>
                      <a:pt x="43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45" name="Freeform 37"/>
              <p:cNvSpPr>
                <a:spLocks/>
              </p:cNvSpPr>
              <p:nvPr/>
            </p:nvSpPr>
            <p:spPr bwMode="auto">
              <a:xfrm>
                <a:off x="2874" y="864"/>
                <a:ext cx="184" cy="75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9" y="32"/>
                  </a:cxn>
                  <a:cxn ang="0">
                    <a:pos x="25" y="32"/>
                  </a:cxn>
                  <a:cxn ang="0">
                    <a:pos x="25" y="44"/>
                  </a:cxn>
                  <a:cxn ang="0">
                    <a:pos x="56" y="64"/>
                  </a:cxn>
                  <a:cxn ang="0">
                    <a:pos x="68" y="32"/>
                  </a:cxn>
                  <a:cxn ang="0">
                    <a:pos x="86" y="32"/>
                  </a:cxn>
                  <a:cxn ang="0">
                    <a:pos x="86" y="44"/>
                  </a:cxn>
                  <a:cxn ang="0">
                    <a:pos x="129" y="44"/>
                  </a:cxn>
                  <a:cxn ang="0">
                    <a:pos x="68" y="19"/>
                  </a:cxn>
                  <a:cxn ang="0">
                    <a:pos x="68" y="12"/>
                  </a:cxn>
                  <a:cxn ang="0">
                    <a:pos x="105" y="19"/>
                  </a:cxn>
                  <a:cxn ang="0">
                    <a:pos x="142" y="12"/>
                  </a:cxn>
                  <a:cxn ang="0">
                    <a:pos x="136" y="0"/>
                  </a:cxn>
                  <a:cxn ang="0">
                    <a:pos x="74" y="0"/>
                  </a:cxn>
                  <a:cxn ang="0">
                    <a:pos x="43" y="12"/>
                  </a:cxn>
                  <a:cxn ang="0">
                    <a:pos x="0" y="12"/>
                  </a:cxn>
                </a:cxnLst>
                <a:rect l="0" t="0" r="r" b="b"/>
                <a:pathLst>
                  <a:path w="142" h="64">
                    <a:moveTo>
                      <a:pt x="0" y="12"/>
                    </a:moveTo>
                    <a:lnTo>
                      <a:pt x="19" y="32"/>
                    </a:lnTo>
                    <a:lnTo>
                      <a:pt x="25" y="32"/>
                    </a:lnTo>
                    <a:lnTo>
                      <a:pt x="25" y="44"/>
                    </a:lnTo>
                    <a:lnTo>
                      <a:pt x="56" y="64"/>
                    </a:lnTo>
                    <a:lnTo>
                      <a:pt x="68" y="32"/>
                    </a:lnTo>
                    <a:lnTo>
                      <a:pt x="86" y="32"/>
                    </a:lnTo>
                    <a:lnTo>
                      <a:pt x="86" y="44"/>
                    </a:lnTo>
                    <a:lnTo>
                      <a:pt x="129" y="44"/>
                    </a:lnTo>
                    <a:lnTo>
                      <a:pt x="68" y="19"/>
                    </a:lnTo>
                    <a:lnTo>
                      <a:pt x="68" y="12"/>
                    </a:lnTo>
                    <a:lnTo>
                      <a:pt x="105" y="19"/>
                    </a:lnTo>
                    <a:lnTo>
                      <a:pt x="142" y="12"/>
                    </a:lnTo>
                    <a:lnTo>
                      <a:pt x="136" y="0"/>
                    </a:lnTo>
                    <a:lnTo>
                      <a:pt x="74" y="0"/>
                    </a:lnTo>
                    <a:lnTo>
                      <a:pt x="43" y="12"/>
                    </a:lnTo>
                    <a:lnTo>
                      <a:pt x="0" y="1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46" name="Freeform 38"/>
              <p:cNvSpPr>
                <a:spLocks noEditPoints="1"/>
              </p:cNvSpPr>
              <p:nvPr/>
            </p:nvSpPr>
            <p:spPr bwMode="auto">
              <a:xfrm>
                <a:off x="1187" y="820"/>
                <a:ext cx="1446" cy="495"/>
              </a:xfrm>
              <a:custGeom>
                <a:avLst/>
                <a:gdLst/>
                <a:ahLst/>
                <a:cxnLst>
                  <a:cxn ang="0">
                    <a:pos x="320" y="276"/>
                  </a:cxn>
                  <a:cxn ang="0">
                    <a:pos x="418" y="257"/>
                  </a:cxn>
                  <a:cxn ang="0">
                    <a:pos x="418" y="257"/>
                  </a:cxn>
                  <a:cxn ang="0">
                    <a:pos x="437" y="148"/>
                  </a:cxn>
                  <a:cxn ang="0">
                    <a:pos x="350" y="154"/>
                  </a:cxn>
                  <a:cxn ang="0">
                    <a:pos x="338" y="193"/>
                  </a:cxn>
                  <a:cxn ang="0">
                    <a:pos x="406" y="218"/>
                  </a:cxn>
                  <a:cxn ang="0">
                    <a:pos x="467" y="237"/>
                  </a:cxn>
                  <a:cxn ang="0">
                    <a:pos x="406" y="289"/>
                  </a:cxn>
                  <a:cxn ang="0">
                    <a:pos x="400" y="308"/>
                  </a:cxn>
                  <a:cxn ang="0">
                    <a:pos x="455" y="347"/>
                  </a:cxn>
                  <a:cxn ang="0">
                    <a:pos x="474" y="321"/>
                  </a:cxn>
                  <a:cxn ang="0">
                    <a:pos x="510" y="334"/>
                  </a:cxn>
                  <a:cxn ang="0">
                    <a:pos x="504" y="314"/>
                  </a:cxn>
                  <a:cxn ang="0">
                    <a:pos x="510" y="270"/>
                  </a:cxn>
                  <a:cxn ang="0">
                    <a:pos x="529" y="289"/>
                  </a:cxn>
                  <a:cxn ang="0">
                    <a:pos x="523" y="231"/>
                  </a:cxn>
                  <a:cxn ang="0">
                    <a:pos x="498" y="160"/>
                  </a:cxn>
                  <a:cxn ang="0">
                    <a:pos x="424" y="141"/>
                  </a:cxn>
                  <a:cxn ang="0">
                    <a:pos x="357" y="128"/>
                  </a:cxn>
                  <a:cxn ang="0">
                    <a:pos x="394" y="109"/>
                  </a:cxn>
                  <a:cxn ang="0">
                    <a:pos x="400" y="71"/>
                  </a:cxn>
                  <a:cxn ang="0">
                    <a:pos x="474" y="39"/>
                  </a:cxn>
                  <a:cxn ang="0">
                    <a:pos x="455" y="58"/>
                  </a:cxn>
                  <a:cxn ang="0">
                    <a:pos x="510" y="103"/>
                  </a:cxn>
                  <a:cxn ang="0">
                    <a:pos x="578" y="51"/>
                  </a:cxn>
                  <a:cxn ang="0">
                    <a:pos x="658" y="39"/>
                  </a:cxn>
                  <a:cxn ang="0">
                    <a:pos x="584" y="64"/>
                  </a:cxn>
                  <a:cxn ang="0">
                    <a:pos x="670" y="116"/>
                  </a:cxn>
                  <a:cxn ang="0">
                    <a:pos x="677" y="141"/>
                  </a:cxn>
                  <a:cxn ang="0">
                    <a:pos x="664" y="173"/>
                  </a:cxn>
                  <a:cxn ang="0">
                    <a:pos x="701" y="199"/>
                  </a:cxn>
                  <a:cxn ang="0">
                    <a:pos x="689" y="212"/>
                  </a:cxn>
                  <a:cxn ang="0">
                    <a:pos x="664" y="231"/>
                  </a:cxn>
                  <a:cxn ang="0">
                    <a:pos x="652" y="327"/>
                  </a:cxn>
                  <a:cxn ang="0">
                    <a:pos x="738" y="347"/>
                  </a:cxn>
                  <a:cxn ang="0">
                    <a:pos x="781" y="276"/>
                  </a:cxn>
                  <a:cxn ang="0">
                    <a:pos x="855" y="250"/>
                  </a:cxn>
                  <a:cxn ang="0">
                    <a:pos x="954" y="218"/>
                  </a:cxn>
                  <a:cxn ang="0">
                    <a:pos x="954" y="180"/>
                  </a:cxn>
                  <a:cxn ang="0">
                    <a:pos x="990" y="167"/>
                  </a:cxn>
                  <a:cxn ang="0">
                    <a:pos x="1027" y="128"/>
                  </a:cxn>
                  <a:cxn ang="0">
                    <a:pos x="1021" y="109"/>
                  </a:cxn>
                  <a:cxn ang="0">
                    <a:pos x="1040" y="58"/>
                  </a:cxn>
                  <a:cxn ang="0">
                    <a:pos x="997" y="0"/>
                  </a:cxn>
                  <a:cxn ang="0">
                    <a:pos x="474" y="39"/>
                  </a:cxn>
                  <a:cxn ang="0">
                    <a:pos x="234" y="167"/>
                  </a:cxn>
                  <a:cxn ang="0">
                    <a:pos x="252" y="141"/>
                  </a:cxn>
                  <a:cxn ang="0">
                    <a:pos x="129" y="122"/>
                  </a:cxn>
                  <a:cxn ang="0">
                    <a:pos x="80" y="128"/>
                  </a:cxn>
                  <a:cxn ang="0">
                    <a:pos x="6" y="180"/>
                  </a:cxn>
                  <a:cxn ang="0">
                    <a:pos x="129" y="148"/>
                  </a:cxn>
                  <a:cxn ang="0">
                    <a:pos x="972" y="327"/>
                  </a:cxn>
                  <a:cxn ang="0">
                    <a:pos x="1040" y="282"/>
                  </a:cxn>
                  <a:cxn ang="0">
                    <a:pos x="1034" y="263"/>
                  </a:cxn>
                  <a:cxn ang="0">
                    <a:pos x="990" y="276"/>
                  </a:cxn>
                  <a:cxn ang="0">
                    <a:pos x="935" y="276"/>
                  </a:cxn>
                  <a:cxn ang="0">
                    <a:pos x="1101" y="424"/>
                  </a:cxn>
                </a:cxnLst>
                <a:rect l="0" t="0" r="r" b="b"/>
                <a:pathLst>
                  <a:path w="1114" h="436">
                    <a:moveTo>
                      <a:pt x="314" y="321"/>
                    </a:moveTo>
                    <a:lnTo>
                      <a:pt x="320" y="321"/>
                    </a:lnTo>
                    <a:lnTo>
                      <a:pt x="332" y="327"/>
                    </a:lnTo>
                    <a:lnTo>
                      <a:pt x="350" y="321"/>
                    </a:lnTo>
                    <a:lnTo>
                      <a:pt x="320" y="276"/>
                    </a:lnTo>
                    <a:lnTo>
                      <a:pt x="320" y="270"/>
                    </a:lnTo>
                    <a:lnTo>
                      <a:pt x="289" y="321"/>
                    </a:lnTo>
                    <a:lnTo>
                      <a:pt x="289" y="327"/>
                    </a:lnTo>
                    <a:lnTo>
                      <a:pt x="314" y="321"/>
                    </a:lnTo>
                    <a:close/>
                    <a:moveTo>
                      <a:pt x="418" y="257"/>
                    </a:moveTo>
                    <a:lnTo>
                      <a:pt x="424" y="257"/>
                    </a:lnTo>
                    <a:lnTo>
                      <a:pt x="437" y="237"/>
                    </a:lnTo>
                    <a:lnTo>
                      <a:pt x="430" y="237"/>
                    </a:lnTo>
                    <a:lnTo>
                      <a:pt x="418" y="244"/>
                    </a:lnTo>
                    <a:lnTo>
                      <a:pt x="418" y="257"/>
                    </a:lnTo>
                    <a:close/>
                    <a:moveTo>
                      <a:pt x="437" y="148"/>
                    </a:moveTo>
                    <a:lnTo>
                      <a:pt x="449" y="160"/>
                    </a:lnTo>
                    <a:lnTo>
                      <a:pt x="467" y="160"/>
                    </a:lnTo>
                    <a:lnTo>
                      <a:pt x="424" y="167"/>
                    </a:lnTo>
                    <a:lnTo>
                      <a:pt x="437" y="148"/>
                    </a:lnTo>
                    <a:close/>
                    <a:moveTo>
                      <a:pt x="418" y="141"/>
                    </a:moveTo>
                    <a:lnTo>
                      <a:pt x="400" y="141"/>
                    </a:lnTo>
                    <a:lnTo>
                      <a:pt x="387" y="141"/>
                    </a:lnTo>
                    <a:lnTo>
                      <a:pt x="369" y="141"/>
                    </a:lnTo>
                    <a:lnTo>
                      <a:pt x="350" y="154"/>
                    </a:lnTo>
                    <a:lnTo>
                      <a:pt x="344" y="154"/>
                    </a:lnTo>
                    <a:lnTo>
                      <a:pt x="338" y="160"/>
                    </a:lnTo>
                    <a:lnTo>
                      <a:pt x="338" y="167"/>
                    </a:lnTo>
                    <a:lnTo>
                      <a:pt x="332" y="180"/>
                    </a:lnTo>
                    <a:lnTo>
                      <a:pt x="338" y="193"/>
                    </a:lnTo>
                    <a:lnTo>
                      <a:pt x="344" y="199"/>
                    </a:lnTo>
                    <a:lnTo>
                      <a:pt x="350" y="205"/>
                    </a:lnTo>
                    <a:lnTo>
                      <a:pt x="357" y="212"/>
                    </a:lnTo>
                    <a:lnTo>
                      <a:pt x="400" y="212"/>
                    </a:lnTo>
                    <a:lnTo>
                      <a:pt x="406" y="218"/>
                    </a:lnTo>
                    <a:lnTo>
                      <a:pt x="424" y="212"/>
                    </a:lnTo>
                    <a:lnTo>
                      <a:pt x="449" y="218"/>
                    </a:lnTo>
                    <a:lnTo>
                      <a:pt x="430" y="231"/>
                    </a:lnTo>
                    <a:lnTo>
                      <a:pt x="449" y="225"/>
                    </a:lnTo>
                    <a:lnTo>
                      <a:pt x="467" y="237"/>
                    </a:lnTo>
                    <a:lnTo>
                      <a:pt x="467" y="257"/>
                    </a:lnTo>
                    <a:lnTo>
                      <a:pt x="424" y="270"/>
                    </a:lnTo>
                    <a:lnTo>
                      <a:pt x="430" y="276"/>
                    </a:lnTo>
                    <a:lnTo>
                      <a:pt x="418" y="289"/>
                    </a:lnTo>
                    <a:lnTo>
                      <a:pt x="406" y="289"/>
                    </a:lnTo>
                    <a:lnTo>
                      <a:pt x="400" y="282"/>
                    </a:lnTo>
                    <a:lnTo>
                      <a:pt x="387" y="276"/>
                    </a:lnTo>
                    <a:lnTo>
                      <a:pt x="375" y="282"/>
                    </a:lnTo>
                    <a:lnTo>
                      <a:pt x="369" y="308"/>
                    </a:lnTo>
                    <a:lnTo>
                      <a:pt x="400" y="308"/>
                    </a:lnTo>
                    <a:lnTo>
                      <a:pt x="424" y="321"/>
                    </a:lnTo>
                    <a:lnTo>
                      <a:pt x="430" y="321"/>
                    </a:lnTo>
                    <a:lnTo>
                      <a:pt x="430" y="334"/>
                    </a:lnTo>
                    <a:lnTo>
                      <a:pt x="437" y="347"/>
                    </a:lnTo>
                    <a:lnTo>
                      <a:pt x="455" y="347"/>
                    </a:lnTo>
                    <a:lnTo>
                      <a:pt x="467" y="347"/>
                    </a:lnTo>
                    <a:lnTo>
                      <a:pt x="486" y="347"/>
                    </a:lnTo>
                    <a:lnTo>
                      <a:pt x="467" y="327"/>
                    </a:lnTo>
                    <a:lnTo>
                      <a:pt x="467" y="321"/>
                    </a:lnTo>
                    <a:lnTo>
                      <a:pt x="474" y="321"/>
                    </a:lnTo>
                    <a:lnTo>
                      <a:pt x="480" y="334"/>
                    </a:lnTo>
                    <a:lnTo>
                      <a:pt x="486" y="334"/>
                    </a:lnTo>
                    <a:lnTo>
                      <a:pt x="498" y="340"/>
                    </a:lnTo>
                    <a:lnTo>
                      <a:pt x="510" y="334"/>
                    </a:lnTo>
                    <a:lnTo>
                      <a:pt x="510" y="334"/>
                    </a:lnTo>
                    <a:lnTo>
                      <a:pt x="510" y="334"/>
                    </a:lnTo>
                    <a:lnTo>
                      <a:pt x="510" y="327"/>
                    </a:lnTo>
                    <a:lnTo>
                      <a:pt x="510" y="321"/>
                    </a:lnTo>
                    <a:lnTo>
                      <a:pt x="504" y="321"/>
                    </a:lnTo>
                    <a:lnTo>
                      <a:pt x="504" y="314"/>
                    </a:lnTo>
                    <a:lnTo>
                      <a:pt x="504" y="314"/>
                    </a:lnTo>
                    <a:lnTo>
                      <a:pt x="510" y="308"/>
                    </a:lnTo>
                    <a:lnTo>
                      <a:pt x="498" y="276"/>
                    </a:lnTo>
                    <a:lnTo>
                      <a:pt x="498" y="270"/>
                    </a:lnTo>
                    <a:lnTo>
                      <a:pt x="510" y="270"/>
                    </a:lnTo>
                    <a:lnTo>
                      <a:pt x="517" y="270"/>
                    </a:lnTo>
                    <a:lnTo>
                      <a:pt x="523" y="282"/>
                    </a:lnTo>
                    <a:lnTo>
                      <a:pt x="523" y="289"/>
                    </a:lnTo>
                    <a:lnTo>
                      <a:pt x="523" y="289"/>
                    </a:lnTo>
                    <a:lnTo>
                      <a:pt x="529" y="289"/>
                    </a:lnTo>
                    <a:lnTo>
                      <a:pt x="566" y="257"/>
                    </a:lnTo>
                    <a:lnTo>
                      <a:pt x="535" y="237"/>
                    </a:lnTo>
                    <a:lnTo>
                      <a:pt x="523" y="237"/>
                    </a:lnTo>
                    <a:lnTo>
                      <a:pt x="510" y="231"/>
                    </a:lnTo>
                    <a:lnTo>
                      <a:pt x="523" y="231"/>
                    </a:lnTo>
                    <a:lnTo>
                      <a:pt x="535" y="225"/>
                    </a:lnTo>
                    <a:lnTo>
                      <a:pt x="535" y="212"/>
                    </a:lnTo>
                    <a:lnTo>
                      <a:pt x="517" y="186"/>
                    </a:lnTo>
                    <a:lnTo>
                      <a:pt x="492" y="167"/>
                    </a:lnTo>
                    <a:lnTo>
                      <a:pt x="498" y="160"/>
                    </a:lnTo>
                    <a:lnTo>
                      <a:pt x="474" y="160"/>
                    </a:lnTo>
                    <a:lnTo>
                      <a:pt x="486" y="148"/>
                    </a:lnTo>
                    <a:lnTo>
                      <a:pt x="449" y="141"/>
                    </a:lnTo>
                    <a:lnTo>
                      <a:pt x="437" y="148"/>
                    </a:lnTo>
                    <a:lnTo>
                      <a:pt x="424" y="141"/>
                    </a:lnTo>
                    <a:lnTo>
                      <a:pt x="418" y="141"/>
                    </a:lnTo>
                    <a:close/>
                    <a:moveTo>
                      <a:pt x="344" y="103"/>
                    </a:moveTo>
                    <a:lnTo>
                      <a:pt x="357" y="116"/>
                    </a:lnTo>
                    <a:lnTo>
                      <a:pt x="369" y="109"/>
                    </a:lnTo>
                    <a:lnTo>
                      <a:pt x="357" y="128"/>
                    </a:lnTo>
                    <a:lnTo>
                      <a:pt x="437" y="128"/>
                    </a:lnTo>
                    <a:lnTo>
                      <a:pt x="461" y="128"/>
                    </a:lnTo>
                    <a:lnTo>
                      <a:pt x="474" y="122"/>
                    </a:lnTo>
                    <a:lnTo>
                      <a:pt x="400" y="109"/>
                    </a:lnTo>
                    <a:lnTo>
                      <a:pt x="394" y="109"/>
                    </a:lnTo>
                    <a:lnTo>
                      <a:pt x="394" y="103"/>
                    </a:lnTo>
                    <a:lnTo>
                      <a:pt x="344" y="103"/>
                    </a:lnTo>
                    <a:close/>
                    <a:moveTo>
                      <a:pt x="449" y="32"/>
                    </a:moveTo>
                    <a:lnTo>
                      <a:pt x="406" y="39"/>
                    </a:lnTo>
                    <a:lnTo>
                      <a:pt x="400" y="71"/>
                    </a:lnTo>
                    <a:lnTo>
                      <a:pt x="424" y="71"/>
                    </a:lnTo>
                    <a:lnTo>
                      <a:pt x="467" y="51"/>
                    </a:lnTo>
                    <a:lnTo>
                      <a:pt x="474" y="39"/>
                    </a:lnTo>
                    <a:lnTo>
                      <a:pt x="449" y="32"/>
                    </a:lnTo>
                    <a:close/>
                    <a:moveTo>
                      <a:pt x="474" y="39"/>
                    </a:moveTo>
                    <a:lnTo>
                      <a:pt x="492" y="39"/>
                    </a:lnTo>
                    <a:lnTo>
                      <a:pt x="474" y="51"/>
                    </a:lnTo>
                    <a:lnTo>
                      <a:pt x="486" y="51"/>
                    </a:lnTo>
                    <a:lnTo>
                      <a:pt x="486" y="58"/>
                    </a:lnTo>
                    <a:lnTo>
                      <a:pt x="455" y="58"/>
                    </a:lnTo>
                    <a:lnTo>
                      <a:pt x="424" y="77"/>
                    </a:lnTo>
                    <a:lnTo>
                      <a:pt x="406" y="103"/>
                    </a:lnTo>
                    <a:lnTo>
                      <a:pt x="474" y="103"/>
                    </a:lnTo>
                    <a:lnTo>
                      <a:pt x="474" y="109"/>
                    </a:lnTo>
                    <a:lnTo>
                      <a:pt x="510" y="103"/>
                    </a:lnTo>
                    <a:lnTo>
                      <a:pt x="504" y="83"/>
                    </a:lnTo>
                    <a:lnTo>
                      <a:pt x="517" y="83"/>
                    </a:lnTo>
                    <a:lnTo>
                      <a:pt x="523" y="71"/>
                    </a:lnTo>
                    <a:lnTo>
                      <a:pt x="554" y="71"/>
                    </a:lnTo>
                    <a:lnTo>
                      <a:pt x="578" y="51"/>
                    </a:lnTo>
                    <a:lnTo>
                      <a:pt x="701" y="26"/>
                    </a:lnTo>
                    <a:lnTo>
                      <a:pt x="707" y="32"/>
                    </a:lnTo>
                    <a:lnTo>
                      <a:pt x="683" y="32"/>
                    </a:lnTo>
                    <a:lnTo>
                      <a:pt x="640" y="39"/>
                    </a:lnTo>
                    <a:lnTo>
                      <a:pt x="658" y="39"/>
                    </a:lnTo>
                    <a:lnTo>
                      <a:pt x="658" y="58"/>
                    </a:lnTo>
                    <a:lnTo>
                      <a:pt x="646" y="58"/>
                    </a:lnTo>
                    <a:lnTo>
                      <a:pt x="578" y="58"/>
                    </a:lnTo>
                    <a:lnTo>
                      <a:pt x="572" y="71"/>
                    </a:lnTo>
                    <a:lnTo>
                      <a:pt x="584" y="64"/>
                    </a:lnTo>
                    <a:lnTo>
                      <a:pt x="584" y="83"/>
                    </a:lnTo>
                    <a:lnTo>
                      <a:pt x="572" y="103"/>
                    </a:lnTo>
                    <a:lnTo>
                      <a:pt x="584" y="109"/>
                    </a:lnTo>
                    <a:lnTo>
                      <a:pt x="677" y="109"/>
                    </a:lnTo>
                    <a:lnTo>
                      <a:pt x="670" y="116"/>
                    </a:lnTo>
                    <a:lnTo>
                      <a:pt x="670" y="116"/>
                    </a:lnTo>
                    <a:lnTo>
                      <a:pt x="670" y="122"/>
                    </a:lnTo>
                    <a:lnTo>
                      <a:pt x="670" y="128"/>
                    </a:lnTo>
                    <a:lnTo>
                      <a:pt x="677" y="135"/>
                    </a:lnTo>
                    <a:lnTo>
                      <a:pt x="677" y="141"/>
                    </a:lnTo>
                    <a:lnTo>
                      <a:pt x="677" y="148"/>
                    </a:lnTo>
                    <a:lnTo>
                      <a:pt x="670" y="154"/>
                    </a:lnTo>
                    <a:lnTo>
                      <a:pt x="670" y="167"/>
                    </a:lnTo>
                    <a:lnTo>
                      <a:pt x="670" y="167"/>
                    </a:lnTo>
                    <a:lnTo>
                      <a:pt x="664" y="173"/>
                    </a:lnTo>
                    <a:lnTo>
                      <a:pt x="658" y="167"/>
                    </a:lnTo>
                    <a:lnTo>
                      <a:pt x="670" y="180"/>
                    </a:lnTo>
                    <a:lnTo>
                      <a:pt x="683" y="167"/>
                    </a:lnTo>
                    <a:lnTo>
                      <a:pt x="683" y="180"/>
                    </a:lnTo>
                    <a:lnTo>
                      <a:pt x="701" y="199"/>
                    </a:lnTo>
                    <a:lnTo>
                      <a:pt x="683" y="193"/>
                    </a:lnTo>
                    <a:lnTo>
                      <a:pt x="664" y="205"/>
                    </a:lnTo>
                    <a:lnTo>
                      <a:pt x="652" y="218"/>
                    </a:lnTo>
                    <a:lnTo>
                      <a:pt x="689" y="212"/>
                    </a:lnTo>
                    <a:lnTo>
                      <a:pt x="689" y="212"/>
                    </a:lnTo>
                    <a:lnTo>
                      <a:pt x="689" y="218"/>
                    </a:lnTo>
                    <a:lnTo>
                      <a:pt x="689" y="225"/>
                    </a:lnTo>
                    <a:lnTo>
                      <a:pt x="677" y="231"/>
                    </a:lnTo>
                    <a:lnTo>
                      <a:pt x="670" y="231"/>
                    </a:lnTo>
                    <a:lnTo>
                      <a:pt x="664" y="231"/>
                    </a:lnTo>
                    <a:lnTo>
                      <a:pt x="658" y="237"/>
                    </a:lnTo>
                    <a:lnTo>
                      <a:pt x="646" y="276"/>
                    </a:lnTo>
                    <a:lnTo>
                      <a:pt x="652" y="276"/>
                    </a:lnTo>
                    <a:lnTo>
                      <a:pt x="646" y="308"/>
                    </a:lnTo>
                    <a:lnTo>
                      <a:pt x="652" y="327"/>
                    </a:lnTo>
                    <a:lnTo>
                      <a:pt x="658" y="359"/>
                    </a:lnTo>
                    <a:lnTo>
                      <a:pt x="670" y="366"/>
                    </a:lnTo>
                    <a:lnTo>
                      <a:pt x="701" y="385"/>
                    </a:lnTo>
                    <a:lnTo>
                      <a:pt x="707" y="385"/>
                    </a:lnTo>
                    <a:lnTo>
                      <a:pt x="738" y="347"/>
                    </a:lnTo>
                    <a:lnTo>
                      <a:pt x="738" y="340"/>
                    </a:lnTo>
                    <a:lnTo>
                      <a:pt x="757" y="327"/>
                    </a:lnTo>
                    <a:lnTo>
                      <a:pt x="763" y="308"/>
                    </a:lnTo>
                    <a:lnTo>
                      <a:pt x="763" y="289"/>
                    </a:lnTo>
                    <a:lnTo>
                      <a:pt x="781" y="276"/>
                    </a:lnTo>
                    <a:lnTo>
                      <a:pt x="800" y="289"/>
                    </a:lnTo>
                    <a:lnTo>
                      <a:pt x="818" y="282"/>
                    </a:lnTo>
                    <a:lnTo>
                      <a:pt x="830" y="276"/>
                    </a:lnTo>
                    <a:lnTo>
                      <a:pt x="843" y="263"/>
                    </a:lnTo>
                    <a:lnTo>
                      <a:pt x="855" y="250"/>
                    </a:lnTo>
                    <a:lnTo>
                      <a:pt x="886" y="231"/>
                    </a:lnTo>
                    <a:lnTo>
                      <a:pt x="904" y="231"/>
                    </a:lnTo>
                    <a:lnTo>
                      <a:pt x="917" y="231"/>
                    </a:lnTo>
                    <a:lnTo>
                      <a:pt x="935" y="225"/>
                    </a:lnTo>
                    <a:lnTo>
                      <a:pt x="954" y="218"/>
                    </a:lnTo>
                    <a:lnTo>
                      <a:pt x="966" y="212"/>
                    </a:lnTo>
                    <a:lnTo>
                      <a:pt x="972" y="212"/>
                    </a:lnTo>
                    <a:lnTo>
                      <a:pt x="960" y="205"/>
                    </a:lnTo>
                    <a:lnTo>
                      <a:pt x="947" y="193"/>
                    </a:lnTo>
                    <a:lnTo>
                      <a:pt x="954" y="180"/>
                    </a:lnTo>
                    <a:lnTo>
                      <a:pt x="960" y="180"/>
                    </a:lnTo>
                    <a:lnTo>
                      <a:pt x="990" y="199"/>
                    </a:lnTo>
                    <a:lnTo>
                      <a:pt x="990" y="180"/>
                    </a:lnTo>
                    <a:lnTo>
                      <a:pt x="984" y="173"/>
                    </a:lnTo>
                    <a:lnTo>
                      <a:pt x="990" y="167"/>
                    </a:lnTo>
                    <a:lnTo>
                      <a:pt x="997" y="160"/>
                    </a:lnTo>
                    <a:lnTo>
                      <a:pt x="997" y="154"/>
                    </a:lnTo>
                    <a:lnTo>
                      <a:pt x="990" y="148"/>
                    </a:lnTo>
                    <a:lnTo>
                      <a:pt x="1009" y="148"/>
                    </a:lnTo>
                    <a:lnTo>
                      <a:pt x="1027" y="128"/>
                    </a:lnTo>
                    <a:lnTo>
                      <a:pt x="1015" y="128"/>
                    </a:lnTo>
                    <a:lnTo>
                      <a:pt x="1027" y="109"/>
                    </a:lnTo>
                    <a:lnTo>
                      <a:pt x="1015" y="116"/>
                    </a:lnTo>
                    <a:lnTo>
                      <a:pt x="1009" y="103"/>
                    </a:lnTo>
                    <a:lnTo>
                      <a:pt x="1021" y="109"/>
                    </a:lnTo>
                    <a:lnTo>
                      <a:pt x="1040" y="103"/>
                    </a:lnTo>
                    <a:lnTo>
                      <a:pt x="1040" y="83"/>
                    </a:lnTo>
                    <a:lnTo>
                      <a:pt x="1034" y="71"/>
                    </a:lnTo>
                    <a:lnTo>
                      <a:pt x="1040" y="71"/>
                    </a:lnTo>
                    <a:lnTo>
                      <a:pt x="1040" y="58"/>
                    </a:lnTo>
                    <a:lnTo>
                      <a:pt x="1114" y="32"/>
                    </a:lnTo>
                    <a:lnTo>
                      <a:pt x="1077" y="19"/>
                    </a:lnTo>
                    <a:lnTo>
                      <a:pt x="1034" y="19"/>
                    </a:lnTo>
                    <a:lnTo>
                      <a:pt x="1046" y="13"/>
                    </a:lnTo>
                    <a:lnTo>
                      <a:pt x="997" y="0"/>
                    </a:lnTo>
                    <a:lnTo>
                      <a:pt x="861" y="19"/>
                    </a:lnTo>
                    <a:lnTo>
                      <a:pt x="726" y="19"/>
                    </a:lnTo>
                    <a:lnTo>
                      <a:pt x="597" y="13"/>
                    </a:lnTo>
                    <a:lnTo>
                      <a:pt x="467" y="32"/>
                    </a:lnTo>
                    <a:lnTo>
                      <a:pt x="474" y="39"/>
                    </a:lnTo>
                    <a:close/>
                    <a:moveTo>
                      <a:pt x="387" y="83"/>
                    </a:moveTo>
                    <a:lnTo>
                      <a:pt x="394" y="71"/>
                    </a:lnTo>
                    <a:lnTo>
                      <a:pt x="350" y="83"/>
                    </a:lnTo>
                    <a:lnTo>
                      <a:pt x="387" y="83"/>
                    </a:lnTo>
                    <a:close/>
                    <a:moveTo>
                      <a:pt x="234" y="167"/>
                    </a:moveTo>
                    <a:lnTo>
                      <a:pt x="246" y="180"/>
                    </a:lnTo>
                    <a:lnTo>
                      <a:pt x="270" y="173"/>
                    </a:lnTo>
                    <a:lnTo>
                      <a:pt x="289" y="148"/>
                    </a:lnTo>
                    <a:lnTo>
                      <a:pt x="295" y="141"/>
                    </a:lnTo>
                    <a:lnTo>
                      <a:pt x="252" y="141"/>
                    </a:lnTo>
                    <a:lnTo>
                      <a:pt x="252" y="148"/>
                    </a:lnTo>
                    <a:lnTo>
                      <a:pt x="234" y="160"/>
                    </a:lnTo>
                    <a:lnTo>
                      <a:pt x="234" y="167"/>
                    </a:lnTo>
                    <a:close/>
                    <a:moveTo>
                      <a:pt x="117" y="122"/>
                    </a:moveTo>
                    <a:lnTo>
                      <a:pt x="129" y="122"/>
                    </a:lnTo>
                    <a:lnTo>
                      <a:pt x="141" y="109"/>
                    </a:lnTo>
                    <a:lnTo>
                      <a:pt x="117" y="122"/>
                    </a:lnTo>
                    <a:close/>
                    <a:moveTo>
                      <a:pt x="129" y="148"/>
                    </a:moveTo>
                    <a:lnTo>
                      <a:pt x="117" y="141"/>
                    </a:lnTo>
                    <a:lnTo>
                      <a:pt x="80" y="128"/>
                    </a:lnTo>
                    <a:lnTo>
                      <a:pt x="43" y="141"/>
                    </a:lnTo>
                    <a:lnTo>
                      <a:pt x="43" y="148"/>
                    </a:lnTo>
                    <a:lnTo>
                      <a:pt x="0" y="167"/>
                    </a:lnTo>
                    <a:lnTo>
                      <a:pt x="6" y="173"/>
                    </a:lnTo>
                    <a:lnTo>
                      <a:pt x="6" y="180"/>
                    </a:lnTo>
                    <a:lnTo>
                      <a:pt x="30" y="180"/>
                    </a:lnTo>
                    <a:lnTo>
                      <a:pt x="55" y="167"/>
                    </a:lnTo>
                    <a:lnTo>
                      <a:pt x="74" y="154"/>
                    </a:lnTo>
                    <a:lnTo>
                      <a:pt x="98" y="141"/>
                    </a:lnTo>
                    <a:lnTo>
                      <a:pt x="129" y="148"/>
                    </a:lnTo>
                    <a:close/>
                    <a:moveTo>
                      <a:pt x="960" y="289"/>
                    </a:moveTo>
                    <a:lnTo>
                      <a:pt x="935" y="308"/>
                    </a:lnTo>
                    <a:lnTo>
                      <a:pt x="960" y="308"/>
                    </a:lnTo>
                    <a:lnTo>
                      <a:pt x="941" y="321"/>
                    </a:lnTo>
                    <a:lnTo>
                      <a:pt x="972" y="327"/>
                    </a:lnTo>
                    <a:lnTo>
                      <a:pt x="1003" y="327"/>
                    </a:lnTo>
                    <a:lnTo>
                      <a:pt x="1034" y="308"/>
                    </a:lnTo>
                    <a:lnTo>
                      <a:pt x="1046" y="276"/>
                    </a:lnTo>
                    <a:lnTo>
                      <a:pt x="1040" y="282"/>
                    </a:lnTo>
                    <a:lnTo>
                      <a:pt x="1040" y="282"/>
                    </a:lnTo>
                    <a:lnTo>
                      <a:pt x="1040" y="276"/>
                    </a:lnTo>
                    <a:lnTo>
                      <a:pt x="1040" y="270"/>
                    </a:lnTo>
                    <a:lnTo>
                      <a:pt x="1040" y="270"/>
                    </a:lnTo>
                    <a:lnTo>
                      <a:pt x="1034" y="263"/>
                    </a:lnTo>
                    <a:lnTo>
                      <a:pt x="1034" y="263"/>
                    </a:lnTo>
                    <a:lnTo>
                      <a:pt x="1027" y="270"/>
                    </a:lnTo>
                    <a:lnTo>
                      <a:pt x="1015" y="276"/>
                    </a:lnTo>
                    <a:lnTo>
                      <a:pt x="1009" y="282"/>
                    </a:lnTo>
                    <a:lnTo>
                      <a:pt x="1003" y="282"/>
                    </a:lnTo>
                    <a:lnTo>
                      <a:pt x="990" y="276"/>
                    </a:lnTo>
                    <a:lnTo>
                      <a:pt x="990" y="270"/>
                    </a:lnTo>
                    <a:lnTo>
                      <a:pt x="966" y="289"/>
                    </a:lnTo>
                    <a:lnTo>
                      <a:pt x="960" y="276"/>
                    </a:lnTo>
                    <a:lnTo>
                      <a:pt x="947" y="270"/>
                    </a:lnTo>
                    <a:lnTo>
                      <a:pt x="935" y="276"/>
                    </a:lnTo>
                    <a:lnTo>
                      <a:pt x="960" y="289"/>
                    </a:lnTo>
                    <a:close/>
                    <a:moveTo>
                      <a:pt x="1107" y="436"/>
                    </a:moveTo>
                    <a:lnTo>
                      <a:pt x="1114" y="417"/>
                    </a:lnTo>
                    <a:lnTo>
                      <a:pt x="1107" y="417"/>
                    </a:lnTo>
                    <a:lnTo>
                      <a:pt x="1101" y="424"/>
                    </a:lnTo>
                    <a:lnTo>
                      <a:pt x="1101" y="430"/>
                    </a:lnTo>
                    <a:lnTo>
                      <a:pt x="1101" y="436"/>
                    </a:lnTo>
                    <a:lnTo>
                      <a:pt x="1107" y="43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47" name="Freeform 39"/>
              <p:cNvSpPr>
                <a:spLocks/>
              </p:cNvSpPr>
              <p:nvPr/>
            </p:nvSpPr>
            <p:spPr bwMode="auto">
              <a:xfrm>
                <a:off x="1563" y="1126"/>
                <a:ext cx="79" cy="65"/>
              </a:xfrm>
              <a:custGeom>
                <a:avLst/>
                <a:gdLst/>
                <a:ahLst/>
                <a:cxnLst>
                  <a:cxn ang="0">
                    <a:pos x="25" y="51"/>
                  </a:cxn>
                  <a:cxn ang="0">
                    <a:pos x="31" y="51"/>
                  </a:cxn>
                  <a:cxn ang="0">
                    <a:pos x="43" y="57"/>
                  </a:cxn>
                  <a:cxn ang="0">
                    <a:pos x="61" y="51"/>
                  </a:cxn>
                  <a:cxn ang="0">
                    <a:pos x="31" y="6"/>
                  </a:cxn>
                  <a:cxn ang="0">
                    <a:pos x="31" y="0"/>
                  </a:cxn>
                  <a:cxn ang="0">
                    <a:pos x="0" y="51"/>
                  </a:cxn>
                  <a:cxn ang="0">
                    <a:pos x="0" y="57"/>
                  </a:cxn>
                  <a:cxn ang="0">
                    <a:pos x="25" y="51"/>
                  </a:cxn>
                </a:cxnLst>
                <a:rect l="0" t="0" r="r" b="b"/>
                <a:pathLst>
                  <a:path w="61" h="57">
                    <a:moveTo>
                      <a:pt x="25" y="51"/>
                    </a:moveTo>
                    <a:lnTo>
                      <a:pt x="31" y="51"/>
                    </a:lnTo>
                    <a:lnTo>
                      <a:pt x="43" y="57"/>
                    </a:lnTo>
                    <a:lnTo>
                      <a:pt x="61" y="51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0" y="51"/>
                    </a:lnTo>
                    <a:lnTo>
                      <a:pt x="0" y="57"/>
                    </a:lnTo>
                    <a:lnTo>
                      <a:pt x="25" y="51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48" name="Freeform 40"/>
              <p:cNvSpPr>
                <a:spLocks/>
              </p:cNvSpPr>
              <p:nvPr/>
            </p:nvSpPr>
            <p:spPr bwMode="auto">
              <a:xfrm>
                <a:off x="1731" y="1089"/>
                <a:ext cx="24" cy="2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6" y="20"/>
                  </a:cxn>
                  <a:cxn ang="0">
                    <a:pos x="19" y="0"/>
                  </a:cxn>
                  <a:cxn ang="0">
                    <a:pos x="12" y="0"/>
                  </a:cxn>
                  <a:cxn ang="0">
                    <a:pos x="0" y="7"/>
                  </a:cxn>
                  <a:cxn ang="0">
                    <a:pos x="0" y="20"/>
                  </a:cxn>
                </a:cxnLst>
                <a:rect l="0" t="0" r="r" b="b"/>
                <a:pathLst>
                  <a:path w="19" h="20">
                    <a:moveTo>
                      <a:pt x="0" y="20"/>
                    </a:moveTo>
                    <a:lnTo>
                      <a:pt x="6" y="2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0" y="7"/>
                    </a:lnTo>
                    <a:lnTo>
                      <a:pt x="0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49" name="Freeform 41"/>
              <p:cNvSpPr>
                <a:spLocks/>
              </p:cNvSpPr>
              <p:nvPr/>
            </p:nvSpPr>
            <p:spPr bwMode="auto">
              <a:xfrm>
                <a:off x="1738" y="990"/>
                <a:ext cx="54" cy="19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5" y="12"/>
                  </a:cxn>
                  <a:cxn ang="0">
                    <a:pos x="43" y="12"/>
                  </a:cxn>
                  <a:cxn ang="0">
                    <a:pos x="0" y="19"/>
                  </a:cxn>
                  <a:cxn ang="0">
                    <a:pos x="13" y="0"/>
                  </a:cxn>
                </a:cxnLst>
                <a:rect l="0" t="0" r="r" b="b"/>
                <a:pathLst>
                  <a:path w="43" h="19">
                    <a:moveTo>
                      <a:pt x="13" y="0"/>
                    </a:moveTo>
                    <a:lnTo>
                      <a:pt x="25" y="12"/>
                    </a:lnTo>
                    <a:lnTo>
                      <a:pt x="43" y="12"/>
                    </a:lnTo>
                    <a:lnTo>
                      <a:pt x="0" y="19"/>
                    </a:lnTo>
                    <a:lnTo>
                      <a:pt x="13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50" name="Freeform 42"/>
              <p:cNvSpPr>
                <a:spLocks/>
              </p:cNvSpPr>
              <p:nvPr/>
            </p:nvSpPr>
            <p:spPr bwMode="auto">
              <a:xfrm>
                <a:off x="1619" y="980"/>
                <a:ext cx="304" cy="235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37" y="0"/>
                  </a:cxn>
                  <a:cxn ang="0">
                    <a:pos x="12" y="13"/>
                  </a:cxn>
                  <a:cxn ang="0">
                    <a:pos x="6" y="26"/>
                  </a:cxn>
                  <a:cxn ang="0">
                    <a:pos x="6" y="52"/>
                  </a:cxn>
                  <a:cxn ang="0">
                    <a:pos x="18" y="64"/>
                  </a:cxn>
                  <a:cxn ang="0">
                    <a:pos x="68" y="71"/>
                  </a:cxn>
                  <a:cxn ang="0">
                    <a:pos x="92" y="71"/>
                  </a:cxn>
                  <a:cxn ang="0">
                    <a:pos x="98" y="90"/>
                  </a:cxn>
                  <a:cxn ang="0">
                    <a:pos x="135" y="96"/>
                  </a:cxn>
                  <a:cxn ang="0">
                    <a:pos x="92" y="129"/>
                  </a:cxn>
                  <a:cxn ang="0">
                    <a:pos x="86" y="148"/>
                  </a:cxn>
                  <a:cxn ang="0">
                    <a:pos x="68" y="141"/>
                  </a:cxn>
                  <a:cxn ang="0">
                    <a:pos x="43" y="141"/>
                  </a:cxn>
                  <a:cxn ang="0">
                    <a:pos x="68" y="167"/>
                  </a:cxn>
                  <a:cxn ang="0">
                    <a:pos x="98" y="180"/>
                  </a:cxn>
                  <a:cxn ang="0">
                    <a:pos x="105" y="206"/>
                  </a:cxn>
                  <a:cxn ang="0">
                    <a:pos x="135" y="206"/>
                  </a:cxn>
                  <a:cxn ang="0">
                    <a:pos x="135" y="186"/>
                  </a:cxn>
                  <a:cxn ang="0">
                    <a:pos x="142" y="180"/>
                  </a:cxn>
                  <a:cxn ang="0">
                    <a:pos x="154" y="193"/>
                  </a:cxn>
                  <a:cxn ang="0">
                    <a:pos x="178" y="193"/>
                  </a:cxn>
                  <a:cxn ang="0">
                    <a:pos x="178" y="193"/>
                  </a:cxn>
                  <a:cxn ang="0">
                    <a:pos x="178" y="180"/>
                  </a:cxn>
                  <a:cxn ang="0">
                    <a:pos x="172" y="173"/>
                  </a:cxn>
                  <a:cxn ang="0">
                    <a:pos x="178" y="167"/>
                  </a:cxn>
                  <a:cxn ang="0">
                    <a:pos x="166" y="129"/>
                  </a:cxn>
                  <a:cxn ang="0">
                    <a:pos x="185" y="129"/>
                  </a:cxn>
                  <a:cxn ang="0">
                    <a:pos x="191" y="148"/>
                  </a:cxn>
                  <a:cxn ang="0">
                    <a:pos x="197" y="148"/>
                  </a:cxn>
                  <a:cxn ang="0">
                    <a:pos x="203" y="96"/>
                  </a:cxn>
                  <a:cxn ang="0">
                    <a:pos x="178" y="90"/>
                  </a:cxn>
                  <a:cxn ang="0">
                    <a:pos x="203" y="84"/>
                  </a:cxn>
                  <a:cxn ang="0">
                    <a:pos x="185" y="45"/>
                  </a:cxn>
                  <a:cxn ang="0">
                    <a:pos x="166" y="19"/>
                  </a:cxn>
                  <a:cxn ang="0">
                    <a:pos x="154" y="7"/>
                  </a:cxn>
                  <a:cxn ang="0">
                    <a:pos x="105" y="7"/>
                  </a:cxn>
                  <a:cxn ang="0">
                    <a:pos x="86" y="0"/>
                  </a:cxn>
                </a:cxnLst>
                <a:rect l="0" t="0" r="r" b="b"/>
                <a:pathLst>
                  <a:path w="234" h="206">
                    <a:moveTo>
                      <a:pt x="86" y="0"/>
                    </a:moveTo>
                    <a:lnTo>
                      <a:pt x="68" y="0"/>
                    </a:lnTo>
                    <a:lnTo>
                      <a:pt x="55" y="0"/>
                    </a:lnTo>
                    <a:lnTo>
                      <a:pt x="37" y="0"/>
                    </a:lnTo>
                    <a:lnTo>
                      <a:pt x="18" y="13"/>
                    </a:lnTo>
                    <a:lnTo>
                      <a:pt x="12" y="13"/>
                    </a:lnTo>
                    <a:lnTo>
                      <a:pt x="6" y="19"/>
                    </a:lnTo>
                    <a:lnTo>
                      <a:pt x="6" y="26"/>
                    </a:lnTo>
                    <a:lnTo>
                      <a:pt x="0" y="39"/>
                    </a:lnTo>
                    <a:lnTo>
                      <a:pt x="6" y="52"/>
                    </a:lnTo>
                    <a:lnTo>
                      <a:pt x="12" y="58"/>
                    </a:lnTo>
                    <a:lnTo>
                      <a:pt x="18" y="64"/>
                    </a:lnTo>
                    <a:lnTo>
                      <a:pt x="25" y="71"/>
                    </a:lnTo>
                    <a:lnTo>
                      <a:pt x="68" y="71"/>
                    </a:lnTo>
                    <a:lnTo>
                      <a:pt x="74" y="77"/>
                    </a:lnTo>
                    <a:lnTo>
                      <a:pt x="92" y="71"/>
                    </a:lnTo>
                    <a:lnTo>
                      <a:pt x="117" y="77"/>
                    </a:lnTo>
                    <a:lnTo>
                      <a:pt x="98" y="90"/>
                    </a:lnTo>
                    <a:lnTo>
                      <a:pt x="117" y="84"/>
                    </a:lnTo>
                    <a:lnTo>
                      <a:pt x="135" y="96"/>
                    </a:lnTo>
                    <a:lnTo>
                      <a:pt x="135" y="116"/>
                    </a:lnTo>
                    <a:lnTo>
                      <a:pt x="92" y="129"/>
                    </a:lnTo>
                    <a:lnTo>
                      <a:pt x="98" y="135"/>
                    </a:lnTo>
                    <a:lnTo>
                      <a:pt x="86" y="148"/>
                    </a:lnTo>
                    <a:lnTo>
                      <a:pt x="74" y="148"/>
                    </a:lnTo>
                    <a:lnTo>
                      <a:pt x="68" y="141"/>
                    </a:lnTo>
                    <a:lnTo>
                      <a:pt x="55" y="135"/>
                    </a:lnTo>
                    <a:lnTo>
                      <a:pt x="43" y="141"/>
                    </a:lnTo>
                    <a:lnTo>
                      <a:pt x="37" y="167"/>
                    </a:lnTo>
                    <a:lnTo>
                      <a:pt x="68" y="167"/>
                    </a:lnTo>
                    <a:lnTo>
                      <a:pt x="92" y="180"/>
                    </a:lnTo>
                    <a:lnTo>
                      <a:pt x="98" y="180"/>
                    </a:lnTo>
                    <a:lnTo>
                      <a:pt x="98" y="193"/>
                    </a:lnTo>
                    <a:lnTo>
                      <a:pt x="105" y="206"/>
                    </a:lnTo>
                    <a:lnTo>
                      <a:pt x="123" y="206"/>
                    </a:lnTo>
                    <a:lnTo>
                      <a:pt x="135" y="206"/>
                    </a:lnTo>
                    <a:lnTo>
                      <a:pt x="154" y="206"/>
                    </a:lnTo>
                    <a:lnTo>
                      <a:pt x="135" y="186"/>
                    </a:lnTo>
                    <a:lnTo>
                      <a:pt x="135" y="180"/>
                    </a:lnTo>
                    <a:lnTo>
                      <a:pt x="142" y="180"/>
                    </a:lnTo>
                    <a:lnTo>
                      <a:pt x="148" y="193"/>
                    </a:lnTo>
                    <a:lnTo>
                      <a:pt x="154" y="193"/>
                    </a:lnTo>
                    <a:lnTo>
                      <a:pt x="166" y="199"/>
                    </a:lnTo>
                    <a:lnTo>
                      <a:pt x="178" y="193"/>
                    </a:lnTo>
                    <a:lnTo>
                      <a:pt x="178" y="193"/>
                    </a:lnTo>
                    <a:lnTo>
                      <a:pt x="178" y="193"/>
                    </a:lnTo>
                    <a:lnTo>
                      <a:pt x="178" y="186"/>
                    </a:lnTo>
                    <a:lnTo>
                      <a:pt x="178" y="180"/>
                    </a:lnTo>
                    <a:lnTo>
                      <a:pt x="172" y="180"/>
                    </a:lnTo>
                    <a:lnTo>
                      <a:pt x="172" y="173"/>
                    </a:lnTo>
                    <a:lnTo>
                      <a:pt x="172" y="173"/>
                    </a:lnTo>
                    <a:lnTo>
                      <a:pt x="178" y="167"/>
                    </a:lnTo>
                    <a:lnTo>
                      <a:pt x="166" y="135"/>
                    </a:lnTo>
                    <a:lnTo>
                      <a:pt x="166" y="129"/>
                    </a:lnTo>
                    <a:lnTo>
                      <a:pt x="178" y="129"/>
                    </a:lnTo>
                    <a:lnTo>
                      <a:pt x="185" y="129"/>
                    </a:lnTo>
                    <a:lnTo>
                      <a:pt x="191" y="141"/>
                    </a:lnTo>
                    <a:lnTo>
                      <a:pt x="191" y="148"/>
                    </a:lnTo>
                    <a:lnTo>
                      <a:pt x="191" y="148"/>
                    </a:lnTo>
                    <a:lnTo>
                      <a:pt x="197" y="148"/>
                    </a:lnTo>
                    <a:lnTo>
                      <a:pt x="234" y="116"/>
                    </a:lnTo>
                    <a:lnTo>
                      <a:pt x="203" y="96"/>
                    </a:lnTo>
                    <a:lnTo>
                      <a:pt x="191" y="96"/>
                    </a:lnTo>
                    <a:lnTo>
                      <a:pt x="178" y="90"/>
                    </a:lnTo>
                    <a:lnTo>
                      <a:pt x="191" y="90"/>
                    </a:lnTo>
                    <a:lnTo>
                      <a:pt x="203" y="84"/>
                    </a:lnTo>
                    <a:lnTo>
                      <a:pt x="203" y="71"/>
                    </a:lnTo>
                    <a:lnTo>
                      <a:pt x="185" y="45"/>
                    </a:lnTo>
                    <a:lnTo>
                      <a:pt x="160" y="26"/>
                    </a:lnTo>
                    <a:lnTo>
                      <a:pt x="166" y="19"/>
                    </a:lnTo>
                    <a:lnTo>
                      <a:pt x="142" y="19"/>
                    </a:lnTo>
                    <a:lnTo>
                      <a:pt x="154" y="7"/>
                    </a:lnTo>
                    <a:lnTo>
                      <a:pt x="117" y="0"/>
                    </a:lnTo>
                    <a:lnTo>
                      <a:pt x="105" y="7"/>
                    </a:lnTo>
                    <a:lnTo>
                      <a:pt x="92" y="0"/>
                    </a:lnTo>
                    <a:lnTo>
                      <a:pt x="8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51" name="Freeform 43"/>
              <p:cNvSpPr>
                <a:spLocks/>
              </p:cNvSpPr>
              <p:nvPr/>
            </p:nvSpPr>
            <p:spPr bwMode="auto">
              <a:xfrm>
                <a:off x="1635" y="939"/>
                <a:ext cx="168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13"/>
                  </a:cxn>
                  <a:cxn ang="0">
                    <a:pos x="25" y="6"/>
                  </a:cxn>
                  <a:cxn ang="0">
                    <a:pos x="13" y="25"/>
                  </a:cxn>
                  <a:cxn ang="0">
                    <a:pos x="93" y="25"/>
                  </a:cxn>
                  <a:cxn ang="0">
                    <a:pos x="117" y="25"/>
                  </a:cxn>
                  <a:cxn ang="0">
                    <a:pos x="130" y="19"/>
                  </a:cxn>
                  <a:cxn ang="0">
                    <a:pos x="56" y="6"/>
                  </a:cxn>
                  <a:cxn ang="0">
                    <a:pos x="50" y="6"/>
                  </a:cxn>
                  <a:cxn ang="0">
                    <a:pos x="50" y="0"/>
                  </a:cxn>
                  <a:cxn ang="0">
                    <a:pos x="0" y="0"/>
                  </a:cxn>
                </a:cxnLst>
                <a:rect l="0" t="0" r="r" b="b"/>
                <a:pathLst>
                  <a:path w="130" h="25">
                    <a:moveTo>
                      <a:pt x="0" y="0"/>
                    </a:moveTo>
                    <a:lnTo>
                      <a:pt x="13" y="13"/>
                    </a:lnTo>
                    <a:lnTo>
                      <a:pt x="25" y="6"/>
                    </a:lnTo>
                    <a:lnTo>
                      <a:pt x="13" y="25"/>
                    </a:lnTo>
                    <a:lnTo>
                      <a:pt x="93" y="25"/>
                    </a:lnTo>
                    <a:lnTo>
                      <a:pt x="117" y="25"/>
                    </a:lnTo>
                    <a:lnTo>
                      <a:pt x="130" y="19"/>
                    </a:lnTo>
                    <a:lnTo>
                      <a:pt x="56" y="6"/>
                    </a:lnTo>
                    <a:lnTo>
                      <a:pt x="50" y="6"/>
                    </a:lnTo>
                    <a:lnTo>
                      <a:pt x="5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52" name="Freeform 44"/>
              <p:cNvSpPr>
                <a:spLocks/>
              </p:cNvSpPr>
              <p:nvPr/>
            </p:nvSpPr>
            <p:spPr bwMode="auto">
              <a:xfrm>
                <a:off x="1707" y="858"/>
                <a:ext cx="96" cy="4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6" y="7"/>
                  </a:cxn>
                  <a:cxn ang="0">
                    <a:pos x="0" y="39"/>
                  </a:cxn>
                  <a:cxn ang="0">
                    <a:pos x="24" y="39"/>
                  </a:cxn>
                  <a:cxn ang="0">
                    <a:pos x="67" y="19"/>
                  </a:cxn>
                  <a:cxn ang="0">
                    <a:pos x="74" y="7"/>
                  </a:cxn>
                  <a:cxn ang="0">
                    <a:pos x="49" y="0"/>
                  </a:cxn>
                </a:cxnLst>
                <a:rect l="0" t="0" r="r" b="b"/>
                <a:pathLst>
                  <a:path w="74" h="39">
                    <a:moveTo>
                      <a:pt x="49" y="0"/>
                    </a:moveTo>
                    <a:lnTo>
                      <a:pt x="6" y="7"/>
                    </a:lnTo>
                    <a:lnTo>
                      <a:pt x="0" y="39"/>
                    </a:lnTo>
                    <a:lnTo>
                      <a:pt x="24" y="39"/>
                    </a:lnTo>
                    <a:lnTo>
                      <a:pt x="67" y="19"/>
                    </a:lnTo>
                    <a:lnTo>
                      <a:pt x="74" y="7"/>
                    </a:lnTo>
                    <a:lnTo>
                      <a:pt x="49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53" name="Freeform 45"/>
              <p:cNvSpPr>
                <a:spLocks/>
              </p:cNvSpPr>
              <p:nvPr/>
            </p:nvSpPr>
            <p:spPr bwMode="auto">
              <a:xfrm>
                <a:off x="1715" y="820"/>
                <a:ext cx="920" cy="437"/>
              </a:xfrm>
              <a:custGeom>
                <a:avLst/>
                <a:gdLst/>
                <a:ahLst/>
                <a:cxnLst>
                  <a:cxn ang="0">
                    <a:pos x="86" y="39"/>
                  </a:cxn>
                  <a:cxn ang="0">
                    <a:pos x="80" y="51"/>
                  </a:cxn>
                  <a:cxn ang="0">
                    <a:pos x="49" y="58"/>
                  </a:cxn>
                  <a:cxn ang="0">
                    <a:pos x="0" y="103"/>
                  </a:cxn>
                  <a:cxn ang="0">
                    <a:pos x="68" y="109"/>
                  </a:cxn>
                  <a:cxn ang="0">
                    <a:pos x="98" y="83"/>
                  </a:cxn>
                  <a:cxn ang="0">
                    <a:pos x="117" y="71"/>
                  </a:cxn>
                  <a:cxn ang="0">
                    <a:pos x="172" y="51"/>
                  </a:cxn>
                  <a:cxn ang="0">
                    <a:pos x="301" y="32"/>
                  </a:cxn>
                  <a:cxn ang="0">
                    <a:pos x="234" y="39"/>
                  </a:cxn>
                  <a:cxn ang="0">
                    <a:pos x="252" y="58"/>
                  </a:cxn>
                  <a:cxn ang="0">
                    <a:pos x="172" y="58"/>
                  </a:cxn>
                  <a:cxn ang="0">
                    <a:pos x="178" y="64"/>
                  </a:cxn>
                  <a:cxn ang="0">
                    <a:pos x="166" y="103"/>
                  </a:cxn>
                  <a:cxn ang="0">
                    <a:pos x="271" y="109"/>
                  </a:cxn>
                  <a:cxn ang="0">
                    <a:pos x="264" y="116"/>
                  </a:cxn>
                  <a:cxn ang="0">
                    <a:pos x="264" y="128"/>
                  </a:cxn>
                  <a:cxn ang="0">
                    <a:pos x="271" y="141"/>
                  </a:cxn>
                  <a:cxn ang="0">
                    <a:pos x="264" y="154"/>
                  </a:cxn>
                  <a:cxn ang="0">
                    <a:pos x="264" y="167"/>
                  </a:cxn>
                  <a:cxn ang="0">
                    <a:pos x="252" y="167"/>
                  </a:cxn>
                  <a:cxn ang="0">
                    <a:pos x="277" y="167"/>
                  </a:cxn>
                  <a:cxn ang="0">
                    <a:pos x="295" y="199"/>
                  </a:cxn>
                  <a:cxn ang="0">
                    <a:pos x="258" y="205"/>
                  </a:cxn>
                  <a:cxn ang="0">
                    <a:pos x="283" y="212"/>
                  </a:cxn>
                  <a:cxn ang="0">
                    <a:pos x="283" y="218"/>
                  </a:cxn>
                  <a:cxn ang="0">
                    <a:pos x="271" y="231"/>
                  </a:cxn>
                  <a:cxn ang="0">
                    <a:pos x="258" y="231"/>
                  </a:cxn>
                  <a:cxn ang="0">
                    <a:pos x="240" y="276"/>
                  </a:cxn>
                  <a:cxn ang="0">
                    <a:pos x="240" y="308"/>
                  </a:cxn>
                  <a:cxn ang="0">
                    <a:pos x="252" y="359"/>
                  </a:cxn>
                  <a:cxn ang="0">
                    <a:pos x="295" y="385"/>
                  </a:cxn>
                  <a:cxn ang="0">
                    <a:pos x="332" y="347"/>
                  </a:cxn>
                  <a:cxn ang="0">
                    <a:pos x="351" y="327"/>
                  </a:cxn>
                  <a:cxn ang="0">
                    <a:pos x="357" y="289"/>
                  </a:cxn>
                  <a:cxn ang="0">
                    <a:pos x="394" y="289"/>
                  </a:cxn>
                  <a:cxn ang="0">
                    <a:pos x="424" y="276"/>
                  </a:cxn>
                  <a:cxn ang="0">
                    <a:pos x="449" y="250"/>
                  </a:cxn>
                  <a:cxn ang="0">
                    <a:pos x="498" y="231"/>
                  </a:cxn>
                  <a:cxn ang="0">
                    <a:pos x="529" y="225"/>
                  </a:cxn>
                  <a:cxn ang="0">
                    <a:pos x="560" y="212"/>
                  </a:cxn>
                  <a:cxn ang="0">
                    <a:pos x="554" y="205"/>
                  </a:cxn>
                  <a:cxn ang="0">
                    <a:pos x="548" y="180"/>
                  </a:cxn>
                  <a:cxn ang="0">
                    <a:pos x="584" y="199"/>
                  </a:cxn>
                  <a:cxn ang="0">
                    <a:pos x="578" y="173"/>
                  </a:cxn>
                  <a:cxn ang="0">
                    <a:pos x="591" y="160"/>
                  </a:cxn>
                  <a:cxn ang="0">
                    <a:pos x="584" y="148"/>
                  </a:cxn>
                  <a:cxn ang="0">
                    <a:pos x="621" y="128"/>
                  </a:cxn>
                  <a:cxn ang="0">
                    <a:pos x="621" y="109"/>
                  </a:cxn>
                  <a:cxn ang="0">
                    <a:pos x="603" y="103"/>
                  </a:cxn>
                  <a:cxn ang="0">
                    <a:pos x="634" y="103"/>
                  </a:cxn>
                  <a:cxn ang="0">
                    <a:pos x="628" y="71"/>
                  </a:cxn>
                  <a:cxn ang="0">
                    <a:pos x="634" y="58"/>
                  </a:cxn>
                  <a:cxn ang="0">
                    <a:pos x="671" y="19"/>
                  </a:cxn>
                  <a:cxn ang="0">
                    <a:pos x="640" y="13"/>
                  </a:cxn>
                  <a:cxn ang="0">
                    <a:pos x="455" y="19"/>
                  </a:cxn>
                  <a:cxn ang="0">
                    <a:pos x="191" y="13"/>
                  </a:cxn>
                  <a:cxn ang="0">
                    <a:pos x="68" y="39"/>
                  </a:cxn>
                </a:cxnLst>
                <a:rect l="0" t="0" r="r" b="b"/>
                <a:pathLst>
                  <a:path w="708" h="385">
                    <a:moveTo>
                      <a:pt x="68" y="39"/>
                    </a:moveTo>
                    <a:lnTo>
                      <a:pt x="86" y="39"/>
                    </a:lnTo>
                    <a:lnTo>
                      <a:pt x="68" y="51"/>
                    </a:lnTo>
                    <a:lnTo>
                      <a:pt x="80" y="51"/>
                    </a:lnTo>
                    <a:lnTo>
                      <a:pt x="80" y="58"/>
                    </a:lnTo>
                    <a:lnTo>
                      <a:pt x="49" y="58"/>
                    </a:lnTo>
                    <a:lnTo>
                      <a:pt x="18" y="77"/>
                    </a:lnTo>
                    <a:lnTo>
                      <a:pt x="0" y="103"/>
                    </a:lnTo>
                    <a:lnTo>
                      <a:pt x="68" y="103"/>
                    </a:lnTo>
                    <a:lnTo>
                      <a:pt x="68" y="109"/>
                    </a:lnTo>
                    <a:lnTo>
                      <a:pt x="104" y="103"/>
                    </a:lnTo>
                    <a:lnTo>
                      <a:pt x="98" y="83"/>
                    </a:lnTo>
                    <a:lnTo>
                      <a:pt x="111" y="83"/>
                    </a:lnTo>
                    <a:lnTo>
                      <a:pt x="117" y="71"/>
                    </a:lnTo>
                    <a:lnTo>
                      <a:pt x="148" y="71"/>
                    </a:lnTo>
                    <a:lnTo>
                      <a:pt x="172" y="51"/>
                    </a:lnTo>
                    <a:lnTo>
                      <a:pt x="295" y="26"/>
                    </a:lnTo>
                    <a:lnTo>
                      <a:pt x="301" y="32"/>
                    </a:lnTo>
                    <a:lnTo>
                      <a:pt x="277" y="32"/>
                    </a:lnTo>
                    <a:lnTo>
                      <a:pt x="234" y="39"/>
                    </a:lnTo>
                    <a:lnTo>
                      <a:pt x="252" y="39"/>
                    </a:lnTo>
                    <a:lnTo>
                      <a:pt x="252" y="58"/>
                    </a:lnTo>
                    <a:lnTo>
                      <a:pt x="240" y="58"/>
                    </a:lnTo>
                    <a:lnTo>
                      <a:pt x="172" y="58"/>
                    </a:lnTo>
                    <a:lnTo>
                      <a:pt x="166" y="71"/>
                    </a:lnTo>
                    <a:lnTo>
                      <a:pt x="178" y="64"/>
                    </a:lnTo>
                    <a:lnTo>
                      <a:pt x="178" y="83"/>
                    </a:lnTo>
                    <a:lnTo>
                      <a:pt x="166" y="103"/>
                    </a:lnTo>
                    <a:lnTo>
                      <a:pt x="178" y="109"/>
                    </a:lnTo>
                    <a:lnTo>
                      <a:pt x="271" y="109"/>
                    </a:lnTo>
                    <a:lnTo>
                      <a:pt x="264" y="116"/>
                    </a:lnTo>
                    <a:lnTo>
                      <a:pt x="264" y="116"/>
                    </a:lnTo>
                    <a:lnTo>
                      <a:pt x="264" y="122"/>
                    </a:lnTo>
                    <a:lnTo>
                      <a:pt x="264" y="128"/>
                    </a:lnTo>
                    <a:lnTo>
                      <a:pt x="271" y="135"/>
                    </a:lnTo>
                    <a:lnTo>
                      <a:pt x="271" y="141"/>
                    </a:lnTo>
                    <a:lnTo>
                      <a:pt x="271" y="148"/>
                    </a:lnTo>
                    <a:lnTo>
                      <a:pt x="264" y="154"/>
                    </a:lnTo>
                    <a:lnTo>
                      <a:pt x="264" y="167"/>
                    </a:lnTo>
                    <a:lnTo>
                      <a:pt x="264" y="167"/>
                    </a:lnTo>
                    <a:lnTo>
                      <a:pt x="258" y="173"/>
                    </a:lnTo>
                    <a:lnTo>
                      <a:pt x="252" y="167"/>
                    </a:lnTo>
                    <a:lnTo>
                      <a:pt x="264" y="180"/>
                    </a:lnTo>
                    <a:lnTo>
                      <a:pt x="277" y="167"/>
                    </a:lnTo>
                    <a:lnTo>
                      <a:pt x="277" y="180"/>
                    </a:lnTo>
                    <a:lnTo>
                      <a:pt x="295" y="199"/>
                    </a:lnTo>
                    <a:lnTo>
                      <a:pt x="277" y="193"/>
                    </a:lnTo>
                    <a:lnTo>
                      <a:pt x="258" y="205"/>
                    </a:lnTo>
                    <a:lnTo>
                      <a:pt x="246" y="218"/>
                    </a:lnTo>
                    <a:lnTo>
                      <a:pt x="283" y="212"/>
                    </a:lnTo>
                    <a:lnTo>
                      <a:pt x="283" y="212"/>
                    </a:lnTo>
                    <a:lnTo>
                      <a:pt x="283" y="218"/>
                    </a:lnTo>
                    <a:lnTo>
                      <a:pt x="283" y="225"/>
                    </a:lnTo>
                    <a:lnTo>
                      <a:pt x="271" y="231"/>
                    </a:lnTo>
                    <a:lnTo>
                      <a:pt x="264" y="231"/>
                    </a:lnTo>
                    <a:lnTo>
                      <a:pt x="258" y="231"/>
                    </a:lnTo>
                    <a:lnTo>
                      <a:pt x="252" y="237"/>
                    </a:lnTo>
                    <a:lnTo>
                      <a:pt x="240" y="276"/>
                    </a:lnTo>
                    <a:lnTo>
                      <a:pt x="246" y="276"/>
                    </a:lnTo>
                    <a:lnTo>
                      <a:pt x="240" y="308"/>
                    </a:lnTo>
                    <a:lnTo>
                      <a:pt x="246" y="327"/>
                    </a:lnTo>
                    <a:lnTo>
                      <a:pt x="252" y="359"/>
                    </a:lnTo>
                    <a:lnTo>
                      <a:pt x="264" y="366"/>
                    </a:lnTo>
                    <a:lnTo>
                      <a:pt x="295" y="385"/>
                    </a:lnTo>
                    <a:lnTo>
                      <a:pt x="301" y="385"/>
                    </a:lnTo>
                    <a:lnTo>
                      <a:pt x="332" y="347"/>
                    </a:lnTo>
                    <a:lnTo>
                      <a:pt x="332" y="340"/>
                    </a:lnTo>
                    <a:lnTo>
                      <a:pt x="351" y="327"/>
                    </a:lnTo>
                    <a:lnTo>
                      <a:pt x="357" y="308"/>
                    </a:lnTo>
                    <a:lnTo>
                      <a:pt x="357" y="289"/>
                    </a:lnTo>
                    <a:lnTo>
                      <a:pt x="375" y="276"/>
                    </a:lnTo>
                    <a:lnTo>
                      <a:pt x="394" y="289"/>
                    </a:lnTo>
                    <a:lnTo>
                      <a:pt x="412" y="282"/>
                    </a:lnTo>
                    <a:lnTo>
                      <a:pt x="424" y="276"/>
                    </a:lnTo>
                    <a:lnTo>
                      <a:pt x="437" y="263"/>
                    </a:lnTo>
                    <a:lnTo>
                      <a:pt x="449" y="250"/>
                    </a:lnTo>
                    <a:lnTo>
                      <a:pt x="480" y="231"/>
                    </a:lnTo>
                    <a:lnTo>
                      <a:pt x="498" y="231"/>
                    </a:lnTo>
                    <a:lnTo>
                      <a:pt x="511" y="231"/>
                    </a:lnTo>
                    <a:lnTo>
                      <a:pt x="529" y="225"/>
                    </a:lnTo>
                    <a:lnTo>
                      <a:pt x="548" y="218"/>
                    </a:lnTo>
                    <a:lnTo>
                      <a:pt x="560" y="212"/>
                    </a:lnTo>
                    <a:lnTo>
                      <a:pt x="566" y="212"/>
                    </a:lnTo>
                    <a:lnTo>
                      <a:pt x="554" y="205"/>
                    </a:lnTo>
                    <a:lnTo>
                      <a:pt x="541" y="193"/>
                    </a:lnTo>
                    <a:lnTo>
                      <a:pt x="548" y="180"/>
                    </a:lnTo>
                    <a:lnTo>
                      <a:pt x="554" y="180"/>
                    </a:lnTo>
                    <a:lnTo>
                      <a:pt x="584" y="199"/>
                    </a:lnTo>
                    <a:lnTo>
                      <a:pt x="584" y="180"/>
                    </a:lnTo>
                    <a:lnTo>
                      <a:pt x="578" y="173"/>
                    </a:lnTo>
                    <a:lnTo>
                      <a:pt x="584" y="167"/>
                    </a:lnTo>
                    <a:lnTo>
                      <a:pt x="591" y="160"/>
                    </a:lnTo>
                    <a:lnTo>
                      <a:pt x="591" y="154"/>
                    </a:lnTo>
                    <a:lnTo>
                      <a:pt x="584" y="148"/>
                    </a:lnTo>
                    <a:lnTo>
                      <a:pt x="603" y="148"/>
                    </a:lnTo>
                    <a:lnTo>
                      <a:pt x="621" y="128"/>
                    </a:lnTo>
                    <a:lnTo>
                      <a:pt x="609" y="128"/>
                    </a:lnTo>
                    <a:lnTo>
                      <a:pt x="621" y="109"/>
                    </a:lnTo>
                    <a:lnTo>
                      <a:pt x="609" y="116"/>
                    </a:lnTo>
                    <a:lnTo>
                      <a:pt x="603" y="103"/>
                    </a:lnTo>
                    <a:lnTo>
                      <a:pt x="615" y="109"/>
                    </a:lnTo>
                    <a:lnTo>
                      <a:pt x="634" y="103"/>
                    </a:lnTo>
                    <a:lnTo>
                      <a:pt x="634" y="83"/>
                    </a:lnTo>
                    <a:lnTo>
                      <a:pt x="628" y="71"/>
                    </a:lnTo>
                    <a:lnTo>
                      <a:pt x="634" y="71"/>
                    </a:lnTo>
                    <a:lnTo>
                      <a:pt x="634" y="58"/>
                    </a:lnTo>
                    <a:lnTo>
                      <a:pt x="708" y="32"/>
                    </a:lnTo>
                    <a:lnTo>
                      <a:pt x="671" y="19"/>
                    </a:lnTo>
                    <a:lnTo>
                      <a:pt x="628" y="19"/>
                    </a:lnTo>
                    <a:lnTo>
                      <a:pt x="640" y="13"/>
                    </a:lnTo>
                    <a:lnTo>
                      <a:pt x="591" y="0"/>
                    </a:lnTo>
                    <a:lnTo>
                      <a:pt x="455" y="19"/>
                    </a:lnTo>
                    <a:lnTo>
                      <a:pt x="320" y="19"/>
                    </a:lnTo>
                    <a:lnTo>
                      <a:pt x="191" y="13"/>
                    </a:lnTo>
                    <a:lnTo>
                      <a:pt x="61" y="32"/>
                    </a:lnTo>
                    <a:lnTo>
                      <a:pt x="68" y="3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54" name="Freeform 46"/>
              <p:cNvSpPr>
                <a:spLocks/>
              </p:cNvSpPr>
              <p:nvPr/>
            </p:nvSpPr>
            <p:spPr bwMode="auto">
              <a:xfrm>
                <a:off x="1642" y="903"/>
                <a:ext cx="57" cy="13"/>
              </a:xfrm>
              <a:custGeom>
                <a:avLst/>
                <a:gdLst/>
                <a:ahLst/>
                <a:cxnLst>
                  <a:cxn ang="0">
                    <a:pos x="37" y="12"/>
                  </a:cxn>
                  <a:cxn ang="0">
                    <a:pos x="44" y="0"/>
                  </a:cxn>
                  <a:cxn ang="0">
                    <a:pos x="0" y="12"/>
                  </a:cxn>
                  <a:cxn ang="0">
                    <a:pos x="37" y="12"/>
                  </a:cxn>
                </a:cxnLst>
                <a:rect l="0" t="0" r="r" b="b"/>
                <a:pathLst>
                  <a:path w="44" h="12">
                    <a:moveTo>
                      <a:pt x="37" y="12"/>
                    </a:moveTo>
                    <a:lnTo>
                      <a:pt x="44" y="0"/>
                    </a:lnTo>
                    <a:lnTo>
                      <a:pt x="0" y="12"/>
                    </a:lnTo>
                    <a:lnTo>
                      <a:pt x="37" y="1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55" name="Freeform 47"/>
              <p:cNvSpPr>
                <a:spLocks/>
              </p:cNvSpPr>
              <p:nvPr/>
            </p:nvSpPr>
            <p:spPr bwMode="auto">
              <a:xfrm>
                <a:off x="1492" y="980"/>
                <a:ext cx="79" cy="44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12" y="39"/>
                  </a:cxn>
                  <a:cxn ang="0">
                    <a:pos x="36" y="32"/>
                  </a:cxn>
                  <a:cxn ang="0">
                    <a:pos x="55" y="7"/>
                  </a:cxn>
                  <a:cxn ang="0">
                    <a:pos x="61" y="0"/>
                  </a:cxn>
                  <a:cxn ang="0">
                    <a:pos x="18" y="0"/>
                  </a:cxn>
                  <a:cxn ang="0">
                    <a:pos x="18" y="7"/>
                  </a:cxn>
                  <a:cxn ang="0">
                    <a:pos x="0" y="19"/>
                  </a:cxn>
                  <a:cxn ang="0">
                    <a:pos x="0" y="26"/>
                  </a:cxn>
                </a:cxnLst>
                <a:rect l="0" t="0" r="r" b="b"/>
                <a:pathLst>
                  <a:path w="61" h="39">
                    <a:moveTo>
                      <a:pt x="0" y="26"/>
                    </a:moveTo>
                    <a:lnTo>
                      <a:pt x="12" y="39"/>
                    </a:lnTo>
                    <a:lnTo>
                      <a:pt x="36" y="32"/>
                    </a:lnTo>
                    <a:lnTo>
                      <a:pt x="55" y="7"/>
                    </a:lnTo>
                    <a:lnTo>
                      <a:pt x="61" y="0"/>
                    </a:lnTo>
                    <a:lnTo>
                      <a:pt x="18" y="0"/>
                    </a:lnTo>
                    <a:lnTo>
                      <a:pt x="18" y="7"/>
                    </a:lnTo>
                    <a:lnTo>
                      <a:pt x="0" y="19"/>
                    </a:lnTo>
                    <a:lnTo>
                      <a:pt x="0" y="2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56" name="Freeform 48"/>
              <p:cNvSpPr>
                <a:spLocks/>
              </p:cNvSpPr>
              <p:nvPr/>
            </p:nvSpPr>
            <p:spPr bwMode="auto">
              <a:xfrm>
                <a:off x="1340" y="944"/>
                <a:ext cx="31" cy="14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12" y="13"/>
                  </a:cxn>
                  <a:cxn ang="0">
                    <a:pos x="24" y="0"/>
                  </a:cxn>
                  <a:cxn ang="0">
                    <a:pos x="0" y="13"/>
                  </a:cxn>
                </a:cxnLst>
                <a:rect l="0" t="0" r="r" b="b"/>
                <a:pathLst>
                  <a:path w="24" h="13">
                    <a:moveTo>
                      <a:pt x="0" y="13"/>
                    </a:moveTo>
                    <a:lnTo>
                      <a:pt x="12" y="13"/>
                    </a:lnTo>
                    <a:lnTo>
                      <a:pt x="24" y="0"/>
                    </a:lnTo>
                    <a:lnTo>
                      <a:pt x="0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57" name="Freeform 49"/>
              <p:cNvSpPr>
                <a:spLocks/>
              </p:cNvSpPr>
              <p:nvPr/>
            </p:nvSpPr>
            <p:spPr bwMode="auto">
              <a:xfrm>
                <a:off x="1187" y="965"/>
                <a:ext cx="166" cy="59"/>
              </a:xfrm>
              <a:custGeom>
                <a:avLst/>
                <a:gdLst/>
                <a:ahLst/>
                <a:cxnLst>
                  <a:cxn ang="0">
                    <a:pos x="129" y="20"/>
                  </a:cxn>
                  <a:cxn ang="0">
                    <a:pos x="117" y="13"/>
                  </a:cxn>
                  <a:cxn ang="0">
                    <a:pos x="80" y="0"/>
                  </a:cxn>
                  <a:cxn ang="0">
                    <a:pos x="43" y="13"/>
                  </a:cxn>
                  <a:cxn ang="0">
                    <a:pos x="43" y="20"/>
                  </a:cxn>
                  <a:cxn ang="0">
                    <a:pos x="0" y="39"/>
                  </a:cxn>
                  <a:cxn ang="0">
                    <a:pos x="6" y="45"/>
                  </a:cxn>
                  <a:cxn ang="0">
                    <a:pos x="6" y="52"/>
                  </a:cxn>
                  <a:cxn ang="0">
                    <a:pos x="30" y="52"/>
                  </a:cxn>
                  <a:cxn ang="0">
                    <a:pos x="55" y="39"/>
                  </a:cxn>
                  <a:cxn ang="0">
                    <a:pos x="74" y="26"/>
                  </a:cxn>
                  <a:cxn ang="0">
                    <a:pos x="98" y="13"/>
                  </a:cxn>
                  <a:cxn ang="0">
                    <a:pos x="129" y="20"/>
                  </a:cxn>
                </a:cxnLst>
                <a:rect l="0" t="0" r="r" b="b"/>
                <a:pathLst>
                  <a:path w="129" h="52">
                    <a:moveTo>
                      <a:pt x="129" y="20"/>
                    </a:moveTo>
                    <a:lnTo>
                      <a:pt x="117" y="13"/>
                    </a:lnTo>
                    <a:lnTo>
                      <a:pt x="80" y="0"/>
                    </a:lnTo>
                    <a:lnTo>
                      <a:pt x="43" y="13"/>
                    </a:lnTo>
                    <a:lnTo>
                      <a:pt x="43" y="20"/>
                    </a:lnTo>
                    <a:lnTo>
                      <a:pt x="0" y="39"/>
                    </a:lnTo>
                    <a:lnTo>
                      <a:pt x="6" y="45"/>
                    </a:lnTo>
                    <a:lnTo>
                      <a:pt x="6" y="52"/>
                    </a:lnTo>
                    <a:lnTo>
                      <a:pt x="30" y="52"/>
                    </a:lnTo>
                    <a:lnTo>
                      <a:pt x="55" y="39"/>
                    </a:lnTo>
                    <a:lnTo>
                      <a:pt x="74" y="26"/>
                    </a:lnTo>
                    <a:lnTo>
                      <a:pt x="98" y="13"/>
                    </a:lnTo>
                    <a:lnTo>
                      <a:pt x="129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58" name="Freeform 50"/>
              <p:cNvSpPr>
                <a:spLocks/>
              </p:cNvSpPr>
              <p:nvPr/>
            </p:nvSpPr>
            <p:spPr bwMode="auto">
              <a:xfrm>
                <a:off x="2402" y="1118"/>
                <a:ext cx="144" cy="75"/>
              </a:xfrm>
              <a:custGeom>
                <a:avLst/>
                <a:gdLst/>
                <a:ahLst/>
                <a:cxnLst>
                  <a:cxn ang="0">
                    <a:pos x="25" y="26"/>
                  </a:cxn>
                  <a:cxn ang="0">
                    <a:pos x="0" y="45"/>
                  </a:cxn>
                  <a:cxn ang="0">
                    <a:pos x="25" y="45"/>
                  </a:cxn>
                  <a:cxn ang="0">
                    <a:pos x="6" y="58"/>
                  </a:cxn>
                  <a:cxn ang="0">
                    <a:pos x="37" y="64"/>
                  </a:cxn>
                  <a:cxn ang="0">
                    <a:pos x="68" y="64"/>
                  </a:cxn>
                  <a:cxn ang="0">
                    <a:pos x="99" y="45"/>
                  </a:cxn>
                  <a:cxn ang="0">
                    <a:pos x="111" y="13"/>
                  </a:cxn>
                  <a:cxn ang="0">
                    <a:pos x="105" y="19"/>
                  </a:cxn>
                  <a:cxn ang="0">
                    <a:pos x="105" y="19"/>
                  </a:cxn>
                  <a:cxn ang="0">
                    <a:pos x="105" y="13"/>
                  </a:cxn>
                  <a:cxn ang="0">
                    <a:pos x="105" y="7"/>
                  </a:cxn>
                  <a:cxn ang="0">
                    <a:pos x="105" y="7"/>
                  </a:cxn>
                  <a:cxn ang="0">
                    <a:pos x="99" y="0"/>
                  </a:cxn>
                  <a:cxn ang="0">
                    <a:pos x="99" y="0"/>
                  </a:cxn>
                  <a:cxn ang="0">
                    <a:pos x="92" y="7"/>
                  </a:cxn>
                  <a:cxn ang="0">
                    <a:pos x="80" y="13"/>
                  </a:cxn>
                  <a:cxn ang="0">
                    <a:pos x="74" y="19"/>
                  </a:cxn>
                  <a:cxn ang="0">
                    <a:pos x="68" y="19"/>
                  </a:cxn>
                  <a:cxn ang="0">
                    <a:pos x="55" y="13"/>
                  </a:cxn>
                  <a:cxn ang="0">
                    <a:pos x="55" y="7"/>
                  </a:cxn>
                  <a:cxn ang="0">
                    <a:pos x="31" y="26"/>
                  </a:cxn>
                  <a:cxn ang="0">
                    <a:pos x="25" y="13"/>
                  </a:cxn>
                  <a:cxn ang="0">
                    <a:pos x="12" y="7"/>
                  </a:cxn>
                  <a:cxn ang="0">
                    <a:pos x="0" y="13"/>
                  </a:cxn>
                  <a:cxn ang="0">
                    <a:pos x="25" y="26"/>
                  </a:cxn>
                </a:cxnLst>
                <a:rect l="0" t="0" r="r" b="b"/>
                <a:pathLst>
                  <a:path w="111" h="64">
                    <a:moveTo>
                      <a:pt x="25" y="26"/>
                    </a:moveTo>
                    <a:lnTo>
                      <a:pt x="0" y="45"/>
                    </a:lnTo>
                    <a:lnTo>
                      <a:pt x="25" y="45"/>
                    </a:lnTo>
                    <a:lnTo>
                      <a:pt x="6" y="58"/>
                    </a:lnTo>
                    <a:lnTo>
                      <a:pt x="37" y="64"/>
                    </a:lnTo>
                    <a:lnTo>
                      <a:pt x="68" y="64"/>
                    </a:lnTo>
                    <a:lnTo>
                      <a:pt x="99" y="45"/>
                    </a:lnTo>
                    <a:lnTo>
                      <a:pt x="111" y="13"/>
                    </a:lnTo>
                    <a:lnTo>
                      <a:pt x="105" y="19"/>
                    </a:lnTo>
                    <a:lnTo>
                      <a:pt x="105" y="19"/>
                    </a:lnTo>
                    <a:lnTo>
                      <a:pt x="105" y="13"/>
                    </a:lnTo>
                    <a:lnTo>
                      <a:pt x="105" y="7"/>
                    </a:lnTo>
                    <a:lnTo>
                      <a:pt x="105" y="7"/>
                    </a:lnTo>
                    <a:lnTo>
                      <a:pt x="99" y="0"/>
                    </a:lnTo>
                    <a:lnTo>
                      <a:pt x="99" y="0"/>
                    </a:lnTo>
                    <a:lnTo>
                      <a:pt x="92" y="7"/>
                    </a:lnTo>
                    <a:lnTo>
                      <a:pt x="80" y="13"/>
                    </a:lnTo>
                    <a:lnTo>
                      <a:pt x="74" y="19"/>
                    </a:lnTo>
                    <a:lnTo>
                      <a:pt x="68" y="19"/>
                    </a:lnTo>
                    <a:lnTo>
                      <a:pt x="55" y="13"/>
                    </a:lnTo>
                    <a:lnTo>
                      <a:pt x="55" y="7"/>
                    </a:lnTo>
                    <a:lnTo>
                      <a:pt x="31" y="26"/>
                    </a:lnTo>
                    <a:lnTo>
                      <a:pt x="25" y="13"/>
                    </a:lnTo>
                    <a:lnTo>
                      <a:pt x="12" y="7"/>
                    </a:lnTo>
                    <a:lnTo>
                      <a:pt x="0" y="13"/>
                    </a:lnTo>
                    <a:lnTo>
                      <a:pt x="25" y="2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59" name="Freeform 51"/>
              <p:cNvSpPr>
                <a:spLocks/>
              </p:cNvSpPr>
              <p:nvPr/>
            </p:nvSpPr>
            <p:spPr bwMode="auto">
              <a:xfrm>
                <a:off x="2618" y="1295"/>
                <a:ext cx="17" cy="20"/>
              </a:xfrm>
              <a:custGeom>
                <a:avLst/>
                <a:gdLst/>
                <a:ahLst/>
                <a:cxnLst>
                  <a:cxn ang="0">
                    <a:pos x="6" y="19"/>
                  </a:cxn>
                  <a:cxn ang="0">
                    <a:pos x="13" y="0"/>
                  </a:cxn>
                  <a:cxn ang="0">
                    <a:pos x="6" y="0"/>
                  </a:cxn>
                  <a:cxn ang="0">
                    <a:pos x="0" y="7"/>
                  </a:cxn>
                  <a:cxn ang="0">
                    <a:pos x="0" y="13"/>
                  </a:cxn>
                  <a:cxn ang="0">
                    <a:pos x="0" y="19"/>
                  </a:cxn>
                  <a:cxn ang="0">
                    <a:pos x="6" y="19"/>
                  </a:cxn>
                </a:cxnLst>
                <a:rect l="0" t="0" r="r" b="b"/>
                <a:pathLst>
                  <a:path w="13" h="19">
                    <a:moveTo>
                      <a:pt x="6" y="19"/>
                    </a:moveTo>
                    <a:lnTo>
                      <a:pt x="13" y="0"/>
                    </a:lnTo>
                    <a:lnTo>
                      <a:pt x="6" y="0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0" y="19"/>
                    </a:lnTo>
                    <a:lnTo>
                      <a:pt x="6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60" name="Freeform 52"/>
              <p:cNvSpPr>
                <a:spLocks noEditPoints="1"/>
              </p:cNvSpPr>
              <p:nvPr/>
            </p:nvSpPr>
            <p:spPr bwMode="auto">
              <a:xfrm>
                <a:off x="4625" y="2603"/>
                <a:ext cx="1135" cy="1151"/>
              </a:xfrm>
              <a:custGeom>
                <a:avLst/>
                <a:gdLst/>
                <a:ahLst/>
                <a:cxnLst>
                  <a:cxn ang="0">
                    <a:pos x="486" y="219"/>
                  </a:cxn>
                  <a:cxn ang="0">
                    <a:pos x="535" y="264"/>
                  </a:cxn>
                  <a:cxn ang="0">
                    <a:pos x="529" y="244"/>
                  </a:cxn>
                  <a:cxn ang="0">
                    <a:pos x="523" y="231"/>
                  </a:cxn>
                  <a:cxn ang="0">
                    <a:pos x="511" y="199"/>
                  </a:cxn>
                  <a:cxn ang="0">
                    <a:pos x="511" y="167"/>
                  </a:cxn>
                  <a:cxn ang="0">
                    <a:pos x="486" y="161"/>
                  </a:cxn>
                  <a:cxn ang="0">
                    <a:pos x="437" y="110"/>
                  </a:cxn>
                  <a:cxn ang="0">
                    <a:pos x="320" y="52"/>
                  </a:cxn>
                  <a:cxn ang="0">
                    <a:pos x="283" y="52"/>
                  </a:cxn>
                  <a:cxn ang="0">
                    <a:pos x="320" y="97"/>
                  </a:cxn>
                  <a:cxn ang="0">
                    <a:pos x="308" y="122"/>
                  </a:cxn>
                  <a:cxn ang="0">
                    <a:pos x="375" y="154"/>
                  </a:cxn>
                  <a:cxn ang="0">
                    <a:pos x="271" y="289"/>
                  </a:cxn>
                  <a:cxn ang="0">
                    <a:pos x="234" y="347"/>
                  </a:cxn>
                  <a:cxn ang="0">
                    <a:pos x="178" y="379"/>
                  </a:cxn>
                  <a:cxn ang="0">
                    <a:pos x="117" y="450"/>
                  </a:cxn>
                  <a:cxn ang="0">
                    <a:pos x="6" y="591"/>
                  </a:cxn>
                  <a:cxn ang="0">
                    <a:pos x="12" y="771"/>
                  </a:cxn>
                  <a:cxn ang="0">
                    <a:pos x="117" y="719"/>
                  </a:cxn>
                  <a:cxn ang="0">
                    <a:pos x="264" y="777"/>
                  </a:cxn>
                  <a:cxn ang="0">
                    <a:pos x="295" y="796"/>
                  </a:cxn>
                  <a:cxn ang="0">
                    <a:pos x="344" y="816"/>
                  </a:cxn>
                  <a:cxn ang="0">
                    <a:pos x="474" y="706"/>
                  </a:cxn>
                  <a:cxn ang="0">
                    <a:pos x="517" y="552"/>
                  </a:cxn>
                  <a:cxn ang="0">
                    <a:pos x="455" y="347"/>
                  </a:cxn>
                  <a:cxn ang="0">
                    <a:pos x="375" y="411"/>
                  </a:cxn>
                  <a:cxn ang="0">
                    <a:pos x="344" y="373"/>
                  </a:cxn>
                  <a:cxn ang="0">
                    <a:pos x="338" y="341"/>
                  </a:cxn>
                  <a:cxn ang="0">
                    <a:pos x="295" y="270"/>
                  </a:cxn>
                  <a:cxn ang="0">
                    <a:pos x="283" y="276"/>
                  </a:cxn>
                  <a:cxn ang="0">
                    <a:pos x="264" y="283"/>
                  </a:cxn>
                  <a:cxn ang="0">
                    <a:pos x="264" y="783"/>
                  </a:cxn>
                  <a:cxn ang="0">
                    <a:pos x="320" y="886"/>
                  </a:cxn>
                  <a:cxn ang="0">
                    <a:pos x="775" y="816"/>
                  </a:cxn>
                  <a:cxn ang="0">
                    <a:pos x="738" y="764"/>
                  </a:cxn>
                  <a:cxn ang="0">
                    <a:pos x="646" y="918"/>
                  </a:cxn>
                  <a:cxn ang="0">
                    <a:pos x="566" y="1002"/>
                  </a:cxn>
                  <a:cxn ang="0">
                    <a:pos x="646" y="950"/>
                  </a:cxn>
                  <a:cxn ang="0">
                    <a:pos x="548" y="1002"/>
                  </a:cxn>
                  <a:cxn ang="0">
                    <a:pos x="289" y="193"/>
                  </a:cxn>
                  <a:cxn ang="0">
                    <a:pos x="246" y="26"/>
                  </a:cxn>
                  <a:cxn ang="0">
                    <a:pos x="252" y="13"/>
                  </a:cxn>
                  <a:cxn ang="0">
                    <a:pos x="234" y="33"/>
                  </a:cxn>
                  <a:cxn ang="0">
                    <a:pos x="277" y="52"/>
                  </a:cxn>
                  <a:cxn ang="0">
                    <a:pos x="357" y="65"/>
                  </a:cxn>
                  <a:cxn ang="0">
                    <a:pos x="566" y="148"/>
                  </a:cxn>
                  <a:cxn ang="0">
                    <a:pos x="560" y="135"/>
                  </a:cxn>
                  <a:cxn ang="0">
                    <a:pos x="548" y="142"/>
                  </a:cxn>
                  <a:cxn ang="0">
                    <a:pos x="560" y="103"/>
                  </a:cxn>
                  <a:cxn ang="0">
                    <a:pos x="658" y="244"/>
                  </a:cxn>
                  <a:cxn ang="0">
                    <a:pos x="695" y="251"/>
                  </a:cxn>
                  <a:cxn ang="0">
                    <a:pos x="701" y="482"/>
                  </a:cxn>
                  <a:cxn ang="0">
                    <a:pos x="892" y="411"/>
                  </a:cxn>
                  <a:cxn ang="0">
                    <a:pos x="880" y="405"/>
                  </a:cxn>
                  <a:cxn ang="0">
                    <a:pos x="904" y="373"/>
                  </a:cxn>
                </a:cxnLst>
                <a:rect l="0" t="0" r="r" b="b"/>
                <a:pathLst>
                  <a:path w="917" h="1014">
                    <a:moveTo>
                      <a:pt x="412" y="231"/>
                    </a:moveTo>
                    <a:lnTo>
                      <a:pt x="431" y="231"/>
                    </a:lnTo>
                    <a:lnTo>
                      <a:pt x="443" y="219"/>
                    </a:lnTo>
                    <a:lnTo>
                      <a:pt x="455" y="193"/>
                    </a:lnTo>
                    <a:lnTo>
                      <a:pt x="468" y="193"/>
                    </a:lnTo>
                    <a:lnTo>
                      <a:pt x="474" y="206"/>
                    </a:lnTo>
                    <a:lnTo>
                      <a:pt x="486" y="219"/>
                    </a:lnTo>
                    <a:lnTo>
                      <a:pt x="486" y="238"/>
                    </a:lnTo>
                    <a:lnTo>
                      <a:pt x="492" y="251"/>
                    </a:lnTo>
                    <a:lnTo>
                      <a:pt x="504" y="257"/>
                    </a:lnTo>
                    <a:lnTo>
                      <a:pt x="523" y="251"/>
                    </a:lnTo>
                    <a:lnTo>
                      <a:pt x="523" y="257"/>
                    </a:lnTo>
                    <a:lnTo>
                      <a:pt x="529" y="257"/>
                    </a:lnTo>
                    <a:lnTo>
                      <a:pt x="535" y="264"/>
                    </a:lnTo>
                    <a:lnTo>
                      <a:pt x="535" y="264"/>
                    </a:lnTo>
                    <a:lnTo>
                      <a:pt x="541" y="257"/>
                    </a:lnTo>
                    <a:lnTo>
                      <a:pt x="541" y="251"/>
                    </a:lnTo>
                    <a:lnTo>
                      <a:pt x="541" y="244"/>
                    </a:lnTo>
                    <a:lnTo>
                      <a:pt x="535" y="244"/>
                    </a:lnTo>
                    <a:lnTo>
                      <a:pt x="529" y="244"/>
                    </a:lnTo>
                    <a:lnTo>
                      <a:pt x="529" y="244"/>
                    </a:lnTo>
                    <a:lnTo>
                      <a:pt x="529" y="244"/>
                    </a:lnTo>
                    <a:lnTo>
                      <a:pt x="523" y="238"/>
                    </a:lnTo>
                    <a:lnTo>
                      <a:pt x="523" y="238"/>
                    </a:lnTo>
                    <a:lnTo>
                      <a:pt x="523" y="238"/>
                    </a:lnTo>
                    <a:lnTo>
                      <a:pt x="523" y="231"/>
                    </a:lnTo>
                    <a:lnTo>
                      <a:pt x="523" y="231"/>
                    </a:lnTo>
                    <a:lnTo>
                      <a:pt x="523" y="231"/>
                    </a:lnTo>
                    <a:lnTo>
                      <a:pt x="517" y="231"/>
                    </a:lnTo>
                    <a:lnTo>
                      <a:pt x="517" y="231"/>
                    </a:lnTo>
                    <a:lnTo>
                      <a:pt x="511" y="231"/>
                    </a:lnTo>
                    <a:lnTo>
                      <a:pt x="504" y="225"/>
                    </a:lnTo>
                    <a:lnTo>
                      <a:pt x="511" y="219"/>
                    </a:lnTo>
                    <a:lnTo>
                      <a:pt x="511" y="206"/>
                    </a:lnTo>
                    <a:lnTo>
                      <a:pt x="511" y="199"/>
                    </a:lnTo>
                    <a:lnTo>
                      <a:pt x="504" y="193"/>
                    </a:lnTo>
                    <a:lnTo>
                      <a:pt x="492" y="193"/>
                    </a:lnTo>
                    <a:lnTo>
                      <a:pt x="492" y="187"/>
                    </a:lnTo>
                    <a:lnTo>
                      <a:pt x="498" y="180"/>
                    </a:lnTo>
                    <a:lnTo>
                      <a:pt x="504" y="174"/>
                    </a:lnTo>
                    <a:lnTo>
                      <a:pt x="511" y="167"/>
                    </a:lnTo>
                    <a:lnTo>
                      <a:pt x="511" y="167"/>
                    </a:lnTo>
                    <a:lnTo>
                      <a:pt x="511" y="161"/>
                    </a:lnTo>
                    <a:lnTo>
                      <a:pt x="504" y="161"/>
                    </a:lnTo>
                    <a:lnTo>
                      <a:pt x="504" y="161"/>
                    </a:lnTo>
                    <a:lnTo>
                      <a:pt x="498" y="161"/>
                    </a:lnTo>
                    <a:lnTo>
                      <a:pt x="492" y="161"/>
                    </a:lnTo>
                    <a:lnTo>
                      <a:pt x="486" y="161"/>
                    </a:lnTo>
                    <a:lnTo>
                      <a:pt x="486" y="161"/>
                    </a:lnTo>
                    <a:lnTo>
                      <a:pt x="480" y="154"/>
                    </a:lnTo>
                    <a:lnTo>
                      <a:pt x="480" y="148"/>
                    </a:lnTo>
                    <a:lnTo>
                      <a:pt x="480" y="142"/>
                    </a:lnTo>
                    <a:lnTo>
                      <a:pt x="474" y="142"/>
                    </a:lnTo>
                    <a:lnTo>
                      <a:pt x="474" y="135"/>
                    </a:lnTo>
                    <a:lnTo>
                      <a:pt x="455" y="116"/>
                    </a:lnTo>
                    <a:lnTo>
                      <a:pt x="437" y="110"/>
                    </a:lnTo>
                    <a:lnTo>
                      <a:pt x="412" y="103"/>
                    </a:lnTo>
                    <a:lnTo>
                      <a:pt x="394" y="90"/>
                    </a:lnTo>
                    <a:lnTo>
                      <a:pt x="375" y="71"/>
                    </a:lnTo>
                    <a:lnTo>
                      <a:pt x="357" y="90"/>
                    </a:lnTo>
                    <a:lnTo>
                      <a:pt x="344" y="110"/>
                    </a:lnTo>
                    <a:lnTo>
                      <a:pt x="338" y="110"/>
                    </a:lnTo>
                    <a:lnTo>
                      <a:pt x="320" y="52"/>
                    </a:lnTo>
                    <a:lnTo>
                      <a:pt x="314" y="58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45"/>
                    </a:lnTo>
                    <a:lnTo>
                      <a:pt x="301" y="39"/>
                    </a:lnTo>
                    <a:lnTo>
                      <a:pt x="295" y="45"/>
                    </a:lnTo>
                    <a:lnTo>
                      <a:pt x="283" y="52"/>
                    </a:lnTo>
                    <a:lnTo>
                      <a:pt x="277" y="58"/>
                    </a:lnTo>
                    <a:lnTo>
                      <a:pt x="277" y="65"/>
                    </a:lnTo>
                    <a:lnTo>
                      <a:pt x="295" y="71"/>
                    </a:lnTo>
                    <a:lnTo>
                      <a:pt x="295" y="84"/>
                    </a:lnTo>
                    <a:lnTo>
                      <a:pt x="308" y="77"/>
                    </a:lnTo>
                    <a:lnTo>
                      <a:pt x="320" y="84"/>
                    </a:lnTo>
                    <a:lnTo>
                      <a:pt x="320" y="97"/>
                    </a:lnTo>
                    <a:lnTo>
                      <a:pt x="308" y="110"/>
                    </a:lnTo>
                    <a:lnTo>
                      <a:pt x="295" y="103"/>
                    </a:lnTo>
                    <a:lnTo>
                      <a:pt x="301" y="103"/>
                    </a:lnTo>
                    <a:lnTo>
                      <a:pt x="301" y="110"/>
                    </a:lnTo>
                    <a:lnTo>
                      <a:pt x="301" y="116"/>
                    </a:lnTo>
                    <a:lnTo>
                      <a:pt x="301" y="116"/>
                    </a:lnTo>
                    <a:lnTo>
                      <a:pt x="308" y="122"/>
                    </a:lnTo>
                    <a:lnTo>
                      <a:pt x="308" y="122"/>
                    </a:lnTo>
                    <a:lnTo>
                      <a:pt x="314" y="122"/>
                    </a:lnTo>
                    <a:lnTo>
                      <a:pt x="320" y="116"/>
                    </a:lnTo>
                    <a:lnTo>
                      <a:pt x="320" y="110"/>
                    </a:lnTo>
                    <a:lnTo>
                      <a:pt x="338" y="135"/>
                    </a:lnTo>
                    <a:lnTo>
                      <a:pt x="369" y="142"/>
                    </a:lnTo>
                    <a:lnTo>
                      <a:pt x="375" y="154"/>
                    </a:lnTo>
                    <a:lnTo>
                      <a:pt x="381" y="193"/>
                    </a:lnTo>
                    <a:lnTo>
                      <a:pt x="375" y="193"/>
                    </a:lnTo>
                    <a:lnTo>
                      <a:pt x="369" y="219"/>
                    </a:lnTo>
                    <a:lnTo>
                      <a:pt x="388" y="212"/>
                    </a:lnTo>
                    <a:lnTo>
                      <a:pt x="400" y="212"/>
                    </a:lnTo>
                    <a:lnTo>
                      <a:pt x="412" y="231"/>
                    </a:lnTo>
                    <a:close/>
                    <a:moveTo>
                      <a:pt x="271" y="289"/>
                    </a:moveTo>
                    <a:lnTo>
                      <a:pt x="264" y="302"/>
                    </a:lnTo>
                    <a:lnTo>
                      <a:pt x="264" y="328"/>
                    </a:lnTo>
                    <a:lnTo>
                      <a:pt x="258" y="328"/>
                    </a:lnTo>
                    <a:lnTo>
                      <a:pt x="240" y="341"/>
                    </a:lnTo>
                    <a:lnTo>
                      <a:pt x="258" y="347"/>
                    </a:lnTo>
                    <a:lnTo>
                      <a:pt x="246" y="360"/>
                    </a:lnTo>
                    <a:lnTo>
                      <a:pt x="234" y="347"/>
                    </a:lnTo>
                    <a:lnTo>
                      <a:pt x="228" y="360"/>
                    </a:lnTo>
                    <a:lnTo>
                      <a:pt x="221" y="341"/>
                    </a:lnTo>
                    <a:lnTo>
                      <a:pt x="221" y="334"/>
                    </a:lnTo>
                    <a:lnTo>
                      <a:pt x="215" y="328"/>
                    </a:lnTo>
                    <a:lnTo>
                      <a:pt x="197" y="347"/>
                    </a:lnTo>
                    <a:lnTo>
                      <a:pt x="191" y="347"/>
                    </a:lnTo>
                    <a:lnTo>
                      <a:pt x="178" y="379"/>
                    </a:lnTo>
                    <a:lnTo>
                      <a:pt x="166" y="373"/>
                    </a:lnTo>
                    <a:lnTo>
                      <a:pt x="166" y="392"/>
                    </a:lnTo>
                    <a:lnTo>
                      <a:pt x="154" y="398"/>
                    </a:lnTo>
                    <a:lnTo>
                      <a:pt x="154" y="379"/>
                    </a:lnTo>
                    <a:lnTo>
                      <a:pt x="141" y="398"/>
                    </a:lnTo>
                    <a:lnTo>
                      <a:pt x="141" y="411"/>
                    </a:lnTo>
                    <a:lnTo>
                      <a:pt x="117" y="450"/>
                    </a:lnTo>
                    <a:lnTo>
                      <a:pt x="49" y="469"/>
                    </a:lnTo>
                    <a:lnTo>
                      <a:pt x="24" y="501"/>
                    </a:lnTo>
                    <a:lnTo>
                      <a:pt x="24" y="488"/>
                    </a:lnTo>
                    <a:lnTo>
                      <a:pt x="12" y="540"/>
                    </a:lnTo>
                    <a:lnTo>
                      <a:pt x="12" y="591"/>
                    </a:lnTo>
                    <a:lnTo>
                      <a:pt x="6" y="565"/>
                    </a:lnTo>
                    <a:lnTo>
                      <a:pt x="6" y="591"/>
                    </a:lnTo>
                    <a:lnTo>
                      <a:pt x="12" y="655"/>
                    </a:lnTo>
                    <a:lnTo>
                      <a:pt x="6" y="726"/>
                    </a:lnTo>
                    <a:lnTo>
                      <a:pt x="0" y="726"/>
                    </a:lnTo>
                    <a:lnTo>
                      <a:pt x="0" y="758"/>
                    </a:lnTo>
                    <a:lnTo>
                      <a:pt x="0" y="764"/>
                    </a:lnTo>
                    <a:lnTo>
                      <a:pt x="6" y="764"/>
                    </a:lnTo>
                    <a:lnTo>
                      <a:pt x="12" y="771"/>
                    </a:lnTo>
                    <a:lnTo>
                      <a:pt x="18" y="771"/>
                    </a:lnTo>
                    <a:lnTo>
                      <a:pt x="43" y="758"/>
                    </a:lnTo>
                    <a:lnTo>
                      <a:pt x="55" y="745"/>
                    </a:lnTo>
                    <a:lnTo>
                      <a:pt x="68" y="738"/>
                    </a:lnTo>
                    <a:lnTo>
                      <a:pt x="80" y="738"/>
                    </a:lnTo>
                    <a:lnTo>
                      <a:pt x="104" y="745"/>
                    </a:lnTo>
                    <a:lnTo>
                      <a:pt x="117" y="719"/>
                    </a:lnTo>
                    <a:lnTo>
                      <a:pt x="141" y="719"/>
                    </a:lnTo>
                    <a:lnTo>
                      <a:pt x="215" y="694"/>
                    </a:lnTo>
                    <a:lnTo>
                      <a:pt x="234" y="713"/>
                    </a:lnTo>
                    <a:lnTo>
                      <a:pt x="246" y="738"/>
                    </a:lnTo>
                    <a:lnTo>
                      <a:pt x="240" y="764"/>
                    </a:lnTo>
                    <a:lnTo>
                      <a:pt x="289" y="726"/>
                    </a:lnTo>
                    <a:lnTo>
                      <a:pt x="264" y="777"/>
                    </a:lnTo>
                    <a:lnTo>
                      <a:pt x="289" y="758"/>
                    </a:lnTo>
                    <a:lnTo>
                      <a:pt x="277" y="777"/>
                    </a:lnTo>
                    <a:lnTo>
                      <a:pt x="283" y="777"/>
                    </a:lnTo>
                    <a:lnTo>
                      <a:pt x="289" y="777"/>
                    </a:lnTo>
                    <a:lnTo>
                      <a:pt x="289" y="783"/>
                    </a:lnTo>
                    <a:lnTo>
                      <a:pt x="289" y="790"/>
                    </a:lnTo>
                    <a:lnTo>
                      <a:pt x="295" y="796"/>
                    </a:lnTo>
                    <a:lnTo>
                      <a:pt x="295" y="803"/>
                    </a:lnTo>
                    <a:lnTo>
                      <a:pt x="289" y="803"/>
                    </a:lnTo>
                    <a:lnTo>
                      <a:pt x="289" y="828"/>
                    </a:lnTo>
                    <a:lnTo>
                      <a:pt x="301" y="835"/>
                    </a:lnTo>
                    <a:lnTo>
                      <a:pt x="320" y="835"/>
                    </a:lnTo>
                    <a:lnTo>
                      <a:pt x="338" y="828"/>
                    </a:lnTo>
                    <a:lnTo>
                      <a:pt x="344" y="816"/>
                    </a:lnTo>
                    <a:lnTo>
                      <a:pt x="344" y="835"/>
                    </a:lnTo>
                    <a:lnTo>
                      <a:pt x="357" y="835"/>
                    </a:lnTo>
                    <a:lnTo>
                      <a:pt x="357" y="854"/>
                    </a:lnTo>
                    <a:lnTo>
                      <a:pt x="437" y="783"/>
                    </a:lnTo>
                    <a:lnTo>
                      <a:pt x="443" y="758"/>
                    </a:lnTo>
                    <a:lnTo>
                      <a:pt x="455" y="732"/>
                    </a:lnTo>
                    <a:lnTo>
                      <a:pt x="474" y="706"/>
                    </a:lnTo>
                    <a:lnTo>
                      <a:pt x="492" y="687"/>
                    </a:lnTo>
                    <a:lnTo>
                      <a:pt x="511" y="661"/>
                    </a:lnTo>
                    <a:lnTo>
                      <a:pt x="529" y="623"/>
                    </a:lnTo>
                    <a:lnTo>
                      <a:pt x="529" y="604"/>
                    </a:lnTo>
                    <a:lnTo>
                      <a:pt x="529" y="584"/>
                    </a:lnTo>
                    <a:lnTo>
                      <a:pt x="523" y="572"/>
                    </a:lnTo>
                    <a:lnTo>
                      <a:pt x="517" y="552"/>
                    </a:lnTo>
                    <a:lnTo>
                      <a:pt x="511" y="540"/>
                    </a:lnTo>
                    <a:lnTo>
                      <a:pt x="511" y="527"/>
                    </a:lnTo>
                    <a:lnTo>
                      <a:pt x="511" y="507"/>
                    </a:lnTo>
                    <a:lnTo>
                      <a:pt x="492" y="501"/>
                    </a:lnTo>
                    <a:lnTo>
                      <a:pt x="486" y="456"/>
                    </a:lnTo>
                    <a:lnTo>
                      <a:pt x="468" y="437"/>
                    </a:lnTo>
                    <a:lnTo>
                      <a:pt x="455" y="347"/>
                    </a:lnTo>
                    <a:lnTo>
                      <a:pt x="443" y="341"/>
                    </a:lnTo>
                    <a:lnTo>
                      <a:pt x="437" y="270"/>
                    </a:lnTo>
                    <a:lnTo>
                      <a:pt x="431" y="264"/>
                    </a:lnTo>
                    <a:lnTo>
                      <a:pt x="431" y="270"/>
                    </a:lnTo>
                    <a:lnTo>
                      <a:pt x="406" y="373"/>
                    </a:lnTo>
                    <a:lnTo>
                      <a:pt x="394" y="398"/>
                    </a:lnTo>
                    <a:lnTo>
                      <a:pt x="375" y="411"/>
                    </a:lnTo>
                    <a:lnTo>
                      <a:pt x="375" y="405"/>
                    </a:lnTo>
                    <a:lnTo>
                      <a:pt x="369" y="392"/>
                    </a:lnTo>
                    <a:lnTo>
                      <a:pt x="369" y="379"/>
                    </a:lnTo>
                    <a:lnTo>
                      <a:pt x="363" y="373"/>
                    </a:lnTo>
                    <a:lnTo>
                      <a:pt x="351" y="373"/>
                    </a:lnTo>
                    <a:lnTo>
                      <a:pt x="344" y="373"/>
                    </a:lnTo>
                    <a:lnTo>
                      <a:pt x="344" y="373"/>
                    </a:lnTo>
                    <a:lnTo>
                      <a:pt x="338" y="373"/>
                    </a:lnTo>
                    <a:lnTo>
                      <a:pt x="338" y="366"/>
                    </a:lnTo>
                    <a:lnTo>
                      <a:pt x="338" y="360"/>
                    </a:lnTo>
                    <a:lnTo>
                      <a:pt x="338" y="353"/>
                    </a:lnTo>
                    <a:lnTo>
                      <a:pt x="332" y="347"/>
                    </a:lnTo>
                    <a:lnTo>
                      <a:pt x="326" y="347"/>
                    </a:lnTo>
                    <a:lnTo>
                      <a:pt x="338" y="341"/>
                    </a:lnTo>
                    <a:lnTo>
                      <a:pt x="338" y="321"/>
                    </a:lnTo>
                    <a:lnTo>
                      <a:pt x="344" y="321"/>
                    </a:lnTo>
                    <a:lnTo>
                      <a:pt x="357" y="289"/>
                    </a:lnTo>
                    <a:lnTo>
                      <a:pt x="338" y="302"/>
                    </a:lnTo>
                    <a:lnTo>
                      <a:pt x="338" y="289"/>
                    </a:lnTo>
                    <a:lnTo>
                      <a:pt x="326" y="289"/>
                    </a:lnTo>
                    <a:lnTo>
                      <a:pt x="295" y="270"/>
                    </a:lnTo>
                    <a:lnTo>
                      <a:pt x="289" y="289"/>
                    </a:lnTo>
                    <a:lnTo>
                      <a:pt x="271" y="289"/>
                    </a:lnTo>
                    <a:close/>
                    <a:moveTo>
                      <a:pt x="271" y="289"/>
                    </a:moveTo>
                    <a:lnTo>
                      <a:pt x="277" y="289"/>
                    </a:lnTo>
                    <a:lnTo>
                      <a:pt x="277" y="283"/>
                    </a:lnTo>
                    <a:lnTo>
                      <a:pt x="283" y="283"/>
                    </a:lnTo>
                    <a:lnTo>
                      <a:pt x="283" y="276"/>
                    </a:lnTo>
                    <a:lnTo>
                      <a:pt x="277" y="270"/>
                    </a:lnTo>
                    <a:lnTo>
                      <a:pt x="277" y="270"/>
                    </a:lnTo>
                    <a:lnTo>
                      <a:pt x="271" y="270"/>
                    </a:lnTo>
                    <a:lnTo>
                      <a:pt x="264" y="270"/>
                    </a:lnTo>
                    <a:lnTo>
                      <a:pt x="264" y="276"/>
                    </a:lnTo>
                    <a:lnTo>
                      <a:pt x="264" y="283"/>
                    </a:lnTo>
                    <a:lnTo>
                      <a:pt x="264" y="283"/>
                    </a:lnTo>
                    <a:lnTo>
                      <a:pt x="271" y="289"/>
                    </a:lnTo>
                    <a:lnTo>
                      <a:pt x="271" y="289"/>
                    </a:lnTo>
                    <a:close/>
                    <a:moveTo>
                      <a:pt x="264" y="783"/>
                    </a:moveTo>
                    <a:lnTo>
                      <a:pt x="271" y="783"/>
                    </a:lnTo>
                    <a:lnTo>
                      <a:pt x="271" y="777"/>
                    </a:lnTo>
                    <a:lnTo>
                      <a:pt x="258" y="783"/>
                    </a:lnTo>
                    <a:lnTo>
                      <a:pt x="264" y="783"/>
                    </a:lnTo>
                    <a:close/>
                    <a:moveTo>
                      <a:pt x="308" y="937"/>
                    </a:moveTo>
                    <a:lnTo>
                      <a:pt x="308" y="944"/>
                    </a:lnTo>
                    <a:lnTo>
                      <a:pt x="320" y="944"/>
                    </a:lnTo>
                    <a:lnTo>
                      <a:pt x="338" y="937"/>
                    </a:lnTo>
                    <a:lnTo>
                      <a:pt x="363" y="886"/>
                    </a:lnTo>
                    <a:lnTo>
                      <a:pt x="338" y="893"/>
                    </a:lnTo>
                    <a:lnTo>
                      <a:pt x="320" y="886"/>
                    </a:lnTo>
                    <a:lnTo>
                      <a:pt x="308" y="937"/>
                    </a:lnTo>
                    <a:close/>
                    <a:moveTo>
                      <a:pt x="695" y="854"/>
                    </a:moveTo>
                    <a:lnTo>
                      <a:pt x="708" y="867"/>
                    </a:lnTo>
                    <a:lnTo>
                      <a:pt x="708" y="886"/>
                    </a:lnTo>
                    <a:lnTo>
                      <a:pt x="695" y="893"/>
                    </a:lnTo>
                    <a:lnTo>
                      <a:pt x="701" y="893"/>
                    </a:lnTo>
                    <a:lnTo>
                      <a:pt x="775" y="816"/>
                    </a:lnTo>
                    <a:lnTo>
                      <a:pt x="769" y="816"/>
                    </a:lnTo>
                    <a:lnTo>
                      <a:pt x="751" y="835"/>
                    </a:lnTo>
                    <a:lnTo>
                      <a:pt x="738" y="816"/>
                    </a:lnTo>
                    <a:lnTo>
                      <a:pt x="751" y="796"/>
                    </a:lnTo>
                    <a:lnTo>
                      <a:pt x="732" y="803"/>
                    </a:lnTo>
                    <a:lnTo>
                      <a:pt x="695" y="854"/>
                    </a:lnTo>
                    <a:close/>
                    <a:moveTo>
                      <a:pt x="738" y="764"/>
                    </a:moveTo>
                    <a:lnTo>
                      <a:pt x="726" y="758"/>
                    </a:lnTo>
                    <a:lnTo>
                      <a:pt x="726" y="803"/>
                    </a:lnTo>
                    <a:lnTo>
                      <a:pt x="732" y="803"/>
                    </a:lnTo>
                    <a:lnTo>
                      <a:pt x="738" y="777"/>
                    </a:lnTo>
                    <a:lnTo>
                      <a:pt x="738" y="764"/>
                    </a:lnTo>
                    <a:close/>
                    <a:moveTo>
                      <a:pt x="658" y="886"/>
                    </a:moveTo>
                    <a:lnTo>
                      <a:pt x="646" y="918"/>
                    </a:lnTo>
                    <a:lnTo>
                      <a:pt x="628" y="937"/>
                    </a:lnTo>
                    <a:lnTo>
                      <a:pt x="603" y="944"/>
                    </a:lnTo>
                    <a:lnTo>
                      <a:pt x="578" y="950"/>
                    </a:lnTo>
                    <a:lnTo>
                      <a:pt x="554" y="970"/>
                    </a:lnTo>
                    <a:lnTo>
                      <a:pt x="541" y="995"/>
                    </a:lnTo>
                    <a:lnTo>
                      <a:pt x="554" y="1002"/>
                    </a:lnTo>
                    <a:lnTo>
                      <a:pt x="566" y="1002"/>
                    </a:lnTo>
                    <a:lnTo>
                      <a:pt x="578" y="989"/>
                    </a:lnTo>
                    <a:lnTo>
                      <a:pt x="591" y="982"/>
                    </a:lnTo>
                    <a:lnTo>
                      <a:pt x="603" y="970"/>
                    </a:lnTo>
                    <a:lnTo>
                      <a:pt x="621" y="963"/>
                    </a:lnTo>
                    <a:lnTo>
                      <a:pt x="634" y="957"/>
                    </a:lnTo>
                    <a:lnTo>
                      <a:pt x="640" y="957"/>
                    </a:lnTo>
                    <a:lnTo>
                      <a:pt x="646" y="950"/>
                    </a:lnTo>
                    <a:lnTo>
                      <a:pt x="646" y="937"/>
                    </a:lnTo>
                    <a:lnTo>
                      <a:pt x="671" y="905"/>
                    </a:lnTo>
                    <a:lnTo>
                      <a:pt x="683" y="893"/>
                    </a:lnTo>
                    <a:lnTo>
                      <a:pt x="671" y="893"/>
                    </a:lnTo>
                    <a:lnTo>
                      <a:pt x="671" y="886"/>
                    </a:lnTo>
                    <a:lnTo>
                      <a:pt x="658" y="886"/>
                    </a:lnTo>
                    <a:close/>
                    <a:moveTo>
                      <a:pt x="548" y="1002"/>
                    </a:moveTo>
                    <a:lnTo>
                      <a:pt x="535" y="1014"/>
                    </a:lnTo>
                    <a:lnTo>
                      <a:pt x="541" y="1014"/>
                    </a:lnTo>
                    <a:lnTo>
                      <a:pt x="548" y="1002"/>
                    </a:lnTo>
                    <a:close/>
                    <a:moveTo>
                      <a:pt x="289" y="193"/>
                    </a:moveTo>
                    <a:lnTo>
                      <a:pt x="289" y="180"/>
                    </a:lnTo>
                    <a:lnTo>
                      <a:pt x="277" y="212"/>
                    </a:lnTo>
                    <a:lnTo>
                      <a:pt x="289" y="193"/>
                    </a:lnTo>
                    <a:close/>
                    <a:moveTo>
                      <a:pt x="326" y="161"/>
                    </a:moveTo>
                    <a:lnTo>
                      <a:pt x="326" y="154"/>
                    </a:lnTo>
                    <a:lnTo>
                      <a:pt x="320" y="180"/>
                    </a:lnTo>
                    <a:lnTo>
                      <a:pt x="326" y="161"/>
                    </a:lnTo>
                    <a:close/>
                    <a:moveTo>
                      <a:pt x="240" y="33"/>
                    </a:moveTo>
                    <a:lnTo>
                      <a:pt x="240" y="26"/>
                    </a:lnTo>
                    <a:lnTo>
                      <a:pt x="246" y="26"/>
                    </a:lnTo>
                    <a:lnTo>
                      <a:pt x="246" y="26"/>
                    </a:lnTo>
                    <a:lnTo>
                      <a:pt x="252" y="26"/>
                    </a:lnTo>
                    <a:lnTo>
                      <a:pt x="258" y="20"/>
                    </a:lnTo>
                    <a:lnTo>
                      <a:pt x="258" y="20"/>
                    </a:lnTo>
                    <a:lnTo>
                      <a:pt x="258" y="20"/>
                    </a:lnTo>
                    <a:lnTo>
                      <a:pt x="258" y="13"/>
                    </a:lnTo>
                    <a:lnTo>
                      <a:pt x="252" y="13"/>
                    </a:lnTo>
                    <a:lnTo>
                      <a:pt x="246" y="13"/>
                    </a:lnTo>
                    <a:lnTo>
                      <a:pt x="240" y="13"/>
                    </a:lnTo>
                    <a:lnTo>
                      <a:pt x="240" y="13"/>
                    </a:lnTo>
                    <a:lnTo>
                      <a:pt x="234" y="0"/>
                    </a:lnTo>
                    <a:lnTo>
                      <a:pt x="228" y="26"/>
                    </a:lnTo>
                    <a:lnTo>
                      <a:pt x="234" y="45"/>
                    </a:lnTo>
                    <a:lnTo>
                      <a:pt x="234" y="33"/>
                    </a:lnTo>
                    <a:lnTo>
                      <a:pt x="240" y="33"/>
                    </a:lnTo>
                    <a:close/>
                    <a:moveTo>
                      <a:pt x="277" y="122"/>
                    </a:moveTo>
                    <a:lnTo>
                      <a:pt x="271" y="103"/>
                    </a:lnTo>
                    <a:lnTo>
                      <a:pt x="252" y="103"/>
                    </a:lnTo>
                    <a:lnTo>
                      <a:pt x="234" y="110"/>
                    </a:lnTo>
                    <a:lnTo>
                      <a:pt x="277" y="122"/>
                    </a:lnTo>
                    <a:close/>
                    <a:moveTo>
                      <a:pt x="277" y="52"/>
                    </a:moveTo>
                    <a:lnTo>
                      <a:pt x="289" y="45"/>
                    </a:lnTo>
                    <a:lnTo>
                      <a:pt x="271" y="45"/>
                    </a:lnTo>
                    <a:lnTo>
                      <a:pt x="277" y="52"/>
                    </a:lnTo>
                    <a:close/>
                    <a:moveTo>
                      <a:pt x="357" y="65"/>
                    </a:moveTo>
                    <a:lnTo>
                      <a:pt x="357" y="52"/>
                    </a:lnTo>
                    <a:lnTo>
                      <a:pt x="344" y="52"/>
                    </a:lnTo>
                    <a:lnTo>
                      <a:pt x="357" y="65"/>
                    </a:lnTo>
                    <a:close/>
                    <a:moveTo>
                      <a:pt x="523" y="174"/>
                    </a:moveTo>
                    <a:lnTo>
                      <a:pt x="535" y="174"/>
                    </a:lnTo>
                    <a:lnTo>
                      <a:pt x="548" y="174"/>
                    </a:lnTo>
                    <a:lnTo>
                      <a:pt x="554" y="161"/>
                    </a:lnTo>
                    <a:lnTo>
                      <a:pt x="566" y="148"/>
                    </a:lnTo>
                    <a:lnTo>
                      <a:pt x="566" y="148"/>
                    </a:lnTo>
                    <a:lnTo>
                      <a:pt x="566" y="148"/>
                    </a:lnTo>
                    <a:lnTo>
                      <a:pt x="572" y="142"/>
                    </a:lnTo>
                    <a:lnTo>
                      <a:pt x="572" y="135"/>
                    </a:lnTo>
                    <a:lnTo>
                      <a:pt x="572" y="135"/>
                    </a:lnTo>
                    <a:lnTo>
                      <a:pt x="566" y="129"/>
                    </a:lnTo>
                    <a:lnTo>
                      <a:pt x="566" y="129"/>
                    </a:lnTo>
                    <a:lnTo>
                      <a:pt x="566" y="129"/>
                    </a:lnTo>
                    <a:lnTo>
                      <a:pt x="560" y="135"/>
                    </a:lnTo>
                    <a:lnTo>
                      <a:pt x="560" y="135"/>
                    </a:lnTo>
                    <a:lnTo>
                      <a:pt x="560" y="142"/>
                    </a:lnTo>
                    <a:lnTo>
                      <a:pt x="560" y="142"/>
                    </a:lnTo>
                    <a:lnTo>
                      <a:pt x="560" y="142"/>
                    </a:lnTo>
                    <a:lnTo>
                      <a:pt x="554" y="142"/>
                    </a:lnTo>
                    <a:lnTo>
                      <a:pt x="548" y="142"/>
                    </a:lnTo>
                    <a:lnTo>
                      <a:pt x="548" y="142"/>
                    </a:lnTo>
                    <a:lnTo>
                      <a:pt x="548" y="154"/>
                    </a:lnTo>
                    <a:lnTo>
                      <a:pt x="511" y="154"/>
                    </a:lnTo>
                    <a:lnTo>
                      <a:pt x="523" y="174"/>
                    </a:lnTo>
                    <a:close/>
                    <a:moveTo>
                      <a:pt x="572" y="122"/>
                    </a:moveTo>
                    <a:lnTo>
                      <a:pt x="578" y="142"/>
                    </a:lnTo>
                    <a:lnTo>
                      <a:pt x="578" y="122"/>
                    </a:lnTo>
                    <a:lnTo>
                      <a:pt x="560" y="103"/>
                    </a:lnTo>
                    <a:lnTo>
                      <a:pt x="554" y="103"/>
                    </a:lnTo>
                    <a:lnTo>
                      <a:pt x="572" y="122"/>
                    </a:lnTo>
                    <a:close/>
                    <a:moveTo>
                      <a:pt x="615" y="180"/>
                    </a:moveTo>
                    <a:lnTo>
                      <a:pt x="621" y="174"/>
                    </a:lnTo>
                    <a:lnTo>
                      <a:pt x="609" y="154"/>
                    </a:lnTo>
                    <a:lnTo>
                      <a:pt x="615" y="180"/>
                    </a:lnTo>
                    <a:close/>
                    <a:moveTo>
                      <a:pt x="658" y="244"/>
                    </a:moveTo>
                    <a:lnTo>
                      <a:pt x="671" y="251"/>
                    </a:lnTo>
                    <a:lnTo>
                      <a:pt x="671" y="238"/>
                    </a:lnTo>
                    <a:lnTo>
                      <a:pt x="658" y="231"/>
                    </a:lnTo>
                    <a:lnTo>
                      <a:pt x="658" y="244"/>
                    </a:lnTo>
                    <a:close/>
                    <a:moveTo>
                      <a:pt x="695" y="264"/>
                    </a:moveTo>
                    <a:lnTo>
                      <a:pt x="701" y="264"/>
                    </a:lnTo>
                    <a:lnTo>
                      <a:pt x="695" y="251"/>
                    </a:lnTo>
                    <a:lnTo>
                      <a:pt x="683" y="251"/>
                    </a:lnTo>
                    <a:lnTo>
                      <a:pt x="695" y="264"/>
                    </a:lnTo>
                    <a:close/>
                    <a:moveTo>
                      <a:pt x="751" y="379"/>
                    </a:moveTo>
                    <a:lnTo>
                      <a:pt x="757" y="379"/>
                    </a:lnTo>
                    <a:lnTo>
                      <a:pt x="751" y="373"/>
                    </a:lnTo>
                    <a:lnTo>
                      <a:pt x="751" y="379"/>
                    </a:lnTo>
                    <a:close/>
                    <a:moveTo>
                      <a:pt x="701" y="482"/>
                    </a:moveTo>
                    <a:lnTo>
                      <a:pt x="720" y="501"/>
                    </a:lnTo>
                    <a:lnTo>
                      <a:pt x="726" y="501"/>
                    </a:lnTo>
                    <a:lnTo>
                      <a:pt x="714" y="475"/>
                    </a:lnTo>
                    <a:lnTo>
                      <a:pt x="695" y="456"/>
                    </a:lnTo>
                    <a:lnTo>
                      <a:pt x="701" y="482"/>
                    </a:lnTo>
                    <a:close/>
                    <a:moveTo>
                      <a:pt x="886" y="411"/>
                    </a:moveTo>
                    <a:lnTo>
                      <a:pt x="892" y="411"/>
                    </a:lnTo>
                    <a:lnTo>
                      <a:pt x="898" y="411"/>
                    </a:lnTo>
                    <a:lnTo>
                      <a:pt x="898" y="405"/>
                    </a:lnTo>
                    <a:lnTo>
                      <a:pt x="898" y="405"/>
                    </a:lnTo>
                    <a:lnTo>
                      <a:pt x="892" y="398"/>
                    </a:lnTo>
                    <a:lnTo>
                      <a:pt x="886" y="398"/>
                    </a:lnTo>
                    <a:lnTo>
                      <a:pt x="886" y="405"/>
                    </a:lnTo>
                    <a:lnTo>
                      <a:pt x="880" y="405"/>
                    </a:lnTo>
                    <a:lnTo>
                      <a:pt x="880" y="411"/>
                    </a:lnTo>
                    <a:lnTo>
                      <a:pt x="886" y="411"/>
                    </a:lnTo>
                    <a:close/>
                    <a:moveTo>
                      <a:pt x="904" y="392"/>
                    </a:moveTo>
                    <a:lnTo>
                      <a:pt x="917" y="379"/>
                    </a:lnTo>
                    <a:lnTo>
                      <a:pt x="911" y="379"/>
                    </a:lnTo>
                    <a:lnTo>
                      <a:pt x="917" y="373"/>
                    </a:lnTo>
                    <a:lnTo>
                      <a:pt x="904" y="373"/>
                    </a:lnTo>
                    <a:lnTo>
                      <a:pt x="904" y="3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61" name="Freeform 53"/>
              <p:cNvSpPr>
                <a:spLocks noEditPoints="1"/>
              </p:cNvSpPr>
              <p:nvPr/>
            </p:nvSpPr>
            <p:spPr bwMode="auto">
              <a:xfrm>
                <a:off x="1180" y="2364"/>
                <a:ext cx="887" cy="1579"/>
              </a:xfrm>
              <a:custGeom>
                <a:avLst/>
                <a:gdLst/>
                <a:ahLst/>
                <a:cxnLst>
                  <a:cxn ang="0">
                    <a:pos x="196" y="38"/>
                  </a:cxn>
                  <a:cxn ang="0">
                    <a:pos x="375" y="1148"/>
                  </a:cxn>
                  <a:cxn ang="0">
                    <a:pos x="369" y="1104"/>
                  </a:cxn>
                  <a:cxn ang="0">
                    <a:pos x="393" y="1078"/>
                  </a:cxn>
                  <a:cxn ang="0">
                    <a:pos x="406" y="1046"/>
                  </a:cxn>
                  <a:cxn ang="0">
                    <a:pos x="443" y="1014"/>
                  </a:cxn>
                  <a:cxn ang="0">
                    <a:pos x="412" y="956"/>
                  </a:cxn>
                  <a:cxn ang="0">
                    <a:pos x="498" y="898"/>
                  </a:cxn>
                  <a:cxn ang="0">
                    <a:pos x="572" y="738"/>
                  </a:cxn>
                  <a:cxn ang="0">
                    <a:pos x="633" y="674"/>
                  </a:cxn>
                  <a:cxn ang="0">
                    <a:pos x="646" y="500"/>
                  </a:cxn>
                  <a:cxn ang="0">
                    <a:pos x="615" y="314"/>
                  </a:cxn>
                  <a:cxn ang="0">
                    <a:pos x="547" y="288"/>
                  </a:cxn>
                  <a:cxn ang="0">
                    <a:pos x="504" y="256"/>
                  </a:cxn>
                  <a:cxn ang="0">
                    <a:pos x="467" y="269"/>
                  </a:cxn>
                  <a:cxn ang="0">
                    <a:pos x="455" y="166"/>
                  </a:cxn>
                  <a:cxn ang="0">
                    <a:pos x="381" y="134"/>
                  </a:cxn>
                  <a:cxn ang="0">
                    <a:pos x="356" y="83"/>
                  </a:cxn>
                  <a:cxn ang="0">
                    <a:pos x="326" y="51"/>
                  </a:cxn>
                  <a:cxn ang="0">
                    <a:pos x="301" y="32"/>
                  </a:cxn>
                  <a:cxn ang="0">
                    <a:pos x="258" y="38"/>
                  </a:cxn>
                  <a:cxn ang="0">
                    <a:pos x="209" y="6"/>
                  </a:cxn>
                  <a:cxn ang="0">
                    <a:pos x="160" y="25"/>
                  </a:cxn>
                  <a:cxn ang="0">
                    <a:pos x="141" y="45"/>
                  </a:cxn>
                  <a:cxn ang="0">
                    <a:pos x="123" y="96"/>
                  </a:cxn>
                  <a:cxn ang="0">
                    <a:pos x="36" y="51"/>
                  </a:cxn>
                  <a:cxn ang="0">
                    <a:pos x="0" y="45"/>
                  </a:cxn>
                  <a:cxn ang="0">
                    <a:pos x="36" y="77"/>
                  </a:cxn>
                  <a:cxn ang="0">
                    <a:pos x="67" y="77"/>
                  </a:cxn>
                  <a:cxn ang="0">
                    <a:pos x="92" y="70"/>
                  </a:cxn>
                  <a:cxn ang="0">
                    <a:pos x="104" y="102"/>
                  </a:cxn>
                  <a:cxn ang="0">
                    <a:pos x="104" y="192"/>
                  </a:cxn>
                  <a:cxn ang="0">
                    <a:pos x="73" y="256"/>
                  </a:cxn>
                  <a:cxn ang="0">
                    <a:pos x="67" y="269"/>
                  </a:cxn>
                  <a:cxn ang="0">
                    <a:pos x="61" y="295"/>
                  </a:cxn>
                  <a:cxn ang="0">
                    <a:pos x="61" y="346"/>
                  </a:cxn>
                  <a:cxn ang="0">
                    <a:pos x="209" y="622"/>
                  </a:cxn>
                  <a:cxn ang="0">
                    <a:pos x="240" y="872"/>
                  </a:cxn>
                  <a:cxn ang="0">
                    <a:pos x="240" y="1027"/>
                  </a:cxn>
                  <a:cxn ang="0">
                    <a:pos x="276" y="1168"/>
                  </a:cxn>
                  <a:cxn ang="0">
                    <a:pos x="283" y="1251"/>
                  </a:cxn>
                  <a:cxn ang="0">
                    <a:pos x="276" y="1277"/>
                  </a:cxn>
                  <a:cxn ang="0">
                    <a:pos x="295" y="1296"/>
                  </a:cxn>
                  <a:cxn ang="0">
                    <a:pos x="313" y="1322"/>
                  </a:cxn>
                  <a:cxn ang="0">
                    <a:pos x="363" y="1335"/>
                  </a:cxn>
                  <a:cxn ang="0">
                    <a:pos x="332" y="1360"/>
                  </a:cxn>
                  <a:cxn ang="0">
                    <a:pos x="406" y="1392"/>
                  </a:cxn>
                  <a:cxn ang="0">
                    <a:pos x="369" y="1335"/>
                  </a:cxn>
                  <a:cxn ang="0">
                    <a:pos x="363" y="1296"/>
                  </a:cxn>
                  <a:cxn ang="0">
                    <a:pos x="369" y="1251"/>
                  </a:cxn>
                  <a:cxn ang="0">
                    <a:pos x="356" y="1219"/>
                  </a:cxn>
                  <a:cxn ang="0">
                    <a:pos x="369" y="1187"/>
                  </a:cxn>
                  <a:cxn ang="0">
                    <a:pos x="393" y="1142"/>
                  </a:cxn>
                  <a:cxn ang="0">
                    <a:pos x="332" y="45"/>
                  </a:cxn>
                  <a:cxn ang="0">
                    <a:pos x="480" y="1315"/>
                  </a:cxn>
                  <a:cxn ang="0">
                    <a:pos x="480" y="1315"/>
                  </a:cxn>
                  <a:cxn ang="0">
                    <a:pos x="264" y="1155"/>
                  </a:cxn>
                </a:cxnLst>
                <a:rect l="0" t="0" r="r" b="b"/>
                <a:pathLst>
                  <a:path w="683" h="1392">
                    <a:moveTo>
                      <a:pt x="196" y="38"/>
                    </a:moveTo>
                    <a:lnTo>
                      <a:pt x="196" y="57"/>
                    </a:lnTo>
                    <a:lnTo>
                      <a:pt x="184" y="64"/>
                    </a:lnTo>
                    <a:lnTo>
                      <a:pt x="184" y="45"/>
                    </a:lnTo>
                    <a:lnTo>
                      <a:pt x="196" y="38"/>
                    </a:lnTo>
                    <a:close/>
                    <a:moveTo>
                      <a:pt x="313" y="1315"/>
                    </a:moveTo>
                    <a:lnTo>
                      <a:pt x="313" y="1302"/>
                    </a:lnTo>
                    <a:lnTo>
                      <a:pt x="320" y="1315"/>
                    </a:lnTo>
                    <a:lnTo>
                      <a:pt x="313" y="1315"/>
                    </a:lnTo>
                    <a:close/>
                    <a:moveTo>
                      <a:pt x="375" y="1148"/>
                    </a:moveTo>
                    <a:lnTo>
                      <a:pt x="369" y="1148"/>
                    </a:lnTo>
                    <a:lnTo>
                      <a:pt x="369" y="1116"/>
                    </a:lnTo>
                    <a:lnTo>
                      <a:pt x="356" y="1097"/>
                    </a:lnTo>
                    <a:lnTo>
                      <a:pt x="363" y="1104"/>
                    </a:lnTo>
                    <a:lnTo>
                      <a:pt x="369" y="1104"/>
                    </a:lnTo>
                    <a:lnTo>
                      <a:pt x="381" y="1104"/>
                    </a:lnTo>
                    <a:lnTo>
                      <a:pt x="387" y="1104"/>
                    </a:lnTo>
                    <a:lnTo>
                      <a:pt x="393" y="1091"/>
                    </a:lnTo>
                    <a:lnTo>
                      <a:pt x="393" y="1084"/>
                    </a:lnTo>
                    <a:lnTo>
                      <a:pt x="393" y="1078"/>
                    </a:lnTo>
                    <a:lnTo>
                      <a:pt x="393" y="1071"/>
                    </a:lnTo>
                    <a:lnTo>
                      <a:pt x="393" y="1059"/>
                    </a:lnTo>
                    <a:lnTo>
                      <a:pt x="393" y="1059"/>
                    </a:lnTo>
                    <a:lnTo>
                      <a:pt x="400" y="1052"/>
                    </a:lnTo>
                    <a:lnTo>
                      <a:pt x="406" y="1046"/>
                    </a:lnTo>
                    <a:lnTo>
                      <a:pt x="418" y="1046"/>
                    </a:lnTo>
                    <a:lnTo>
                      <a:pt x="430" y="1046"/>
                    </a:lnTo>
                    <a:lnTo>
                      <a:pt x="443" y="1046"/>
                    </a:lnTo>
                    <a:lnTo>
                      <a:pt x="443" y="1039"/>
                    </a:lnTo>
                    <a:lnTo>
                      <a:pt x="443" y="1014"/>
                    </a:lnTo>
                    <a:lnTo>
                      <a:pt x="443" y="1001"/>
                    </a:lnTo>
                    <a:lnTo>
                      <a:pt x="430" y="994"/>
                    </a:lnTo>
                    <a:lnTo>
                      <a:pt x="436" y="988"/>
                    </a:lnTo>
                    <a:lnTo>
                      <a:pt x="412" y="969"/>
                    </a:lnTo>
                    <a:lnTo>
                      <a:pt x="412" y="956"/>
                    </a:lnTo>
                    <a:lnTo>
                      <a:pt x="430" y="975"/>
                    </a:lnTo>
                    <a:lnTo>
                      <a:pt x="455" y="975"/>
                    </a:lnTo>
                    <a:lnTo>
                      <a:pt x="473" y="969"/>
                    </a:lnTo>
                    <a:lnTo>
                      <a:pt x="480" y="956"/>
                    </a:lnTo>
                    <a:lnTo>
                      <a:pt x="498" y="898"/>
                    </a:lnTo>
                    <a:lnTo>
                      <a:pt x="529" y="847"/>
                    </a:lnTo>
                    <a:lnTo>
                      <a:pt x="516" y="815"/>
                    </a:lnTo>
                    <a:lnTo>
                      <a:pt x="523" y="783"/>
                    </a:lnTo>
                    <a:lnTo>
                      <a:pt x="541" y="757"/>
                    </a:lnTo>
                    <a:lnTo>
                      <a:pt x="572" y="738"/>
                    </a:lnTo>
                    <a:lnTo>
                      <a:pt x="572" y="718"/>
                    </a:lnTo>
                    <a:lnTo>
                      <a:pt x="584" y="712"/>
                    </a:lnTo>
                    <a:lnTo>
                      <a:pt x="603" y="718"/>
                    </a:lnTo>
                    <a:lnTo>
                      <a:pt x="615" y="693"/>
                    </a:lnTo>
                    <a:lnTo>
                      <a:pt x="633" y="674"/>
                    </a:lnTo>
                    <a:lnTo>
                      <a:pt x="640" y="648"/>
                    </a:lnTo>
                    <a:lnTo>
                      <a:pt x="640" y="622"/>
                    </a:lnTo>
                    <a:lnTo>
                      <a:pt x="640" y="609"/>
                    </a:lnTo>
                    <a:lnTo>
                      <a:pt x="633" y="552"/>
                    </a:lnTo>
                    <a:lnTo>
                      <a:pt x="646" y="500"/>
                    </a:lnTo>
                    <a:lnTo>
                      <a:pt x="676" y="455"/>
                    </a:lnTo>
                    <a:lnTo>
                      <a:pt x="683" y="417"/>
                    </a:lnTo>
                    <a:lnTo>
                      <a:pt x="683" y="385"/>
                    </a:lnTo>
                    <a:lnTo>
                      <a:pt x="658" y="353"/>
                    </a:lnTo>
                    <a:lnTo>
                      <a:pt x="615" y="314"/>
                    </a:lnTo>
                    <a:lnTo>
                      <a:pt x="596" y="321"/>
                    </a:lnTo>
                    <a:lnTo>
                      <a:pt x="578" y="314"/>
                    </a:lnTo>
                    <a:lnTo>
                      <a:pt x="572" y="295"/>
                    </a:lnTo>
                    <a:lnTo>
                      <a:pt x="547" y="314"/>
                    </a:lnTo>
                    <a:lnTo>
                      <a:pt x="547" y="288"/>
                    </a:lnTo>
                    <a:lnTo>
                      <a:pt x="535" y="276"/>
                    </a:lnTo>
                    <a:lnTo>
                      <a:pt x="510" y="263"/>
                    </a:lnTo>
                    <a:lnTo>
                      <a:pt x="504" y="263"/>
                    </a:lnTo>
                    <a:lnTo>
                      <a:pt x="498" y="282"/>
                    </a:lnTo>
                    <a:lnTo>
                      <a:pt x="504" y="256"/>
                    </a:lnTo>
                    <a:lnTo>
                      <a:pt x="498" y="256"/>
                    </a:lnTo>
                    <a:lnTo>
                      <a:pt x="480" y="256"/>
                    </a:lnTo>
                    <a:lnTo>
                      <a:pt x="473" y="269"/>
                    </a:lnTo>
                    <a:lnTo>
                      <a:pt x="473" y="282"/>
                    </a:lnTo>
                    <a:lnTo>
                      <a:pt x="467" y="269"/>
                    </a:lnTo>
                    <a:lnTo>
                      <a:pt x="467" y="250"/>
                    </a:lnTo>
                    <a:lnTo>
                      <a:pt x="480" y="237"/>
                    </a:lnTo>
                    <a:lnTo>
                      <a:pt x="473" y="211"/>
                    </a:lnTo>
                    <a:lnTo>
                      <a:pt x="467" y="173"/>
                    </a:lnTo>
                    <a:lnTo>
                      <a:pt x="455" y="166"/>
                    </a:lnTo>
                    <a:lnTo>
                      <a:pt x="424" y="134"/>
                    </a:lnTo>
                    <a:lnTo>
                      <a:pt x="412" y="134"/>
                    </a:lnTo>
                    <a:lnTo>
                      <a:pt x="406" y="141"/>
                    </a:lnTo>
                    <a:lnTo>
                      <a:pt x="393" y="141"/>
                    </a:lnTo>
                    <a:lnTo>
                      <a:pt x="381" y="134"/>
                    </a:lnTo>
                    <a:lnTo>
                      <a:pt x="369" y="128"/>
                    </a:lnTo>
                    <a:lnTo>
                      <a:pt x="363" y="109"/>
                    </a:lnTo>
                    <a:lnTo>
                      <a:pt x="363" y="96"/>
                    </a:lnTo>
                    <a:lnTo>
                      <a:pt x="363" y="89"/>
                    </a:lnTo>
                    <a:lnTo>
                      <a:pt x="356" y="83"/>
                    </a:lnTo>
                    <a:lnTo>
                      <a:pt x="350" y="77"/>
                    </a:lnTo>
                    <a:lnTo>
                      <a:pt x="332" y="77"/>
                    </a:lnTo>
                    <a:lnTo>
                      <a:pt x="338" y="64"/>
                    </a:lnTo>
                    <a:lnTo>
                      <a:pt x="332" y="57"/>
                    </a:lnTo>
                    <a:lnTo>
                      <a:pt x="326" y="51"/>
                    </a:lnTo>
                    <a:lnTo>
                      <a:pt x="320" y="45"/>
                    </a:lnTo>
                    <a:lnTo>
                      <a:pt x="313" y="45"/>
                    </a:lnTo>
                    <a:lnTo>
                      <a:pt x="313" y="38"/>
                    </a:lnTo>
                    <a:lnTo>
                      <a:pt x="313" y="38"/>
                    </a:lnTo>
                    <a:lnTo>
                      <a:pt x="301" y="32"/>
                    </a:lnTo>
                    <a:lnTo>
                      <a:pt x="295" y="38"/>
                    </a:lnTo>
                    <a:lnTo>
                      <a:pt x="289" y="38"/>
                    </a:lnTo>
                    <a:lnTo>
                      <a:pt x="283" y="45"/>
                    </a:lnTo>
                    <a:lnTo>
                      <a:pt x="264" y="45"/>
                    </a:lnTo>
                    <a:lnTo>
                      <a:pt x="258" y="38"/>
                    </a:lnTo>
                    <a:lnTo>
                      <a:pt x="252" y="32"/>
                    </a:lnTo>
                    <a:lnTo>
                      <a:pt x="246" y="32"/>
                    </a:lnTo>
                    <a:lnTo>
                      <a:pt x="240" y="38"/>
                    </a:lnTo>
                    <a:lnTo>
                      <a:pt x="227" y="12"/>
                    </a:lnTo>
                    <a:lnTo>
                      <a:pt x="209" y="6"/>
                    </a:lnTo>
                    <a:lnTo>
                      <a:pt x="196" y="38"/>
                    </a:lnTo>
                    <a:lnTo>
                      <a:pt x="184" y="19"/>
                    </a:lnTo>
                    <a:lnTo>
                      <a:pt x="196" y="12"/>
                    </a:lnTo>
                    <a:lnTo>
                      <a:pt x="196" y="0"/>
                    </a:lnTo>
                    <a:lnTo>
                      <a:pt x="160" y="25"/>
                    </a:lnTo>
                    <a:lnTo>
                      <a:pt x="153" y="25"/>
                    </a:lnTo>
                    <a:lnTo>
                      <a:pt x="141" y="25"/>
                    </a:lnTo>
                    <a:lnTo>
                      <a:pt x="141" y="25"/>
                    </a:lnTo>
                    <a:lnTo>
                      <a:pt x="141" y="38"/>
                    </a:lnTo>
                    <a:lnTo>
                      <a:pt x="141" y="45"/>
                    </a:lnTo>
                    <a:lnTo>
                      <a:pt x="135" y="64"/>
                    </a:lnTo>
                    <a:lnTo>
                      <a:pt x="129" y="70"/>
                    </a:lnTo>
                    <a:lnTo>
                      <a:pt x="123" y="77"/>
                    </a:lnTo>
                    <a:lnTo>
                      <a:pt x="123" y="83"/>
                    </a:lnTo>
                    <a:lnTo>
                      <a:pt x="123" y="96"/>
                    </a:lnTo>
                    <a:lnTo>
                      <a:pt x="98" y="57"/>
                    </a:lnTo>
                    <a:lnTo>
                      <a:pt x="73" y="57"/>
                    </a:lnTo>
                    <a:lnTo>
                      <a:pt x="61" y="64"/>
                    </a:lnTo>
                    <a:lnTo>
                      <a:pt x="49" y="64"/>
                    </a:lnTo>
                    <a:lnTo>
                      <a:pt x="36" y="51"/>
                    </a:lnTo>
                    <a:lnTo>
                      <a:pt x="30" y="38"/>
                    </a:lnTo>
                    <a:lnTo>
                      <a:pt x="24" y="25"/>
                    </a:lnTo>
                    <a:lnTo>
                      <a:pt x="18" y="19"/>
                    </a:lnTo>
                    <a:lnTo>
                      <a:pt x="0" y="25"/>
                    </a:lnTo>
                    <a:lnTo>
                      <a:pt x="0" y="45"/>
                    </a:lnTo>
                    <a:lnTo>
                      <a:pt x="6" y="57"/>
                    </a:lnTo>
                    <a:lnTo>
                      <a:pt x="6" y="45"/>
                    </a:lnTo>
                    <a:lnTo>
                      <a:pt x="30" y="64"/>
                    </a:lnTo>
                    <a:lnTo>
                      <a:pt x="30" y="77"/>
                    </a:lnTo>
                    <a:lnTo>
                      <a:pt x="36" y="77"/>
                    </a:lnTo>
                    <a:lnTo>
                      <a:pt x="61" y="96"/>
                    </a:lnTo>
                    <a:lnTo>
                      <a:pt x="73" y="109"/>
                    </a:lnTo>
                    <a:lnTo>
                      <a:pt x="67" y="96"/>
                    </a:lnTo>
                    <a:lnTo>
                      <a:pt x="61" y="89"/>
                    </a:lnTo>
                    <a:lnTo>
                      <a:pt x="67" y="77"/>
                    </a:lnTo>
                    <a:lnTo>
                      <a:pt x="73" y="70"/>
                    </a:lnTo>
                    <a:lnTo>
                      <a:pt x="86" y="64"/>
                    </a:lnTo>
                    <a:lnTo>
                      <a:pt x="86" y="70"/>
                    </a:lnTo>
                    <a:lnTo>
                      <a:pt x="92" y="70"/>
                    </a:lnTo>
                    <a:lnTo>
                      <a:pt x="92" y="70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2" y="89"/>
                    </a:lnTo>
                    <a:lnTo>
                      <a:pt x="98" y="102"/>
                    </a:lnTo>
                    <a:lnTo>
                      <a:pt x="104" y="102"/>
                    </a:lnTo>
                    <a:lnTo>
                      <a:pt x="104" y="109"/>
                    </a:lnTo>
                    <a:lnTo>
                      <a:pt x="104" y="115"/>
                    </a:lnTo>
                    <a:lnTo>
                      <a:pt x="104" y="166"/>
                    </a:lnTo>
                    <a:lnTo>
                      <a:pt x="110" y="179"/>
                    </a:lnTo>
                    <a:lnTo>
                      <a:pt x="104" y="192"/>
                    </a:lnTo>
                    <a:lnTo>
                      <a:pt x="98" y="192"/>
                    </a:lnTo>
                    <a:lnTo>
                      <a:pt x="92" y="224"/>
                    </a:lnTo>
                    <a:lnTo>
                      <a:pt x="73" y="244"/>
                    </a:lnTo>
                    <a:lnTo>
                      <a:pt x="73" y="250"/>
                    </a:lnTo>
                    <a:lnTo>
                      <a:pt x="73" y="256"/>
                    </a:lnTo>
                    <a:lnTo>
                      <a:pt x="67" y="256"/>
                    </a:lnTo>
                    <a:lnTo>
                      <a:pt x="67" y="256"/>
                    </a:lnTo>
                    <a:lnTo>
                      <a:pt x="67" y="256"/>
                    </a:lnTo>
                    <a:lnTo>
                      <a:pt x="67" y="263"/>
                    </a:lnTo>
                    <a:lnTo>
                      <a:pt x="67" y="269"/>
                    </a:lnTo>
                    <a:lnTo>
                      <a:pt x="61" y="269"/>
                    </a:lnTo>
                    <a:lnTo>
                      <a:pt x="61" y="269"/>
                    </a:lnTo>
                    <a:lnTo>
                      <a:pt x="61" y="269"/>
                    </a:lnTo>
                    <a:lnTo>
                      <a:pt x="55" y="282"/>
                    </a:lnTo>
                    <a:lnTo>
                      <a:pt x="61" y="295"/>
                    </a:lnTo>
                    <a:lnTo>
                      <a:pt x="67" y="308"/>
                    </a:lnTo>
                    <a:lnTo>
                      <a:pt x="73" y="321"/>
                    </a:lnTo>
                    <a:lnTo>
                      <a:pt x="73" y="321"/>
                    </a:lnTo>
                    <a:lnTo>
                      <a:pt x="67" y="321"/>
                    </a:lnTo>
                    <a:lnTo>
                      <a:pt x="61" y="346"/>
                    </a:lnTo>
                    <a:lnTo>
                      <a:pt x="67" y="372"/>
                    </a:lnTo>
                    <a:lnTo>
                      <a:pt x="61" y="372"/>
                    </a:lnTo>
                    <a:lnTo>
                      <a:pt x="86" y="430"/>
                    </a:lnTo>
                    <a:lnTo>
                      <a:pt x="141" y="558"/>
                    </a:lnTo>
                    <a:lnTo>
                      <a:pt x="209" y="622"/>
                    </a:lnTo>
                    <a:lnTo>
                      <a:pt x="227" y="699"/>
                    </a:lnTo>
                    <a:lnTo>
                      <a:pt x="227" y="718"/>
                    </a:lnTo>
                    <a:lnTo>
                      <a:pt x="240" y="789"/>
                    </a:lnTo>
                    <a:lnTo>
                      <a:pt x="227" y="860"/>
                    </a:lnTo>
                    <a:lnTo>
                      <a:pt x="240" y="872"/>
                    </a:lnTo>
                    <a:lnTo>
                      <a:pt x="227" y="885"/>
                    </a:lnTo>
                    <a:lnTo>
                      <a:pt x="246" y="949"/>
                    </a:lnTo>
                    <a:lnTo>
                      <a:pt x="246" y="1014"/>
                    </a:lnTo>
                    <a:lnTo>
                      <a:pt x="233" y="1020"/>
                    </a:lnTo>
                    <a:lnTo>
                      <a:pt x="240" y="1027"/>
                    </a:lnTo>
                    <a:lnTo>
                      <a:pt x="252" y="1078"/>
                    </a:lnTo>
                    <a:lnTo>
                      <a:pt x="258" y="1116"/>
                    </a:lnTo>
                    <a:lnTo>
                      <a:pt x="258" y="1104"/>
                    </a:lnTo>
                    <a:lnTo>
                      <a:pt x="264" y="1116"/>
                    </a:lnTo>
                    <a:lnTo>
                      <a:pt x="276" y="1168"/>
                    </a:lnTo>
                    <a:lnTo>
                      <a:pt x="258" y="1168"/>
                    </a:lnTo>
                    <a:lnTo>
                      <a:pt x="264" y="1193"/>
                    </a:lnTo>
                    <a:lnTo>
                      <a:pt x="258" y="1213"/>
                    </a:lnTo>
                    <a:lnTo>
                      <a:pt x="283" y="1213"/>
                    </a:lnTo>
                    <a:lnTo>
                      <a:pt x="283" y="1251"/>
                    </a:lnTo>
                    <a:lnTo>
                      <a:pt x="276" y="1232"/>
                    </a:lnTo>
                    <a:lnTo>
                      <a:pt x="276" y="1245"/>
                    </a:lnTo>
                    <a:lnTo>
                      <a:pt x="276" y="1258"/>
                    </a:lnTo>
                    <a:lnTo>
                      <a:pt x="270" y="1270"/>
                    </a:lnTo>
                    <a:lnTo>
                      <a:pt x="276" y="1277"/>
                    </a:lnTo>
                    <a:lnTo>
                      <a:pt x="289" y="1283"/>
                    </a:lnTo>
                    <a:lnTo>
                      <a:pt x="289" y="1283"/>
                    </a:lnTo>
                    <a:lnTo>
                      <a:pt x="295" y="1283"/>
                    </a:lnTo>
                    <a:lnTo>
                      <a:pt x="295" y="1290"/>
                    </a:lnTo>
                    <a:lnTo>
                      <a:pt x="295" y="1296"/>
                    </a:lnTo>
                    <a:lnTo>
                      <a:pt x="301" y="1283"/>
                    </a:lnTo>
                    <a:lnTo>
                      <a:pt x="301" y="1315"/>
                    </a:lnTo>
                    <a:lnTo>
                      <a:pt x="307" y="1315"/>
                    </a:lnTo>
                    <a:lnTo>
                      <a:pt x="313" y="1315"/>
                    </a:lnTo>
                    <a:lnTo>
                      <a:pt x="313" y="1322"/>
                    </a:lnTo>
                    <a:lnTo>
                      <a:pt x="313" y="1328"/>
                    </a:lnTo>
                    <a:lnTo>
                      <a:pt x="320" y="1335"/>
                    </a:lnTo>
                    <a:lnTo>
                      <a:pt x="320" y="1322"/>
                    </a:lnTo>
                    <a:lnTo>
                      <a:pt x="363" y="1360"/>
                    </a:lnTo>
                    <a:lnTo>
                      <a:pt x="363" y="1335"/>
                    </a:lnTo>
                    <a:lnTo>
                      <a:pt x="375" y="1341"/>
                    </a:lnTo>
                    <a:lnTo>
                      <a:pt x="369" y="1360"/>
                    </a:lnTo>
                    <a:lnTo>
                      <a:pt x="369" y="1373"/>
                    </a:lnTo>
                    <a:lnTo>
                      <a:pt x="332" y="1341"/>
                    </a:lnTo>
                    <a:lnTo>
                      <a:pt x="332" y="1360"/>
                    </a:lnTo>
                    <a:lnTo>
                      <a:pt x="350" y="1373"/>
                    </a:lnTo>
                    <a:lnTo>
                      <a:pt x="393" y="1386"/>
                    </a:lnTo>
                    <a:lnTo>
                      <a:pt x="393" y="1392"/>
                    </a:lnTo>
                    <a:lnTo>
                      <a:pt x="400" y="1392"/>
                    </a:lnTo>
                    <a:lnTo>
                      <a:pt x="406" y="1392"/>
                    </a:lnTo>
                    <a:lnTo>
                      <a:pt x="412" y="1392"/>
                    </a:lnTo>
                    <a:lnTo>
                      <a:pt x="436" y="1386"/>
                    </a:lnTo>
                    <a:lnTo>
                      <a:pt x="400" y="1367"/>
                    </a:lnTo>
                    <a:lnTo>
                      <a:pt x="375" y="1335"/>
                    </a:lnTo>
                    <a:lnTo>
                      <a:pt x="369" y="1335"/>
                    </a:lnTo>
                    <a:lnTo>
                      <a:pt x="369" y="1322"/>
                    </a:lnTo>
                    <a:lnTo>
                      <a:pt x="393" y="1322"/>
                    </a:lnTo>
                    <a:lnTo>
                      <a:pt x="363" y="1302"/>
                    </a:lnTo>
                    <a:lnTo>
                      <a:pt x="363" y="1296"/>
                    </a:lnTo>
                    <a:lnTo>
                      <a:pt x="363" y="1296"/>
                    </a:lnTo>
                    <a:lnTo>
                      <a:pt x="363" y="1290"/>
                    </a:lnTo>
                    <a:lnTo>
                      <a:pt x="369" y="1290"/>
                    </a:lnTo>
                    <a:lnTo>
                      <a:pt x="369" y="1270"/>
                    </a:lnTo>
                    <a:lnTo>
                      <a:pt x="369" y="1258"/>
                    </a:lnTo>
                    <a:lnTo>
                      <a:pt x="369" y="1251"/>
                    </a:lnTo>
                    <a:lnTo>
                      <a:pt x="375" y="1238"/>
                    </a:lnTo>
                    <a:lnTo>
                      <a:pt x="393" y="1232"/>
                    </a:lnTo>
                    <a:lnTo>
                      <a:pt x="375" y="1225"/>
                    </a:lnTo>
                    <a:lnTo>
                      <a:pt x="369" y="1225"/>
                    </a:lnTo>
                    <a:lnTo>
                      <a:pt x="356" y="1219"/>
                    </a:lnTo>
                    <a:lnTo>
                      <a:pt x="356" y="1206"/>
                    </a:lnTo>
                    <a:lnTo>
                      <a:pt x="350" y="1187"/>
                    </a:lnTo>
                    <a:lnTo>
                      <a:pt x="356" y="1187"/>
                    </a:lnTo>
                    <a:lnTo>
                      <a:pt x="363" y="1187"/>
                    </a:lnTo>
                    <a:lnTo>
                      <a:pt x="369" y="1187"/>
                    </a:lnTo>
                    <a:lnTo>
                      <a:pt x="369" y="1174"/>
                    </a:lnTo>
                    <a:lnTo>
                      <a:pt x="369" y="1161"/>
                    </a:lnTo>
                    <a:lnTo>
                      <a:pt x="375" y="1148"/>
                    </a:lnTo>
                    <a:close/>
                    <a:moveTo>
                      <a:pt x="375" y="1148"/>
                    </a:moveTo>
                    <a:lnTo>
                      <a:pt x="393" y="1142"/>
                    </a:lnTo>
                    <a:lnTo>
                      <a:pt x="393" y="1123"/>
                    </a:lnTo>
                    <a:lnTo>
                      <a:pt x="375" y="1116"/>
                    </a:lnTo>
                    <a:lnTo>
                      <a:pt x="369" y="1129"/>
                    </a:lnTo>
                    <a:lnTo>
                      <a:pt x="375" y="1148"/>
                    </a:lnTo>
                    <a:close/>
                    <a:moveTo>
                      <a:pt x="332" y="45"/>
                    </a:moveTo>
                    <a:lnTo>
                      <a:pt x="332" y="25"/>
                    </a:lnTo>
                    <a:lnTo>
                      <a:pt x="326" y="32"/>
                    </a:lnTo>
                    <a:lnTo>
                      <a:pt x="326" y="45"/>
                    </a:lnTo>
                    <a:lnTo>
                      <a:pt x="332" y="45"/>
                    </a:lnTo>
                    <a:close/>
                    <a:moveTo>
                      <a:pt x="480" y="1315"/>
                    </a:moveTo>
                    <a:lnTo>
                      <a:pt x="492" y="1322"/>
                    </a:lnTo>
                    <a:lnTo>
                      <a:pt x="504" y="1315"/>
                    </a:lnTo>
                    <a:lnTo>
                      <a:pt x="480" y="1315"/>
                    </a:lnTo>
                    <a:lnTo>
                      <a:pt x="480" y="1315"/>
                    </a:lnTo>
                    <a:close/>
                    <a:moveTo>
                      <a:pt x="480" y="1315"/>
                    </a:moveTo>
                    <a:lnTo>
                      <a:pt x="473" y="1315"/>
                    </a:lnTo>
                    <a:lnTo>
                      <a:pt x="480" y="1322"/>
                    </a:lnTo>
                    <a:lnTo>
                      <a:pt x="480" y="1315"/>
                    </a:lnTo>
                    <a:close/>
                    <a:moveTo>
                      <a:pt x="258" y="1155"/>
                    </a:moveTo>
                    <a:lnTo>
                      <a:pt x="264" y="1155"/>
                    </a:lnTo>
                    <a:lnTo>
                      <a:pt x="270" y="1142"/>
                    </a:lnTo>
                    <a:lnTo>
                      <a:pt x="264" y="1123"/>
                    </a:lnTo>
                    <a:lnTo>
                      <a:pt x="252" y="1116"/>
                    </a:lnTo>
                    <a:lnTo>
                      <a:pt x="258" y="1155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62" name="Freeform 54"/>
              <p:cNvSpPr>
                <a:spLocks noEditPoints="1"/>
              </p:cNvSpPr>
              <p:nvPr/>
            </p:nvSpPr>
            <p:spPr bwMode="auto">
              <a:xfrm>
                <a:off x="724" y="1876"/>
                <a:ext cx="824" cy="526"/>
              </a:xfrm>
              <a:custGeom>
                <a:avLst/>
                <a:gdLst/>
                <a:ahLst/>
                <a:cxnLst>
                  <a:cxn ang="0">
                    <a:pos x="486" y="256"/>
                  </a:cxn>
                  <a:cxn ang="0">
                    <a:pos x="523" y="269"/>
                  </a:cxn>
                  <a:cxn ang="0">
                    <a:pos x="517" y="256"/>
                  </a:cxn>
                  <a:cxn ang="0">
                    <a:pos x="511" y="256"/>
                  </a:cxn>
                  <a:cxn ang="0">
                    <a:pos x="504" y="250"/>
                  </a:cxn>
                  <a:cxn ang="0">
                    <a:pos x="504" y="243"/>
                  </a:cxn>
                  <a:cxn ang="0">
                    <a:pos x="474" y="218"/>
                  </a:cxn>
                  <a:cxn ang="0">
                    <a:pos x="412" y="211"/>
                  </a:cxn>
                  <a:cxn ang="0">
                    <a:pos x="394" y="237"/>
                  </a:cxn>
                  <a:cxn ang="0">
                    <a:pos x="424" y="218"/>
                  </a:cxn>
                  <a:cxn ang="0">
                    <a:pos x="474" y="256"/>
                  </a:cxn>
                  <a:cxn ang="0">
                    <a:pos x="486" y="321"/>
                  </a:cxn>
                  <a:cxn ang="0">
                    <a:pos x="492" y="314"/>
                  </a:cxn>
                  <a:cxn ang="0">
                    <a:pos x="486" y="295"/>
                  </a:cxn>
                  <a:cxn ang="0">
                    <a:pos x="474" y="301"/>
                  </a:cxn>
                  <a:cxn ang="0">
                    <a:pos x="461" y="295"/>
                  </a:cxn>
                  <a:cxn ang="0">
                    <a:pos x="37" y="147"/>
                  </a:cxn>
                  <a:cxn ang="0">
                    <a:pos x="43" y="173"/>
                  </a:cxn>
                  <a:cxn ang="0">
                    <a:pos x="55" y="218"/>
                  </a:cxn>
                  <a:cxn ang="0">
                    <a:pos x="43" y="141"/>
                  </a:cxn>
                  <a:cxn ang="0">
                    <a:pos x="18" y="38"/>
                  </a:cxn>
                  <a:cxn ang="0">
                    <a:pos x="43" y="32"/>
                  </a:cxn>
                  <a:cxn ang="0">
                    <a:pos x="55" y="89"/>
                  </a:cxn>
                  <a:cxn ang="0">
                    <a:pos x="67" y="147"/>
                  </a:cxn>
                  <a:cxn ang="0">
                    <a:pos x="104" y="218"/>
                  </a:cxn>
                  <a:cxn ang="0">
                    <a:pos x="98" y="256"/>
                  </a:cxn>
                  <a:cxn ang="0">
                    <a:pos x="123" y="301"/>
                  </a:cxn>
                  <a:cxn ang="0">
                    <a:pos x="160" y="327"/>
                  </a:cxn>
                  <a:cxn ang="0">
                    <a:pos x="215" y="353"/>
                  </a:cxn>
                  <a:cxn ang="0">
                    <a:pos x="271" y="378"/>
                  </a:cxn>
                  <a:cxn ang="0">
                    <a:pos x="326" y="404"/>
                  </a:cxn>
                  <a:cxn ang="0">
                    <a:pos x="332" y="404"/>
                  </a:cxn>
                  <a:cxn ang="0">
                    <a:pos x="338" y="417"/>
                  </a:cxn>
                  <a:cxn ang="0">
                    <a:pos x="351" y="455"/>
                  </a:cxn>
                  <a:cxn ang="0">
                    <a:pos x="381" y="455"/>
                  </a:cxn>
                  <a:cxn ang="0">
                    <a:pos x="394" y="365"/>
                  </a:cxn>
                  <a:cxn ang="0">
                    <a:pos x="363" y="359"/>
                  </a:cxn>
                  <a:cxn ang="0">
                    <a:pos x="326" y="359"/>
                  </a:cxn>
                  <a:cxn ang="0">
                    <a:pos x="326" y="295"/>
                  </a:cxn>
                  <a:cxn ang="0">
                    <a:pos x="332" y="295"/>
                  </a:cxn>
                  <a:cxn ang="0">
                    <a:pos x="344" y="237"/>
                  </a:cxn>
                  <a:cxn ang="0">
                    <a:pos x="314" y="243"/>
                  </a:cxn>
                  <a:cxn ang="0">
                    <a:pos x="307" y="276"/>
                  </a:cxn>
                  <a:cxn ang="0">
                    <a:pos x="283" y="288"/>
                  </a:cxn>
                  <a:cxn ang="0">
                    <a:pos x="277" y="295"/>
                  </a:cxn>
                  <a:cxn ang="0">
                    <a:pos x="240" y="295"/>
                  </a:cxn>
                  <a:cxn ang="0">
                    <a:pos x="221" y="250"/>
                  </a:cxn>
                  <a:cxn ang="0">
                    <a:pos x="215" y="205"/>
                  </a:cxn>
                  <a:cxn ang="0">
                    <a:pos x="234" y="154"/>
                  </a:cxn>
                  <a:cxn ang="0">
                    <a:pos x="221" y="141"/>
                  </a:cxn>
                  <a:cxn ang="0">
                    <a:pos x="184" y="70"/>
                  </a:cxn>
                  <a:cxn ang="0">
                    <a:pos x="166" y="83"/>
                  </a:cxn>
                  <a:cxn ang="0">
                    <a:pos x="147" y="57"/>
                  </a:cxn>
                  <a:cxn ang="0">
                    <a:pos x="141" y="32"/>
                  </a:cxn>
                  <a:cxn ang="0">
                    <a:pos x="55" y="12"/>
                  </a:cxn>
                  <a:cxn ang="0">
                    <a:pos x="0" y="0"/>
                  </a:cxn>
                  <a:cxn ang="0">
                    <a:pos x="12" y="77"/>
                  </a:cxn>
                  <a:cxn ang="0">
                    <a:pos x="6" y="109"/>
                  </a:cxn>
                  <a:cxn ang="0">
                    <a:pos x="37" y="147"/>
                  </a:cxn>
                  <a:cxn ang="0">
                    <a:pos x="634" y="295"/>
                  </a:cxn>
                  <a:cxn ang="0">
                    <a:pos x="615" y="295"/>
                  </a:cxn>
                  <a:cxn ang="0">
                    <a:pos x="609" y="314"/>
                  </a:cxn>
                  <a:cxn ang="0">
                    <a:pos x="627" y="321"/>
                  </a:cxn>
                </a:cxnLst>
                <a:rect l="0" t="0" r="r" b="b"/>
                <a:pathLst>
                  <a:path w="634" h="462">
                    <a:moveTo>
                      <a:pt x="474" y="256"/>
                    </a:moveTo>
                    <a:lnTo>
                      <a:pt x="486" y="256"/>
                    </a:lnTo>
                    <a:lnTo>
                      <a:pt x="474" y="269"/>
                    </a:lnTo>
                    <a:lnTo>
                      <a:pt x="523" y="269"/>
                    </a:lnTo>
                    <a:lnTo>
                      <a:pt x="523" y="263"/>
                    </a:lnTo>
                    <a:lnTo>
                      <a:pt x="517" y="256"/>
                    </a:lnTo>
                    <a:lnTo>
                      <a:pt x="511" y="256"/>
                    </a:lnTo>
                    <a:lnTo>
                      <a:pt x="511" y="256"/>
                    </a:lnTo>
                    <a:lnTo>
                      <a:pt x="504" y="256"/>
                    </a:lnTo>
                    <a:lnTo>
                      <a:pt x="504" y="250"/>
                    </a:lnTo>
                    <a:lnTo>
                      <a:pt x="504" y="243"/>
                    </a:lnTo>
                    <a:lnTo>
                      <a:pt x="504" y="243"/>
                    </a:lnTo>
                    <a:lnTo>
                      <a:pt x="492" y="250"/>
                    </a:lnTo>
                    <a:lnTo>
                      <a:pt x="474" y="218"/>
                    </a:lnTo>
                    <a:lnTo>
                      <a:pt x="443" y="205"/>
                    </a:lnTo>
                    <a:lnTo>
                      <a:pt x="412" y="211"/>
                    </a:lnTo>
                    <a:lnTo>
                      <a:pt x="387" y="237"/>
                    </a:lnTo>
                    <a:lnTo>
                      <a:pt x="394" y="237"/>
                    </a:lnTo>
                    <a:lnTo>
                      <a:pt x="418" y="218"/>
                    </a:lnTo>
                    <a:lnTo>
                      <a:pt x="424" y="218"/>
                    </a:lnTo>
                    <a:lnTo>
                      <a:pt x="455" y="231"/>
                    </a:lnTo>
                    <a:lnTo>
                      <a:pt x="474" y="256"/>
                    </a:lnTo>
                    <a:close/>
                    <a:moveTo>
                      <a:pt x="474" y="321"/>
                    </a:moveTo>
                    <a:lnTo>
                      <a:pt x="486" y="321"/>
                    </a:lnTo>
                    <a:lnTo>
                      <a:pt x="492" y="321"/>
                    </a:lnTo>
                    <a:lnTo>
                      <a:pt x="492" y="314"/>
                    </a:lnTo>
                    <a:lnTo>
                      <a:pt x="492" y="301"/>
                    </a:lnTo>
                    <a:lnTo>
                      <a:pt x="486" y="295"/>
                    </a:lnTo>
                    <a:lnTo>
                      <a:pt x="480" y="295"/>
                    </a:lnTo>
                    <a:lnTo>
                      <a:pt x="474" y="301"/>
                    </a:lnTo>
                    <a:lnTo>
                      <a:pt x="467" y="301"/>
                    </a:lnTo>
                    <a:lnTo>
                      <a:pt x="461" y="295"/>
                    </a:lnTo>
                    <a:lnTo>
                      <a:pt x="474" y="321"/>
                    </a:lnTo>
                    <a:close/>
                    <a:moveTo>
                      <a:pt x="37" y="147"/>
                    </a:moveTo>
                    <a:lnTo>
                      <a:pt x="24" y="166"/>
                    </a:lnTo>
                    <a:lnTo>
                      <a:pt x="43" y="173"/>
                    </a:lnTo>
                    <a:lnTo>
                      <a:pt x="55" y="192"/>
                    </a:lnTo>
                    <a:lnTo>
                      <a:pt x="55" y="218"/>
                    </a:lnTo>
                    <a:lnTo>
                      <a:pt x="61" y="211"/>
                    </a:lnTo>
                    <a:lnTo>
                      <a:pt x="43" y="141"/>
                    </a:lnTo>
                    <a:lnTo>
                      <a:pt x="18" y="57"/>
                    </a:lnTo>
                    <a:lnTo>
                      <a:pt x="18" y="38"/>
                    </a:lnTo>
                    <a:lnTo>
                      <a:pt x="31" y="25"/>
                    </a:lnTo>
                    <a:lnTo>
                      <a:pt x="43" y="32"/>
                    </a:lnTo>
                    <a:lnTo>
                      <a:pt x="43" y="38"/>
                    </a:lnTo>
                    <a:lnTo>
                      <a:pt x="55" y="89"/>
                    </a:lnTo>
                    <a:lnTo>
                      <a:pt x="74" y="141"/>
                    </a:lnTo>
                    <a:lnTo>
                      <a:pt x="67" y="147"/>
                    </a:lnTo>
                    <a:lnTo>
                      <a:pt x="80" y="160"/>
                    </a:lnTo>
                    <a:lnTo>
                      <a:pt x="104" y="218"/>
                    </a:lnTo>
                    <a:lnTo>
                      <a:pt x="117" y="237"/>
                    </a:lnTo>
                    <a:lnTo>
                      <a:pt x="98" y="256"/>
                    </a:lnTo>
                    <a:lnTo>
                      <a:pt x="104" y="269"/>
                    </a:lnTo>
                    <a:lnTo>
                      <a:pt x="123" y="301"/>
                    </a:lnTo>
                    <a:lnTo>
                      <a:pt x="147" y="321"/>
                    </a:lnTo>
                    <a:lnTo>
                      <a:pt x="160" y="327"/>
                    </a:lnTo>
                    <a:lnTo>
                      <a:pt x="184" y="346"/>
                    </a:lnTo>
                    <a:lnTo>
                      <a:pt x="215" y="353"/>
                    </a:lnTo>
                    <a:lnTo>
                      <a:pt x="246" y="346"/>
                    </a:lnTo>
                    <a:lnTo>
                      <a:pt x="271" y="378"/>
                    </a:lnTo>
                    <a:lnTo>
                      <a:pt x="271" y="385"/>
                    </a:lnTo>
                    <a:lnTo>
                      <a:pt x="326" y="404"/>
                    </a:lnTo>
                    <a:lnTo>
                      <a:pt x="326" y="398"/>
                    </a:lnTo>
                    <a:lnTo>
                      <a:pt x="332" y="404"/>
                    </a:lnTo>
                    <a:lnTo>
                      <a:pt x="338" y="410"/>
                    </a:lnTo>
                    <a:lnTo>
                      <a:pt x="338" y="417"/>
                    </a:lnTo>
                    <a:lnTo>
                      <a:pt x="338" y="442"/>
                    </a:lnTo>
                    <a:lnTo>
                      <a:pt x="351" y="455"/>
                    </a:lnTo>
                    <a:lnTo>
                      <a:pt x="363" y="462"/>
                    </a:lnTo>
                    <a:lnTo>
                      <a:pt x="381" y="455"/>
                    </a:lnTo>
                    <a:lnTo>
                      <a:pt x="394" y="385"/>
                    </a:lnTo>
                    <a:lnTo>
                      <a:pt x="394" y="365"/>
                    </a:lnTo>
                    <a:lnTo>
                      <a:pt x="381" y="359"/>
                    </a:lnTo>
                    <a:lnTo>
                      <a:pt x="363" y="359"/>
                    </a:lnTo>
                    <a:lnTo>
                      <a:pt x="338" y="359"/>
                    </a:lnTo>
                    <a:lnTo>
                      <a:pt x="326" y="359"/>
                    </a:lnTo>
                    <a:lnTo>
                      <a:pt x="314" y="346"/>
                    </a:lnTo>
                    <a:lnTo>
                      <a:pt x="326" y="295"/>
                    </a:lnTo>
                    <a:lnTo>
                      <a:pt x="332" y="321"/>
                    </a:lnTo>
                    <a:lnTo>
                      <a:pt x="332" y="295"/>
                    </a:lnTo>
                    <a:lnTo>
                      <a:pt x="357" y="237"/>
                    </a:lnTo>
                    <a:lnTo>
                      <a:pt x="344" y="237"/>
                    </a:lnTo>
                    <a:lnTo>
                      <a:pt x="326" y="237"/>
                    </a:lnTo>
                    <a:lnTo>
                      <a:pt x="314" y="243"/>
                    </a:lnTo>
                    <a:lnTo>
                      <a:pt x="307" y="256"/>
                    </a:lnTo>
                    <a:lnTo>
                      <a:pt x="307" y="276"/>
                    </a:lnTo>
                    <a:lnTo>
                      <a:pt x="301" y="288"/>
                    </a:lnTo>
                    <a:lnTo>
                      <a:pt x="283" y="288"/>
                    </a:lnTo>
                    <a:lnTo>
                      <a:pt x="289" y="295"/>
                    </a:lnTo>
                    <a:lnTo>
                      <a:pt x="277" y="295"/>
                    </a:lnTo>
                    <a:lnTo>
                      <a:pt x="258" y="301"/>
                    </a:lnTo>
                    <a:lnTo>
                      <a:pt x="240" y="295"/>
                    </a:lnTo>
                    <a:lnTo>
                      <a:pt x="234" y="276"/>
                    </a:lnTo>
                    <a:lnTo>
                      <a:pt x="221" y="250"/>
                    </a:lnTo>
                    <a:lnTo>
                      <a:pt x="215" y="231"/>
                    </a:lnTo>
                    <a:lnTo>
                      <a:pt x="215" y="205"/>
                    </a:lnTo>
                    <a:lnTo>
                      <a:pt x="227" y="166"/>
                    </a:lnTo>
                    <a:lnTo>
                      <a:pt x="234" y="154"/>
                    </a:lnTo>
                    <a:lnTo>
                      <a:pt x="227" y="147"/>
                    </a:lnTo>
                    <a:lnTo>
                      <a:pt x="221" y="141"/>
                    </a:lnTo>
                    <a:lnTo>
                      <a:pt x="209" y="141"/>
                    </a:lnTo>
                    <a:lnTo>
                      <a:pt x="184" y="70"/>
                    </a:lnTo>
                    <a:lnTo>
                      <a:pt x="172" y="57"/>
                    </a:lnTo>
                    <a:lnTo>
                      <a:pt x="166" y="83"/>
                    </a:lnTo>
                    <a:lnTo>
                      <a:pt x="160" y="83"/>
                    </a:lnTo>
                    <a:lnTo>
                      <a:pt x="147" y="57"/>
                    </a:lnTo>
                    <a:lnTo>
                      <a:pt x="147" y="51"/>
                    </a:lnTo>
                    <a:lnTo>
                      <a:pt x="141" y="32"/>
                    </a:lnTo>
                    <a:lnTo>
                      <a:pt x="74" y="38"/>
                    </a:lnTo>
                    <a:lnTo>
                      <a:pt x="55" y="12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12" y="77"/>
                    </a:lnTo>
                    <a:lnTo>
                      <a:pt x="18" y="96"/>
                    </a:lnTo>
                    <a:lnTo>
                      <a:pt x="6" y="109"/>
                    </a:lnTo>
                    <a:lnTo>
                      <a:pt x="37" y="141"/>
                    </a:lnTo>
                    <a:lnTo>
                      <a:pt x="37" y="147"/>
                    </a:lnTo>
                    <a:close/>
                    <a:moveTo>
                      <a:pt x="627" y="321"/>
                    </a:moveTo>
                    <a:lnTo>
                      <a:pt x="634" y="295"/>
                    </a:lnTo>
                    <a:lnTo>
                      <a:pt x="627" y="295"/>
                    </a:lnTo>
                    <a:lnTo>
                      <a:pt x="615" y="295"/>
                    </a:lnTo>
                    <a:lnTo>
                      <a:pt x="609" y="301"/>
                    </a:lnTo>
                    <a:lnTo>
                      <a:pt x="609" y="314"/>
                    </a:lnTo>
                    <a:lnTo>
                      <a:pt x="615" y="321"/>
                    </a:lnTo>
                    <a:lnTo>
                      <a:pt x="627" y="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63" name="Freeform 55"/>
              <p:cNvSpPr>
                <a:spLocks/>
              </p:cNvSpPr>
              <p:nvPr/>
            </p:nvSpPr>
            <p:spPr bwMode="auto">
              <a:xfrm>
                <a:off x="1227" y="2111"/>
                <a:ext cx="176" cy="70"/>
              </a:xfrm>
              <a:custGeom>
                <a:avLst/>
                <a:gdLst/>
                <a:ahLst/>
                <a:cxnLst>
                  <a:cxn ang="0">
                    <a:pos x="87" y="51"/>
                  </a:cxn>
                  <a:cxn ang="0">
                    <a:pos x="99" y="51"/>
                  </a:cxn>
                  <a:cxn ang="0">
                    <a:pos x="87" y="64"/>
                  </a:cxn>
                  <a:cxn ang="0">
                    <a:pos x="136" y="64"/>
                  </a:cxn>
                  <a:cxn ang="0">
                    <a:pos x="136" y="58"/>
                  </a:cxn>
                  <a:cxn ang="0">
                    <a:pos x="130" y="51"/>
                  </a:cxn>
                  <a:cxn ang="0">
                    <a:pos x="124" y="51"/>
                  </a:cxn>
                  <a:cxn ang="0">
                    <a:pos x="124" y="51"/>
                  </a:cxn>
                  <a:cxn ang="0">
                    <a:pos x="117" y="51"/>
                  </a:cxn>
                  <a:cxn ang="0">
                    <a:pos x="117" y="45"/>
                  </a:cxn>
                  <a:cxn ang="0">
                    <a:pos x="117" y="38"/>
                  </a:cxn>
                  <a:cxn ang="0">
                    <a:pos x="117" y="38"/>
                  </a:cxn>
                  <a:cxn ang="0">
                    <a:pos x="105" y="45"/>
                  </a:cxn>
                  <a:cxn ang="0">
                    <a:pos x="87" y="13"/>
                  </a:cxn>
                  <a:cxn ang="0">
                    <a:pos x="56" y="0"/>
                  </a:cxn>
                  <a:cxn ang="0">
                    <a:pos x="25" y="6"/>
                  </a:cxn>
                  <a:cxn ang="0">
                    <a:pos x="0" y="32"/>
                  </a:cxn>
                  <a:cxn ang="0">
                    <a:pos x="7" y="32"/>
                  </a:cxn>
                  <a:cxn ang="0">
                    <a:pos x="31" y="13"/>
                  </a:cxn>
                  <a:cxn ang="0">
                    <a:pos x="37" y="13"/>
                  </a:cxn>
                  <a:cxn ang="0">
                    <a:pos x="68" y="26"/>
                  </a:cxn>
                  <a:cxn ang="0">
                    <a:pos x="87" y="51"/>
                  </a:cxn>
                </a:cxnLst>
                <a:rect l="0" t="0" r="r" b="b"/>
                <a:pathLst>
                  <a:path w="136" h="64">
                    <a:moveTo>
                      <a:pt x="87" y="51"/>
                    </a:moveTo>
                    <a:lnTo>
                      <a:pt x="99" y="51"/>
                    </a:lnTo>
                    <a:lnTo>
                      <a:pt x="87" y="64"/>
                    </a:lnTo>
                    <a:lnTo>
                      <a:pt x="136" y="64"/>
                    </a:lnTo>
                    <a:lnTo>
                      <a:pt x="136" y="58"/>
                    </a:lnTo>
                    <a:lnTo>
                      <a:pt x="130" y="51"/>
                    </a:lnTo>
                    <a:lnTo>
                      <a:pt x="124" y="51"/>
                    </a:lnTo>
                    <a:lnTo>
                      <a:pt x="124" y="51"/>
                    </a:lnTo>
                    <a:lnTo>
                      <a:pt x="117" y="51"/>
                    </a:lnTo>
                    <a:lnTo>
                      <a:pt x="117" y="45"/>
                    </a:lnTo>
                    <a:lnTo>
                      <a:pt x="117" y="38"/>
                    </a:lnTo>
                    <a:lnTo>
                      <a:pt x="117" y="38"/>
                    </a:lnTo>
                    <a:lnTo>
                      <a:pt x="105" y="45"/>
                    </a:lnTo>
                    <a:lnTo>
                      <a:pt x="87" y="13"/>
                    </a:lnTo>
                    <a:lnTo>
                      <a:pt x="56" y="0"/>
                    </a:lnTo>
                    <a:lnTo>
                      <a:pt x="25" y="6"/>
                    </a:lnTo>
                    <a:lnTo>
                      <a:pt x="0" y="32"/>
                    </a:lnTo>
                    <a:lnTo>
                      <a:pt x="7" y="32"/>
                    </a:lnTo>
                    <a:lnTo>
                      <a:pt x="31" y="13"/>
                    </a:lnTo>
                    <a:lnTo>
                      <a:pt x="37" y="13"/>
                    </a:lnTo>
                    <a:lnTo>
                      <a:pt x="68" y="26"/>
                    </a:lnTo>
                    <a:lnTo>
                      <a:pt x="87" y="51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64" name="Freeform 56"/>
              <p:cNvSpPr>
                <a:spLocks/>
              </p:cNvSpPr>
              <p:nvPr/>
            </p:nvSpPr>
            <p:spPr bwMode="auto">
              <a:xfrm>
                <a:off x="1323" y="2213"/>
                <a:ext cx="40" cy="29"/>
              </a:xfrm>
              <a:custGeom>
                <a:avLst/>
                <a:gdLst/>
                <a:ahLst/>
                <a:cxnLst>
                  <a:cxn ang="0">
                    <a:pos x="13" y="26"/>
                  </a:cxn>
                  <a:cxn ang="0">
                    <a:pos x="25" y="26"/>
                  </a:cxn>
                  <a:cxn ang="0">
                    <a:pos x="31" y="26"/>
                  </a:cxn>
                  <a:cxn ang="0">
                    <a:pos x="31" y="19"/>
                  </a:cxn>
                  <a:cxn ang="0">
                    <a:pos x="31" y="6"/>
                  </a:cxn>
                  <a:cxn ang="0">
                    <a:pos x="25" y="0"/>
                  </a:cxn>
                  <a:cxn ang="0">
                    <a:pos x="19" y="0"/>
                  </a:cxn>
                  <a:cxn ang="0">
                    <a:pos x="13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13" y="26"/>
                  </a:cxn>
                </a:cxnLst>
                <a:rect l="0" t="0" r="r" b="b"/>
                <a:pathLst>
                  <a:path w="31" h="26">
                    <a:moveTo>
                      <a:pt x="13" y="26"/>
                    </a:moveTo>
                    <a:lnTo>
                      <a:pt x="25" y="26"/>
                    </a:lnTo>
                    <a:lnTo>
                      <a:pt x="31" y="26"/>
                    </a:lnTo>
                    <a:lnTo>
                      <a:pt x="31" y="19"/>
                    </a:lnTo>
                    <a:lnTo>
                      <a:pt x="31" y="6"/>
                    </a:lnTo>
                    <a:lnTo>
                      <a:pt x="25" y="0"/>
                    </a:lnTo>
                    <a:lnTo>
                      <a:pt x="19" y="0"/>
                    </a:lnTo>
                    <a:lnTo>
                      <a:pt x="13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13" y="2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65" name="Freeform 57"/>
              <p:cNvSpPr>
                <a:spLocks/>
              </p:cNvSpPr>
              <p:nvPr/>
            </p:nvSpPr>
            <p:spPr bwMode="auto">
              <a:xfrm>
                <a:off x="724" y="1876"/>
                <a:ext cx="512" cy="526"/>
              </a:xfrm>
              <a:custGeom>
                <a:avLst/>
                <a:gdLst/>
                <a:ahLst/>
                <a:cxnLst>
                  <a:cxn ang="0">
                    <a:pos x="24" y="166"/>
                  </a:cxn>
                  <a:cxn ang="0">
                    <a:pos x="55" y="192"/>
                  </a:cxn>
                  <a:cxn ang="0">
                    <a:pos x="61" y="211"/>
                  </a:cxn>
                  <a:cxn ang="0">
                    <a:pos x="18" y="57"/>
                  </a:cxn>
                  <a:cxn ang="0">
                    <a:pos x="31" y="25"/>
                  </a:cxn>
                  <a:cxn ang="0">
                    <a:pos x="43" y="38"/>
                  </a:cxn>
                  <a:cxn ang="0">
                    <a:pos x="74" y="141"/>
                  </a:cxn>
                  <a:cxn ang="0">
                    <a:pos x="80" y="160"/>
                  </a:cxn>
                  <a:cxn ang="0">
                    <a:pos x="117" y="237"/>
                  </a:cxn>
                  <a:cxn ang="0">
                    <a:pos x="104" y="269"/>
                  </a:cxn>
                  <a:cxn ang="0">
                    <a:pos x="147" y="321"/>
                  </a:cxn>
                  <a:cxn ang="0">
                    <a:pos x="184" y="346"/>
                  </a:cxn>
                  <a:cxn ang="0">
                    <a:pos x="246" y="346"/>
                  </a:cxn>
                  <a:cxn ang="0">
                    <a:pos x="271" y="385"/>
                  </a:cxn>
                  <a:cxn ang="0">
                    <a:pos x="326" y="398"/>
                  </a:cxn>
                  <a:cxn ang="0">
                    <a:pos x="338" y="410"/>
                  </a:cxn>
                  <a:cxn ang="0">
                    <a:pos x="338" y="442"/>
                  </a:cxn>
                  <a:cxn ang="0">
                    <a:pos x="363" y="462"/>
                  </a:cxn>
                  <a:cxn ang="0">
                    <a:pos x="394" y="385"/>
                  </a:cxn>
                  <a:cxn ang="0">
                    <a:pos x="381" y="359"/>
                  </a:cxn>
                  <a:cxn ang="0">
                    <a:pos x="338" y="359"/>
                  </a:cxn>
                  <a:cxn ang="0">
                    <a:pos x="314" y="346"/>
                  </a:cxn>
                  <a:cxn ang="0">
                    <a:pos x="332" y="321"/>
                  </a:cxn>
                  <a:cxn ang="0">
                    <a:pos x="357" y="237"/>
                  </a:cxn>
                  <a:cxn ang="0">
                    <a:pos x="326" y="237"/>
                  </a:cxn>
                  <a:cxn ang="0">
                    <a:pos x="307" y="256"/>
                  </a:cxn>
                  <a:cxn ang="0">
                    <a:pos x="301" y="288"/>
                  </a:cxn>
                  <a:cxn ang="0">
                    <a:pos x="289" y="295"/>
                  </a:cxn>
                  <a:cxn ang="0">
                    <a:pos x="258" y="301"/>
                  </a:cxn>
                  <a:cxn ang="0">
                    <a:pos x="234" y="276"/>
                  </a:cxn>
                  <a:cxn ang="0">
                    <a:pos x="215" y="231"/>
                  </a:cxn>
                  <a:cxn ang="0">
                    <a:pos x="227" y="166"/>
                  </a:cxn>
                  <a:cxn ang="0">
                    <a:pos x="227" y="147"/>
                  </a:cxn>
                  <a:cxn ang="0">
                    <a:pos x="209" y="141"/>
                  </a:cxn>
                  <a:cxn ang="0">
                    <a:pos x="172" y="57"/>
                  </a:cxn>
                  <a:cxn ang="0">
                    <a:pos x="160" y="83"/>
                  </a:cxn>
                  <a:cxn ang="0">
                    <a:pos x="147" y="51"/>
                  </a:cxn>
                  <a:cxn ang="0">
                    <a:pos x="74" y="38"/>
                  </a:cxn>
                  <a:cxn ang="0">
                    <a:pos x="31" y="0"/>
                  </a:cxn>
                  <a:cxn ang="0">
                    <a:pos x="0" y="70"/>
                  </a:cxn>
                  <a:cxn ang="0">
                    <a:pos x="18" y="96"/>
                  </a:cxn>
                  <a:cxn ang="0">
                    <a:pos x="37" y="141"/>
                  </a:cxn>
                </a:cxnLst>
                <a:rect l="0" t="0" r="r" b="b"/>
                <a:pathLst>
                  <a:path w="394" h="462">
                    <a:moveTo>
                      <a:pt x="37" y="147"/>
                    </a:moveTo>
                    <a:lnTo>
                      <a:pt x="24" y="166"/>
                    </a:lnTo>
                    <a:lnTo>
                      <a:pt x="43" y="173"/>
                    </a:lnTo>
                    <a:lnTo>
                      <a:pt x="55" y="192"/>
                    </a:lnTo>
                    <a:lnTo>
                      <a:pt x="55" y="218"/>
                    </a:lnTo>
                    <a:lnTo>
                      <a:pt x="61" y="211"/>
                    </a:lnTo>
                    <a:lnTo>
                      <a:pt x="43" y="141"/>
                    </a:lnTo>
                    <a:lnTo>
                      <a:pt x="18" y="57"/>
                    </a:lnTo>
                    <a:lnTo>
                      <a:pt x="18" y="38"/>
                    </a:lnTo>
                    <a:lnTo>
                      <a:pt x="31" y="25"/>
                    </a:lnTo>
                    <a:lnTo>
                      <a:pt x="43" y="32"/>
                    </a:lnTo>
                    <a:lnTo>
                      <a:pt x="43" y="38"/>
                    </a:lnTo>
                    <a:lnTo>
                      <a:pt x="55" y="89"/>
                    </a:lnTo>
                    <a:lnTo>
                      <a:pt x="74" y="141"/>
                    </a:lnTo>
                    <a:lnTo>
                      <a:pt x="67" y="147"/>
                    </a:lnTo>
                    <a:lnTo>
                      <a:pt x="80" y="160"/>
                    </a:lnTo>
                    <a:lnTo>
                      <a:pt x="104" y="218"/>
                    </a:lnTo>
                    <a:lnTo>
                      <a:pt x="117" y="237"/>
                    </a:lnTo>
                    <a:lnTo>
                      <a:pt x="98" y="256"/>
                    </a:lnTo>
                    <a:lnTo>
                      <a:pt x="104" y="269"/>
                    </a:lnTo>
                    <a:lnTo>
                      <a:pt x="123" y="301"/>
                    </a:lnTo>
                    <a:lnTo>
                      <a:pt x="147" y="321"/>
                    </a:lnTo>
                    <a:lnTo>
                      <a:pt x="160" y="327"/>
                    </a:lnTo>
                    <a:lnTo>
                      <a:pt x="184" y="346"/>
                    </a:lnTo>
                    <a:lnTo>
                      <a:pt x="215" y="353"/>
                    </a:lnTo>
                    <a:lnTo>
                      <a:pt x="246" y="346"/>
                    </a:lnTo>
                    <a:lnTo>
                      <a:pt x="271" y="378"/>
                    </a:lnTo>
                    <a:lnTo>
                      <a:pt x="271" y="385"/>
                    </a:lnTo>
                    <a:lnTo>
                      <a:pt x="326" y="404"/>
                    </a:lnTo>
                    <a:lnTo>
                      <a:pt x="326" y="398"/>
                    </a:lnTo>
                    <a:lnTo>
                      <a:pt x="332" y="404"/>
                    </a:lnTo>
                    <a:lnTo>
                      <a:pt x="338" y="410"/>
                    </a:lnTo>
                    <a:lnTo>
                      <a:pt x="338" y="417"/>
                    </a:lnTo>
                    <a:lnTo>
                      <a:pt x="338" y="442"/>
                    </a:lnTo>
                    <a:lnTo>
                      <a:pt x="351" y="455"/>
                    </a:lnTo>
                    <a:lnTo>
                      <a:pt x="363" y="462"/>
                    </a:lnTo>
                    <a:lnTo>
                      <a:pt x="381" y="455"/>
                    </a:lnTo>
                    <a:lnTo>
                      <a:pt x="394" y="385"/>
                    </a:lnTo>
                    <a:lnTo>
                      <a:pt x="394" y="365"/>
                    </a:lnTo>
                    <a:lnTo>
                      <a:pt x="381" y="359"/>
                    </a:lnTo>
                    <a:lnTo>
                      <a:pt x="363" y="359"/>
                    </a:lnTo>
                    <a:lnTo>
                      <a:pt x="338" y="359"/>
                    </a:lnTo>
                    <a:lnTo>
                      <a:pt x="326" y="359"/>
                    </a:lnTo>
                    <a:lnTo>
                      <a:pt x="314" y="346"/>
                    </a:lnTo>
                    <a:lnTo>
                      <a:pt x="326" y="295"/>
                    </a:lnTo>
                    <a:lnTo>
                      <a:pt x="332" y="321"/>
                    </a:lnTo>
                    <a:lnTo>
                      <a:pt x="332" y="295"/>
                    </a:lnTo>
                    <a:lnTo>
                      <a:pt x="357" y="237"/>
                    </a:lnTo>
                    <a:lnTo>
                      <a:pt x="344" y="237"/>
                    </a:lnTo>
                    <a:lnTo>
                      <a:pt x="326" y="237"/>
                    </a:lnTo>
                    <a:lnTo>
                      <a:pt x="314" y="243"/>
                    </a:lnTo>
                    <a:lnTo>
                      <a:pt x="307" y="256"/>
                    </a:lnTo>
                    <a:lnTo>
                      <a:pt x="307" y="276"/>
                    </a:lnTo>
                    <a:lnTo>
                      <a:pt x="301" y="288"/>
                    </a:lnTo>
                    <a:lnTo>
                      <a:pt x="283" y="288"/>
                    </a:lnTo>
                    <a:lnTo>
                      <a:pt x="289" y="295"/>
                    </a:lnTo>
                    <a:lnTo>
                      <a:pt x="277" y="295"/>
                    </a:lnTo>
                    <a:lnTo>
                      <a:pt x="258" y="301"/>
                    </a:lnTo>
                    <a:lnTo>
                      <a:pt x="240" y="295"/>
                    </a:lnTo>
                    <a:lnTo>
                      <a:pt x="234" y="276"/>
                    </a:lnTo>
                    <a:lnTo>
                      <a:pt x="221" y="250"/>
                    </a:lnTo>
                    <a:lnTo>
                      <a:pt x="215" y="231"/>
                    </a:lnTo>
                    <a:lnTo>
                      <a:pt x="215" y="205"/>
                    </a:lnTo>
                    <a:lnTo>
                      <a:pt x="227" y="166"/>
                    </a:lnTo>
                    <a:lnTo>
                      <a:pt x="234" y="154"/>
                    </a:lnTo>
                    <a:lnTo>
                      <a:pt x="227" y="147"/>
                    </a:lnTo>
                    <a:lnTo>
                      <a:pt x="221" y="141"/>
                    </a:lnTo>
                    <a:lnTo>
                      <a:pt x="209" y="141"/>
                    </a:lnTo>
                    <a:lnTo>
                      <a:pt x="184" y="70"/>
                    </a:lnTo>
                    <a:lnTo>
                      <a:pt x="172" y="57"/>
                    </a:lnTo>
                    <a:lnTo>
                      <a:pt x="166" y="83"/>
                    </a:lnTo>
                    <a:lnTo>
                      <a:pt x="160" y="83"/>
                    </a:lnTo>
                    <a:lnTo>
                      <a:pt x="147" y="57"/>
                    </a:lnTo>
                    <a:lnTo>
                      <a:pt x="147" y="51"/>
                    </a:lnTo>
                    <a:lnTo>
                      <a:pt x="141" y="32"/>
                    </a:lnTo>
                    <a:lnTo>
                      <a:pt x="74" y="38"/>
                    </a:lnTo>
                    <a:lnTo>
                      <a:pt x="55" y="12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12" y="77"/>
                    </a:lnTo>
                    <a:lnTo>
                      <a:pt x="18" y="96"/>
                    </a:lnTo>
                    <a:lnTo>
                      <a:pt x="6" y="109"/>
                    </a:lnTo>
                    <a:lnTo>
                      <a:pt x="37" y="141"/>
                    </a:lnTo>
                    <a:lnTo>
                      <a:pt x="37" y="14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66" name="Freeform 58"/>
              <p:cNvSpPr>
                <a:spLocks/>
              </p:cNvSpPr>
              <p:nvPr/>
            </p:nvSpPr>
            <p:spPr bwMode="auto">
              <a:xfrm>
                <a:off x="1515" y="2213"/>
                <a:ext cx="33" cy="29"/>
              </a:xfrm>
              <a:custGeom>
                <a:avLst/>
                <a:gdLst/>
                <a:ahLst/>
                <a:cxnLst>
                  <a:cxn ang="0">
                    <a:pos x="18" y="26"/>
                  </a:cxn>
                  <a:cxn ang="0">
                    <a:pos x="25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9"/>
                  </a:cxn>
                  <a:cxn ang="0">
                    <a:pos x="6" y="26"/>
                  </a:cxn>
                  <a:cxn ang="0">
                    <a:pos x="18" y="26"/>
                  </a:cxn>
                </a:cxnLst>
                <a:rect l="0" t="0" r="r" b="b"/>
                <a:pathLst>
                  <a:path w="25" h="26">
                    <a:moveTo>
                      <a:pt x="18" y="26"/>
                    </a:moveTo>
                    <a:lnTo>
                      <a:pt x="25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9"/>
                    </a:lnTo>
                    <a:lnTo>
                      <a:pt x="6" y="26"/>
                    </a:lnTo>
                    <a:lnTo>
                      <a:pt x="18" y="2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67" name="Freeform 59"/>
              <p:cNvSpPr>
                <a:spLocks noEditPoints="1"/>
              </p:cNvSpPr>
              <p:nvPr/>
            </p:nvSpPr>
            <p:spPr bwMode="auto">
              <a:xfrm>
                <a:off x="2387" y="909"/>
                <a:ext cx="2861" cy="2561"/>
              </a:xfrm>
              <a:custGeom>
                <a:avLst/>
                <a:gdLst/>
                <a:ahLst/>
                <a:cxnLst>
                  <a:cxn ang="0">
                    <a:pos x="714" y="687"/>
                  </a:cxn>
                  <a:cxn ang="0">
                    <a:pos x="1926" y="135"/>
                  </a:cxn>
                  <a:cxn ang="0">
                    <a:pos x="246" y="738"/>
                  </a:cxn>
                  <a:cxn ang="0">
                    <a:pos x="406" y="635"/>
                  </a:cxn>
                  <a:cxn ang="0">
                    <a:pos x="523" y="700"/>
                  </a:cxn>
                  <a:cxn ang="0">
                    <a:pos x="584" y="764"/>
                  </a:cxn>
                  <a:cxn ang="0">
                    <a:pos x="597" y="892"/>
                  </a:cxn>
                  <a:cxn ang="0">
                    <a:pos x="369" y="834"/>
                  </a:cxn>
                  <a:cxn ang="0">
                    <a:pos x="111" y="886"/>
                  </a:cxn>
                  <a:cxn ang="0">
                    <a:pos x="49" y="1367"/>
                  </a:cxn>
                  <a:cxn ang="0">
                    <a:pos x="344" y="1450"/>
                  </a:cxn>
                  <a:cxn ang="0">
                    <a:pos x="381" y="1906"/>
                  </a:cxn>
                  <a:cxn ang="0">
                    <a:pos x="701" y="2002"/>
                  </a:cxn>
                  <a:cxn ang="0">
                    <a:pos x="880" y="1309"/>
                  </a:cxn>
                  <a:cxn ang="0">
                    <a:pos x="683" y="963"/>
                  </a:cxn>
                  <a:cxn ang="0">
                    <a:pos x="898" y="1226"/>
                  </a:cxn>
                  <a:cxn ang="0">
                    <a:pos x="1021" y="1053"/>
                  </a:cxn>
                  <a:cxn ang="0">
                    <a:pos x="867" y="924"/>
                  </a:cxn>
                  <a:cxn ang="0">
                    <a:pos x="1218" y="1200"/>
                  </a:cxn>
                  <a:cxn ang="0">
                    <a:pos x="1409" y="1091"/>
                  </a:cxn>
                  <a:cxn ang="0">
                    <a:pos x="1569" y="1329"/>
                  </a:cxn>
                  <a:cxn ang="0">
                    <a:pos x="1575" y="1303"/>
                  </a:cxn>
                  <a:cxn ang="0">
                    <a:pos x="1692" y="1091"/>
                  </a:cxn>
                  <a:cxn ang="0">
                    <a:pos x="1760" y="815"/>
                  </a:cxn>
                  <a:cxn ang="0">
                    <a:pos x="1766" y="725"/>
                  </a:cxn>
                  <a:cxn ang="0">
                    <a:pos x="1889" y="648"/>
                  </a:cxn>
                  <a:cxn ang="0">
                    <a:pos x="1951" y="321"/>
                  </a:cxn>
                  <a:cxn ang="0">
                    <a:pos x="2080" y="392"/>
                  </a:cxn>
                  <a:cxn ang="0">
                    <a:pos x="2203" y="193"/>
                  </a:cxn>
                  <a:cxn ang="0">
                    <a:pos x="1563" y="103"/>
                  </a:cxn>
                  <a:cxn ang="0">
                    <a:pos x="1206" y="0"/>
                  </a:cxn>
                  <a:cxn ang="0">
                    <a:pos x="917" y="116"/>
                  </a:cxn>
                  <a:cxn ang="0">
                    <a:pos x="714" y="193"/>
                  </a:cxn>
                  <a:cxn ang="0">
                    <a:pos x="541" y="103"/>
                  </a:cxn>
                  <a:cxn ang="0">
                    <a:pos x="387" y="199"/>
                  </a:cxn>
                  <a:cxn ang="0">
                    <a:pos x="449" y="321"/>
                  </a:cxn>
                  <a:cxn ang="0">
                    <a:pos x="578" y="308"/>
                  </a:cxn>
                  <a:cxn ang="0">
                    <a:pos x="400" y="411"/>
                  </a:cxn>
                  <a:cxn ang="0">
                    <a:pos x="320" y="456"/>
                  </a:cxn>
                  <a:cxn ang="0">
                    <a:pos x="129" y="674"/>
                  </a:cxn>
                  <a:cxn ang="0">
                    <a:pos x="560" y="706"/>
                  </a:cxn>
                  <a:cxn ang="0">
                    <a:pos x="1920" y="1290"/>
                  </a:cxn>
                  <a:cxn ang="0">
                    <a:pos x="1975" y="764"/>
                  </a:cxn>
                  <a:cxn ang="0">
                    <a:pos x="1957" y="847"/>
                  </a:cxn>
                  <a:cxn ang="0">
                    <a:pos x="818" y="1925"/>
                  </a:cxn>
                  <a:cxn ang="0">
                    <a:pos x="658" y="815"/>
                  </a:cxn>
                  <a:cxn ang="0">
                    <a:pos x="917" y="777"/>
                  </a:cxn>
                  <a:cxn ang="0">
                    <a:pos x="867" y="616"/>
                  </a:cxn>
                  <a:cxn ang="0">
                    <a:pos x="1981" y="635"/>
                  </a:cxn>
                  <a:cxn ang="0">
                    <a:pos x="1834" y="1521"/>
                  </a:cxn>
                  <a:cxn ang="0">
                    <a:pos x="1711" y="1502"/>
                  </a:cxn>
                  <a:cxn ang="0">
                    <a:pos x="1637" y="1560"/>
                  </a:cxn>
                  <a:cxn ang="0">
                    <a:pos x="1569" y="1515"/>
                  </a:cxn>
                  <a:cxn ang="0">
                    <a:pos x="1864" y="1746"/>
                  </a:cxn>
                  <a:cxn ang="0">
                    <a:pos x="1889" y="1649"/>
                  </a:cxn>
                  <a:cxn ang="0">
                    <a:pos x="1840" y="1232"/>
                  </a:cxn>
                  <a:cxn ang="0">
                    <a:pos x="1864" y="1290"/>
                  </a:cxn>
                  <a:cxn ang="0">
                    <a:pos x="1944" y="1380"/>
                  </a:cxn>
                  <a:cxn ang="0">
                    <a:pos x="1747" y="1675"/>
                  </a:cxn>
                  <a:cxn ang="0">
                    <a:pos x="437" y="674"/>
                  </a:cxn>
                  <a:cxn ang="0">
                    <a:pos x="215" y="488"/>
                  </a:cxn>
                  <a:cxn ang="0">
                    <a:pos x="191" y="392"/>
                  </a:cxn>
                  <a:cxn ang="0">
                    <a:pos x="209" y="481"/>
                  </a:cxn>
                </a:cxnLst>
                <a:rect l="0" t="0" r="r" b="b"/>
                <a:pathLst>
                  <a:path w="2203" h="2259">
                    <a:moveTo>
                      <a:pt x="597" y="687"/>
                    </a:moveTo>
                    <a:lnTo>
                      <a:pt x="591" y="674"/>
                    </a:lnTo>
                    <a:lnTo>
                      <a:pt x="584" y="648"/>
                    </a:lnTo>
                    <a:lnTo>
                      <a:pt x="597" y="635"/>
                    </a:lnTo>
                    <a:lnTo>
                      <a:pt x="591" y="616"/>
                    </a:lnTo>
                    <a:lnTo>
                      <a:pt x="603" y="616"/>
                    </a:lnTo>
                    <a:lnTo>
                      <a:pt x="609" y="610"/>
                    </a:lnTo>
                    <a:lnTo>
                      <a:pt x="609" y="603"/>
                    </a:lnTo>
                    <a:lnTo>
                      <a:pt x="609" y="597"/>
                    </a:lnTo>
                    <a:lnTo>
                      <a:pt x="615" y="578"/>
                    </a:lnTo>
                    <a:lnTo>
                      <a:pt x="621" y="578"/>
                    </a:lnTo>
                    <a:lnTo>
                      <a:pt x="634" y="578"/>
                    </a:lnTo>
                    <a:lnTo>
                      <a:pt x="646" y="584"/>
                    </a:lnTo>
                    <a:lnTo>
                      <a:pt x="652" y="590"/>
                    </a:lnTo>
                    <a:lnTo>
                      <a:pt x="634" y="597"/>
                    </a:lnTo>
                    <a:lnTo>
                      <a:pt x="652" y="603"/>
                    </a:lnTo>
                    <a:lnTo>
                      <a:pt x="652" y="616"/>
                    </a:lnTo>
                    <a:lnTo>
                      <a:pt x="683" y="610"/>
                    </a:lnTo>
                    <a:lnTo>
                      <a:pt x="695" y="610"/>
                    </a:lnTo>
                    <a:lnTo>
                      <a:pt x="732" y="635"/>
                    </a:lnTo>
                    <a:lnTo>
                      <a:pt x="751" y="648"/>
                    </a:lnTo>
                    <a:lnTo>
                      <a:pt x="757" y="667"/>
                    </a:lnTo>
                    <a:lnTo>
                      <a:pt x="757" y="674"/>
                    </a:lnTo>
                    <a:lnTo>
                      <a:pt x="744" y="680"/>
                    </a:lnTo>
                    <a:lnTo>
                      <a:pt x="732" y="687"/>
                    </a:lnTo>
                    <a:lnTo>
                      <a:pt x="714" y="687"/>
                    </a:lnTo>
                    <a:lnTo>
                      <a:pt x="695" y="680"/>
                    </a:lnTo>
                    <a:lnTo>
                      <a:pt x="689" y="674"/>
                    </a:lnTo>
                    <a:lnTo>
                      <a:pt x="683" y="674"/>
                    </a:lnTo>
                    <a:lnTo>
                      <a:pt x="671" y="667"/>
                    </a:lnTo>
                    <a:lnTo>
                      <a:pt x="664" y="661"/>
                    </a:lnTo>
                    <a:lnTo>
                      <a:pt x="658" y="667"/>
                    </a:lnTo>
                    <a:lnTo>
                      <a:pt x="646" y="674"/>
                    </a:lnTo>
                    <a:lnTo>
                      <a:pt x="640" y="680"/>
                    </a:lnTo>
                    <a:lnTo>
                      <a:pt x="634" y="680"/>
                    </a:lnTo>
                    <a:lnTo>
                      <a:pt x="621" y="687"/>
                    </a:lnTo>
                    <a:lnTo>
                      <a:pt x="615" y="687"/>
                    </a:lnTo>
                    <a:lnTo>
                      <a:pt x="609" y="687"/>
                    </a:lnTo>
                    <a:lnTo>
                      <a:pt x="597" y="687"/>
                    </a:lnTo>
                    <a:close/>
                    <a:moveTo>
                      <a:pt x="591" y="777"/>
                    </a:moveTo>
                    <a:lnTo>
                      <a:pt x="597" y="777"/>
                    </a:lnTo>
                    <a:lnTo>
                      <a:pt x="591" y="777"/>
                    </a:lnTo>
                    <a:close/>
                    <a:moveTo>
                      <a:pt x="1151" y="1072"/>
                    </a:moveTo>
                    <a:lnTo>
                      <a:pt x="1163" y="1065"/>
                    </a:lnTo>
                    <a:lnTo>
                      <a:pt x="1163" y="1072"/>
                    </a:lnTo>
                    <a:lnTo>
                      <a:pt x="1151" y="1072"/>
                    </a:lnTo>
                    <a:close/>
                    <a:moveTo>
                      <a:pt x="1926" y="135"/>
                    </a:moveTo>
                    <a:lnTo>
                      <a:pt x="1951" y="154"/>
                    </a:lnTo>
                    <a:lnTo>
                      <a:pt x="1944" y="154"/>
                    </a:lnTo>
                    <a:lnTo>
                      <a:pt x="1920" y="141"/>
                    </a:lnTo>
                    <a:lnTo>
                      <a:pt x="1932" y="141"/>
                    </a:lnTo>
                    <a:lnTo>
                      <a:pt x="1926" y="135"/>
                    </a:lnTo>
                    <a:close/>
                    <a:moveTo>
                      <a:pt x="991" y="154"/>
                    </a:moveTo>
                    <a:lnTo>
                      <a:pt x="1003" y="154"/>
                    </a:lnTo>
                    <a:lnTo>
                      <a:pt x="1021" y="173"/>
                    </a:lnTo>
                    <a:lnTo>
                      <a:pt x="1015" y="180"/>
                    </a:lnTo>
                    <a:lnTo>
                      <a:pt x="997" y="193"/>
                    </a:lnTo>
                    <a:lnTo>
                      <a:pt x="978" y="180"/>
                    </a:lnTo>
                    <a:lnTo>
                      <a:pt x="991" y="173"/>
                    </a:lnTo>
                    <a:lnTo>
                      <a:pt x="991" y="154"/>
                    </a:lnTo>
                    <a:close/>
                    <a:moveTo>
                      <a:pt x="972" y="103"/>
                    </a:moveTo>
                    <a:lnTo>
                      <a:pt x="984" y="109"/>
                    </a:lnTo>
                    <a:lnTo>
                      <a:pt x="984" y="122"/>
                    </a:lnTo>
                    <a:lnTo>
                      <a:pt x="984" y="135"/>
                    </a:lnTo>
                    <a:lnTo>
                      <a:pt x="984" y="141"/>
                    </a:lnTo>
                    <a:lnTo>
                      <a:pt x="991" y="154"/>
                    </a:lnTo>
                    <a:lnTo>
                      <a:pt x="984" y="154"/>
                    </a:lnTo>
                    <a:lnTo>
                      <a:pt x="972" y="103"/>
                    </a:lnTo>
                    <a:close/>
                    <a:moveTo>
                      <a:pt x="129" y="674"/>
                    </a:moveTo>
                    <a:lnTo>
                      <a:pt x="129" y="687"/>
                    </a:lnTo>
                    <a:lnTo>
                      <a:pt x="117" y="725"/>
                    </a:lnTo>
                    <a:lnTo>
                      <a:pt x="123" y="738"/>
                    </a:lnTo>
                    <a:lnTo>
                      <a:pt x="123" y="777"/>
                    </a:lnTo>
                    <a:lnTo>
                      <a:pt x="154" y="764"/>
                    </a:lnTo>
                    <a:lnTo>
                      <a:pt x="166" y="796"/>
                    </a:lnTo>
                    <a:lnTo>
                      <a:pt x="184" y="777"/>
                    </a:lnTo>
                    <a:lnTo>
                      <a:pt x="209" y="777"/>
                    </a:lnTo>
                    <a:lnTo>
                      <a:pt x="246" y="738"/>
                    </a:lnTo>
                    <a:lnTo>
                      <a:pt x="227" y="719"/>
                    </a:lnTo>
                    <a:lnTo>
                      <a:pt x="234" y="700"/>
                    </a:lnTo>
                    <a:lnTo>
                      <a:pt x="246" y="693"/>
                    </a:lnTo>
                    <a:lnTo>
                      <a:pt x="264" y="687"/>
                    </a:lnTo>
                    <a:lnTo>
                      <a:pt x="277" y="680"/>
                    </a:lnTo>
                    <a:lnTo>
                      <a:pt x="283" y="667"/>
                    </a:lnTo>
                    <a:lnTo>
                      <a:pt x="283" y="648"/>
                    </a:lnTo>
                    <a:lnTo>
                      <a:pt x="289" y="635"/>
                    </a:lnTo>
                    <a:lnTo>
                      <a:pt x="314" y="635"/>
                    </a:lnTo>
                    <a:lnTo>
                      <a:pt x="338" y="629"/>
                    </a:lnTo>
                    <a:lnTo>
                      <a:pt x="351" y="616"/>
                    </a:lnTo>
                    <a:lnTo>
                      <a:pt x="363" y="629"/>
                    </a:lnTo>
                    <a:lnTo>
                      <a:pt x="375" y="667"/>
                    </a:lnTo>
                    <a:lnTo>
                      <a:pt x="394" y="674"/>
                    </a:lnTo>
                    <a:lnTo>
                      <a:pt x="424" y="693"/>
                    </a:lnTo>
                    <a:lnTo>
                      <a:pt x="443" y="725"/>
                    </a:lnTo>
                    <a:lnTo>
                      <a:pt x="449" y="725"/>
                    </a:lnTo>
                    <a:lnTo>
                      <a:pt x="449" y="719"/>
                    </a:lnTo>
                    <a:lnTo>
                      <a:pt x="443" y="719"/>
                    </a:lnTo>
                    <a:lnTo>
                      <a:pt x="449" y="700"/>
                    </a:lnTo>
                    <a:lnTo>
                      <a:pt x="467" y="706"/>
                    </a:lnTo>
                    <a:lnTo>
                      <a:pt x="437" y="674"/>
                    </a:lnTo>
                    <a:lnTo>
                      <a:pt x="418" y="667"/>
                    </a:lnTo>
                    <a:lnTo>
                      <a:pt x="424" y="648"/>
                    </a:lnTo>
                    <a:lnTo>
                      <a:pt x="418" y="642"/>
                    </a:lnTo>
                    <a:lnTo>
                      <a:pt x="406" y="635"/>
                    </a:lnTo>
                    <a:lnTo>
                      <a:pt x="400" y="629"/>
                    </a:lnTo>
                    <a:lnTo>
                      <a:pt x="387" y="616"/>
                    </a:lnTo>
                    <a:lnTo>
                      <a:pt x="387" y="610"/>
                    </a:lnTo>
                    <a:lnTo>
                      <a:pt x="387" y="603"/>
                    </a:lnTo>
                    <a:lnTo>
                      <a:pt x="387" y="603"/>
                    </a:lnTo>
                    <a:lnTo>
                      <a:pt x="394" y="597"/>
                    </a:lnTo>
                    <a:lnTo>
                      <a:pt x="394" y="590"/>
                    </a:lnTo>
                    <a:lnTo>
                      <a:pt x="394" y="590"/>
                    </a:lnTo>
                    <a:lnTo>
                      <a:pt x="406" y="590"/>
                    </a:lnTo>
                    <a:lnTo>
                      <a:pt x="412" y="590"/>
                    </a:lnTo>
                    <a:lnTo>
                      <a:pt x="412" y="597"/>
                    </a:lnTo>
                    <a:lnTo>
                      <a:pt x="412" y="610"/>
                    </a:lnTo>
                    <a:lnTo>
                      <a:pt x="418" y="597"/>
                    </a:lnTo>
                    <a:lnTo>
                      <a:pt x="431" y="610"/>
                    </a:lnTo>
                    <a:lnTo>
                      <a:pt x="431" y="629"/>
                    </a:lnTo>
                    <a:lnTo>
                      <a:pt x="461" y="642"/>
                    </a:lnTo>
                    <a:lnTo>
                      <a:pt x="480" y="667"/>
                    </a:lnTo>
                    <a:lnTo>
                      <a:pt x="480" y="706"/>
                    </a:lnTo>
                    <a:lnTo>
                      <a:pt x="486" y="719"/>
                    </a:lnTo>
                    <a:lnTo>
                      <a:pt x="511" y="738"/>
                    </a:lnTo>
                    <a:lnTo>
                      <a:pt x="523" y="738"/>
                    </a:lnTo>
                    <a:lnTo>
                      <a:pt x="541" y="764"/>
                    </a:lnTo>
                    <a:lnTo>
                      <a:pt x="541" y="745"/>
                    </a:lnTo>
                    <a:lnTo>
                      <a:pt x="547" y="745"/>
                    </a:lnTo>
                    <a:lnTo>
                      <a:pt x="523" y="706"/>
                    </a:lnTo>
                    <a:lnTo>
                      <a:pt x="523" y="700"/>
                    </a:lnTo>
                    <a:lnTo>
                      <a:pt x="535" y="706"/>
                    </a:lnTo>
                    <a:lnTo>
                      <a:pt x="535" y="693"/>
                    </a:lnTo>
                    <a:lnTo>
                      <a:pt x="547" y="687"/>
                    </a:lnTo>
                    <a:lnTo>
                      <a:pt x="554" y="700"/>
                    </a:lnTo>
                    <a:lnTo>
                      <a:pt x="560" y="700"/>
                    </a:lnTo>
                    <a:lnTo>
                      <a:pt x="566" y="700"/>
                    </a:lnTo>
                    <a:lnTo>
                      <a:pt x="566" y="700"/>
                    </a:lnTo>
                    <a:lnTo>
                      <a:pt x="584" y="693"/>
                    </a:lnTo>
                    <a:lnTo>
                      <a:pt x="591" y="687"/>
                    </a:lnTo>
                    <a:lnTo>
                      <a:pt x="603" y="687"/>
                    </a:lnTo>
                    <a:lnTo>
                      <a:pt x="609" y="700"/>
                    </a:lnTo>
                    <a:lnTo>
                      <a:pt x="597" y="700"/>
                    </a:lnTo>
                    <a:lnTo>
                      <a:pt x="609" y="706"/>
                    </a:lnTo>
                    <a:lnTo>
                      <a:pt x="578" y="706"/>
                    </a:lnTo>
                    <a:lnTo>
                      <a:pt x="572" y="700"/>
                    </a:lnTo>
                    <a:lnTo>
                      <a:pt x="566" y="700"/>
                    </a:lnTo>
                    <a:lnTo>
                      <a:pt x="560" y="706"/>
                    </a:lnTo>
                    <a:lnTo>
                      <a:pt x="560" y="712"/>
                    </a:lnTo>
                    <a:lnTo>
                      <a:pt x="566" y="719"/>
                    </a:lnTo>
                    <a:lnTo>
                      <a:pt x="578" y="719"/>
                    </a:lnTo>
                    <a:lnTo>
                      <a:pt x="584" y="719"/>
                    </a:lnTo>
                    <a:lnTo>
                      <a:pt x="584" y="719"/>
                    </a:lnTo>
                    <a:lnTo>
                      <a:pt x="584" y="738"/>
                    </a:lnTo>
                    <a:lnTo>
                      <a:pt x="578" y="738"/>
                    </a:lnTo>
                    <a:lnTo>
                      <a:pt x="584" y="751"/>
                    </a:lnTo>
                    <a:lnTo>
                      <a:pt x="584" y="764"/>
                    </a:lnTo>
                    <a:lnTo>
                      <a:pt x="591" y="764"/>
                    </a:lnTo>
                    <a:lnTo>
                      <a:pt x="584" y="777"/>
                    </a:lnTo>
                    <a:lnTo>
                      <a:pt x="591" y="777"/>
                    </a:lnTo>
                    <a:lnTo>
                      <a:pt x="615" y="783"/>
                    </a:lnTo>
                    <a:lnTo>
                      <a:pt x="634" y="777"/>
                    </a:lnTo>
                    <a:lnTo>
                      <a:pt x="652" y="796"/>
                    </a:lnTo>
                    <a:lnTo>
                      <a:pt x="658" y="783"/>
                    </a:lnTo>
                    <a:lnTo>
                      <a:pt x="683" y="777"/>
                    </a:lnTo>
                    <a:lnTo>
                      <a:pt x="689" y="783"/>
                    </a:lnTo>
                    <a:lnTo>
                      <a:pt x="695" y="777"/>
                    </a:lnTo>
                    <a:lnTo>
                      <a:pt x="695" y="834"/>
                    </a:lnTo>
                    <a:lnTo>
                      <a:pt x="683" y="886"/>
                    </a:lnTo>
                    <a:lnTo>
                      <a:pt x="683" y="892"/>
                    </a:lnTo>
                    <a:lnTo>
                      <a:pt x="658" y="892"/>
                    </a:lnTo>
                    <a:lnTo>
                      <a:pt x="658" y="892"/>
                    </a:lnTo>
                    <a:lnTo>
                      <a:pt x="652" y="892"/>
                    </a:lnTo>
                    <a:lnTo>
                      <a:pt x="652" y="892"/>
                    </a:lnTo>
                    <a:lnTo>
                      <a:pt x="646" y="899"/>
                    </a:lnTo>
                    <a:lnTo>
                      <a:pt x="646" y="892"/>
                    </a:lnTo>
                    <a:lnTo>
                      <a:pt x="646" y="886"/>
                    </a:lnTo>
                    <a:lnTo>
                      <a:pt x="646" y="886"/>
                    </a:lnTo>
                    <a:lnTo>
                      <a:pt x="640" y="879"/>
                    </a:lnTo>
                    <a:lnTo>
                      <a:pt x="634" y="886"/>
                    </a:lnTo>
                    <a:lnTo>
                      <a:pt x="621" y="892"/>
                    </a:lnTo>
                    <a:lnTo>
                      <a:pt x="609" y="892"/>
                    </a:lnTo>
                    <a:lnTo>
                      <a:pt x="597" y="892"/>
                    </a:lnTo>
                    <a:lnTo>
                      <a:pt x="578" y="886"/>
                    </a:lnTo>
                    <a:lnTo>
                      <a:pt x="572" y="886"/>
                    </a:lnTo>
                    <a:lnTo>
                      <a:pt x="560" y="886"/>
                    </a:lnTo>
                    <a:lnTo>
                      <a:pt x="541" y="879"/>
                    </a:lnTo>
                    <a:lnTo>
                      <a:pt x="535" y="879"/>
                    </a:lnTo>
                    <a:lnTo>
                      <a:pt x="529" y="866"/>
                    </a:lnTo>
                    <a:lnTo>
                      <a:pt x="535" y="854"/>
                    </a:lnTo>
                    <a:lnTo>
                      <a:pt x="517" y="854"/>
                    </a:lnTo>
                    <a:lnTo>
                      <a:pt x="498" y="860"/>
                    </a:lnTo>
                    <a:lnTo>
                      <a:pt x="486" y="879"/>
                    </a:lnTo>
                    <a:lnTo>
                      <a:pt x="486" y="905"/>
                    </a:lnTo>
                    <a:lnTo>
                      <a:pt x="480" y="911"/>
                    </a:lnTo>
                    <a:lnTo>
                      <a:pt x="437" y="886"/>
                    </a:lnTo>
                    <a:lnTo>
                      <a:pt x="437" y="873"/>
                    </a:lnTo>
                    <a:lnTo>
                      <a:pt x="431" y="860"/>
                    </a:lnTo>
                    <a:lnTo>
                      <a:pt x="418" y="854"/>
                    </a:lnTo>
                    <a:lnTo>
                      <a:pt x="406" y="854"/>
                    </a:lnTo>
                    <a:lnTo>
                      <a:pt x="387" y="854"/>
                    </a:lnTo>
                    <a:lnTo>
                      <a:pt x="381" y="854"/>
                    </a:lnTo>
                    <a:lnTo>
                      <a:pt x="381" y="847"/>
                    </a:lnTo>
                    <a:lnTo>
                      <a:pt x="375" y="841"/>
                    </a:lnTo>
                    <a:lnTo>
                      <a:pt x="375" y="841"/>
                    </a:lnTo>
                    <a:lnTo>
                      <a:pt x="375" y="841"/>
                    </a:lnTo>
                    <a:lnTo>
                      <a:pt x="375" y="834"/>
                    </a:lnTo>
                    <a:lnTo>
                      <a:pt x="375" y="834"/>
                    </a:lnTo>
                    <a:lnTo>
                      <a:pt x="369" y="834"/>
                    </a:lnTo>
                    <a:lnTo>
                      <a:pt x="363" y="834"/>
                    </a:lnTo>
                    <a:lnTo>
                      <a:pt x="357" y="834"/>
                    </a:lnTo>
                    <a:lnTo>
                      <a:pt x="363" y="828"/>
                    </a:lnTo>
                    <a:lnTo>
                      <a:pt x="375" y="815"/>
                    </a:lnTo>
                    <a:lnTo>
                      <a:pt x="375" y="809"/>
                    </a:lnTo>
                    <a:lnTo>
                      <a:pt x="375" y="796"/>
                    </a:lnTo>
                    <a:lnTo>
                      <a:pt x="369" y="783"/>
                    </a:lnTo>
                    <a:lnTo>
                      <a:pt x="375" y="777"/>
                    </a:lnTo>
                    <a:lnTo>
                      <a:pt x="363" y="777"/>
                    </a:lnTo>
                    <a:lnTo>
                      <a:pt x="363" y="764"/>
                    </a:lnTo>
                    <a:lnTo>
                      <a:pt x="344" y="777"/>
                    </a:lnTo>
                    <a:lnTo>
                      <a:pt x="289" y="777"/>
                    </a:lnTo>
                    <a:lnTo>
                      <a:pt x="209" y="802"/>
                    </a:lnTo>
                    <a:lnTo>
                      <a:pt x="197" y="802"/>
                    </a:lnTo>
                    <a:lnTo>
                      <a:pt x="184" y="815"/>
                    </a:lnTo>
                    <a:lnTo>
                      <a:pt x="178" y="809"/>
                    </a:lnTo>
                    <a:lnTo>
                      <a:pt x="172" y="802"/>
                    </a:lnTo>
                    <a:lnTo>
                      <a:pt x="172" y="796"/>
                    </a:lnTo>
                    <a:lnTo>
                      <a:pt x="160" y="796"/>
                    </a:lnTo>
                    <a:lnTo>
                      <a:pt x="160" y="822"/>
                    </a:lnTo>
                    <a:lnTo>
                      <a:pt x="141" y="834"/>
                    </a:lnTo>
                    <a:lnTo>
                      <a:pt x="123" y="847"/>
                    </a:lnTo>
                    <a:lnTo>
                      <a:pt x="117" y="854"/>
                    </a:lnTo>
                    <a:lnTo>
                      <a:pt x="111" y="866"/>
                    </a:lnTo>
                    <a:lnTo>
                      <a:pt x="111" y="873"/>
                    </a:lnTo>
                    <a:lnTo>
                      <a:pt x="111" y="886"/>
                    </a:lnTo>
                    <a:lnTo>
                      <a:pt x="111" y="892"/>
                    </a:lnTo>
                    <a:lnTo>
                      <a:pt x="104" y="924"/>
                    </a:lnTo>
                    <a:lnTo>
                      <a:pt x="92" y="937"/>
                    </a:lnTo>
                    <a:lnTo>
                      <a:pt x="74" y="956"/>
                    </a:lnTo>
                    <a:lnTo>
                      <a:pt x="61" y="969"/>
                    </a:lnTo>
                    <a:lnTo>
                      <a:pt x="49" y="982"/>
                    </a:lnTo>
                    <a:lnTo>
                      <a:pt x="43" y="995"/>
                    </a:lnTo>
                    <a:lnTo>
                      <a:pt x="31" y="1040"/>
                    </a:lnTo>
                    <a:lnTo>
                      <a:pt x="6" y="1072"/>
                    </a:lnTo>
                    <a:lnTo>
                      <a:pt x="6" y="1104"/>
                    </a:lnTo>
                    <a:lnTo>
                      <a:pt x="12" y="1117"/>
                    </a:lnTo>
                    <a:lnTo>
                      <a:pt x="12" y="1130"/>
                    </a:lnTo>
                    <a:lnTo>
                      <a:pt x="12" y="1155"/>
                    </a:lnTo>
                    <a:lnTo>
                      <a:pt x="12" y="1175"/>
                    </a:lnTo>
                    <a:lnTo>
                      <a:pt x="12" y="1194"/>
                    </a:lnTo>
                    <a:lnTo>
                      <a:pt x="12" y="1213"/>
                    </a:lnTo>
                    <a:lnTo>
                      <a:pt x="0" y="1232"/>
                    </a:lnTo>
                    <a:lnTo>
                      <a:pt x="6" y="1245"/>
                    </a:lnTo>
                    <a:lnTo>
                      <a:pt x="6" y="1258"/>
                    </a:lnTo>
                    <a:lnTo>
                      <a:pt x="6" y="1284"/>
                    </a:lnTo>
                    <a:lnTo>
                      <a:pt x="18" y="1290"/>
                    </a:lnTo>
                    <a:lnTo>
                      <a:pt x="18" y="1309"/>
                    </a:lnTo>
                    <a:lnTo>
                      <a:pt x="31" y="1309"/>
                    </a:lnTo>
                    <a:lnTo>
                      <a:pt x="37" y="1329"/>
                    </a:lnTo>
                    <a:lnTo>
                      <a:pt x="43" y="1348"/>
                    </a:lnTo>
                    <a:lnTo>
                      <a:pt x="49" y="1367"/>
                    </a:lnTo>
                    <a:lnTo>
                      <a:pt x="55" y="1386"/>
                    </a:lnTo>
                    <a:lnTo>
                      <a:pt x="74" y="1399"/>
                    </a:lnTo>
                    <a:lnTo>
                      <a:pt x="117" y="1438"/>
                    </a:lnTo>
                    <a:lnTo>
                      <a:pt x="123" y="1450"/>
                    </a:lnTo>
                    <a:lnTo>
                      <a:pt x="154" y="1431"/>
                    </a:lnTo>
                    <a:lnTo>
                      <a:pt x="160" y="1431"/>
                    </a:lnTo>
                    <a:lnTo>
                      <a:pt x="166" y="1431"/>
                    </a:lnTo>
                    <a:lnTo>
                      <a:pt x="172" y="1431"/>
                    </a:lnTo>
                    <a:lnTo>
                      <a:pt x="178" y="1431"/>
                    </a:lnTo>
                    <a:lnTo>
                      <a:pt x="191" y="1438"/>
                    </a:lnTo>
                    <a:lnTo>
                      <a:pt x="203" y="1444"/>
                    </a:lnTo>
                    <a:lnTo>
                      <a:pt x="209" y="1444"/>
                    </a:lnTo>
                    <a:lnTo>
                      <a:pt x="221" y="1438"/>
                    </a:lnTo>
                    <a:lnTo>
                      <a:pt x="227" y="1418"/>
                    </a:lnTo>
                    <a:lnTo>
                      <a:pt x="234" y="1418"/>
                    </a:lnTo>
                    <a:lnTo>
                      <a:pt x="240" y="1418"/>
                    </a:lnTo>
                    <a:lnTo>
                      <a:pt x="246" y="1418"/>
                    </a:lnTo>
                    <a:lnTo>
                      <a:pt x="246" y="1412"/>
                    </a:lnTo>
                    <a:lnTo>
                      <a:pt x="264" y="1406"/>
                    </a:lnTo>
                    <a:lnTo>
                      <a:pt x="277" y="1412"/>
                    </a:lnTo>
                    <a:lnTo>
                      <a:pt x="289" y="1412"/>
                    </a:lnTo>
                    <a:lnTo>
                      <a:pt x="301" y="1425"/>
                    </a:lnTo>
                    <a:lnTo>
                      <a:pt x="301" y="1438"/>
                    </a:lnTo>
                    <a:lnTo>
                      <a:pt x="301" y="1450"/>
                    </a:lnTo>
                    <a:lnTo>
                      <a:pt x="344" y="1438"/>
                    </a:lnTo>
                    <a:lnTo>
                      <a:pt x="344" y="1450"/>
                    </a:lnTo>
                    <a:lnTo>
                      <a:pt x="357" y="1450"/>
                    </a:lnTo>
                    <a:lnTo>
                      <a:pt x="363" y="1483"/>
                    </a:lnTo>
                    <a:lnTo>
                      <a:pt x="357" y="1521"/>
                    </a:lnTo>
                    <a:lnTo>
                      <a:pt x="363" y="1521"/>
                    </a:lnTo>
                    <a:lnTo>
                      <a:pt x="357" y="1540"/>
                    </a:lnTo>
                    <a:lnTo>
                      <a:pt x="357" y="1547"/>
                    </a:lnTo>
                    <a:lnTo>
                      <a:pt x="344" y="1547"/>
                    </a:lnTo>
                    <a:lnTo>
                      <a:pt x="357" y="1560"/>
                    </a:lnTo>
                    <a:lnTo>
                      <a:pt x="357" y="1579"/>
                    </a:lnTo>
                    <a:lnTo>
                      <a:pt x="363" y="1598"/>
                    </a:lnTo>
                    <a:lnTo>
                      <a:pt x="369" y="1617"/>
                    </a:lnTo>
                    <a:lnTo>
                      <a:pt x="381" y="1630"/>
                    </a:lnTo>
                    <a:lnTo>
                      <a:pt x="381" y="1630"/>
                    </a:lnTo>
                    <a:lnTo>
                      <a:pt x="387" y="1630"/>
                    </a:lnTo>
                    <a:lnTo>
                      <a:pt x="387" y="1637"/>
                    </a:lnTo>
                    <a:lnTo>
                      <a:pt x="394" y="1643"/>
                    </a:lnTo>
                    <a:lnTo>
                      <a:pt x="394" y="1649"/>
                    </a:lnTo>
                    <a:lnTo>
                      <a:pt x="394" y="1656"/>
                    </a:lnTo>
                    <a:lnTo>
                      <a:pt x="394" y="1662"/>
                    </a:lnTo>
                    <a:lnTo>
                      <a:pt x="394" y="1669"/>
                    </a:lnTo>
                    <a:lnTo>
                      <a:pt x="412" y="1714"/>
                    </a:lnTo>
                    <a:lnTo>
                      <a:pt x="400" y="1726"/>
                    </a:lnTo>
                    <a:lnTo>
                      <a:pt x="418" y="1765"/>
                    </a:lnTo>
                    <a:lnTo>
                      <a:pt x="394" y="1829"/>
                    </a:lnTo>
                    <a:lnTo>
                      <a:pt x="381" y="1893"/>
                    </a:lnTo>
                    <a:lnTo>
                      <a:pt x="381" y="1906"/>
                    </a:lnTo>
                    <a:lnTo>
                      <a:pt x="431" y="1996"/>
                    </a:lnTo>
                    <a:lnTo>
                      <a:pt x="437" y="2105"/>
                    </a:lnTo>
                    <a:lnTo>
                      <a:pt x="449" y="2131"/>
                    </a:lnTo>
                    <a:lnTo>
                      <a:pt x="449" y="2144"/>
                    </a:lnTo>
                    <a:lnTo>
                      <a:pt x="474" y="2221"/>
                    </a:lnTo>
                    <a:lnTo>
                      <a:pt x="467" y="2221"/>
                    </a:lnTo>
                    <a:lnTo>
                      <a:pt x="474" y="2253"/>
                    </a:lnTo>
                    <a:lnTo>
                      <a:pt x="474" y="2240"/>
                    </a:lnTo>
                    <a:lnTo>
                      <a:pt x="480" y="2259"/>
                    </a:lnTo>
                    <a:lnTo>
                      <a:pt x="486" y="2259"/>
                    </a:lnTo>
                    <a:lnTo>
                      <a:pt x="498" y="2246"/>
                    </a:lnTo>
                    <a:lnTo>
                      <a:pt x="504" y="2240"/>
                    </a:lnTo>
                    <a:lnTo>
                      <a:pt x="517" y="2240"/>
                    </a:lnTo>
                    <a:lnTo>
                      <a:pt x="529" y="2246"/>
                    </a:lnTo>
                    <a:lnTo>
                      <a:pt x="547" y="2246"/>
                    </a:lnTo>
                    <a:lnTo>
                      <a:pt x="578" y="2246"/>
                    </a:lnTo>
                    <a:lnTo>
                      <a:pt x="597" y="2233"/>
                    </a:lnTo>
                    <a:lnTo>
                      <a:pt x="609" y="2214"/>
                    </a:lnTo>
                    <a:lnTo>
                      <a:pt x="621" y="2189"/>
                    </a:lnTo>
                    <a:lnTo>
                      <a:pt x="634" y="2163"/>
                    </a:lnTo>
                    <a:lnTo>
                      <a:pt x="646" y="2144"/>
                    </a:lnTo>
                    <a:lnTo>
                      <a:pt x="652" y="2131"/>
                    </a:lnTo>
                    <a:lnTo>
                      <a:pt x="658" y="2092"/>
                    </a:lnTo>
                    <a:lnTo>
                      <a:pt x="658" y="2060"/>
                    </a:lnTo>
                    <a:lnTo>
                      <a:pt x="695" y="2041"/>
                    </a:lnTo>
                    <a:lnTo>
                      <a:pt x="701" y="2002"/>
                    </a:lnTo>
                    <a:lnTo>
                      <a:pt x="695" y="1964"/>
                    </a:lnTo>
                    <a:lnTo>
                      <a:pt x="695" y="1951"/>
                    </a:lnTo>
                    <a:lnTo>
                      <a:pt x="695" y="1919"/>
                    </a:lnTo>
                    <a:lnTo>
                      <a:pt x="707" y="1900"/>
                    </a:lnTo>
                    <a:lnTo>
                      <a:pt x="726" y="1893"/>
                    </a:lnTo>
                    <a:lnTo>
                      <a:pt x="751" y="1887"/>
                    </a:lnTo>
                    <a:lnTo>
                      <a:pt x="769" y="1874"/>
                    </a:lnTo>
                    <a:lnTo>
                      <a:pt x="775" y="1855"/>
                    </a:lnTo>
                    <a:lnTo>
                      <a:pt x="775" y="1759"/>
                    </a:lnTo>
                    <a:lnTo>
                      <a:pt x="757" y="1726"/>
                    </a:lnTo>
                    <a:lnTo>
                      <a:pt x="769" y="1675"/>
                    </a:lnTo>
                    <a:lnTo>
                      <a:pt x="757" y="1656"/>
                    </a:lnTo>
                    <a:lnTo>
                      <a:pt x="757" y="1624"/>
                    </a:lnTo>
                    <a:lnTo>
                      <a:pt x="775" y="1605"/>
                    </a:lnTo>
                    <a:lnTo>
                      <a:pt x="775" y="1598"/>
                    </a:lnTo>
                    <a:lnTo>
                      <a:pt x="812" y="1534"/>
                    </a:lnTo>
                    <a:lnTo>
                      <a:pt x="861" y="1476"/>
                    </a:lnTo>
                    <a:lnTo>
                      <a:pt x="892" y="1418"/>
                    </a:lnTo>
                    <a:lnTo>
                      <a:pt x="911" y="1322"/>
                    </a:lnTo>
                    <a:lnTo>
                      <a:pt x="917" y="1303"/>
                    </a:lnTo>
                    <a:lnTo>
                      <a:pt x="911" y="1290"/>
                    </a:lnTo>
                    <a:lnTo>
                      <a:pt x="911" y="1296"/>
                    </a:lnTo>
                    <a:lnTo>
                      <a:pt x="904" y="1303"/>
                    </a:lnTo>
                    <a:lnTo>
                      <a:pt x="898" y="1303"/>
                    </a:lnTo>
                    <a:lnTo>
                      <a:pt x="892" y="1309"/>
                    </a:lnTo>
                    <a:lnTo>
                      <a:pt x="880" y="1309"/>
                    </a:lnTo>
                    <a:lnTo>
                      <a:pt x="867" y="1309"/>
                    </a:lnTo>
                    <a:lnTo>
                      <a:pt x="855" y="1309"/>
                    </a:lnTo>
                    <a:lnTo>
                      <a:pt x="843" y="1309"/>
                    </a:lnTo>
                    <a:lnTo>
                      <a:pt x="831" y="1322"/>
                    </a:lnTo>
                    <a:lnTo>
                      <a:pt x="824" y="1322"/>
                    </a:lnTo>
                    <a:lnTo>
                      <a:pt x="806" y="1303"/>
                    </a:lnTo>
                    <a:lnTo>
                      <a:pt x="812" y="1290"/>
                    </a:lnTo>
                    <a:lnTo>
                      <a:pt x="806" y="1284"/>
                    </a:lnTo>
                    <a:lnTo>
                      <a:pt x="812" y="1258"/>
                    </a:lnTo>
                    <a:lnTo>
                      <a:pt x="806" y="1245"/>
                    </a:lnTo>
                    <a:lnTo>
                      <a:pt x="794" y="1232"/>
                    </a:lnTo>
                    <a:lnTo>
                      <a:pt x="781" y="1226"/>
                    </a:lnTo>
                    <a:lnTo>
                      <a:pt x="763" y="1219"/>
                    </a:lnTo>
                    <a:lnTo>
                      <a:pt x="751" y="1200"/>
                    </a:lnTo>
                    <a:lnTo>
                      <a:pt x="751" y="1194"/>
                    </a:lnTo>
                    <a:lnTo>
                      <a:pt x="751" y="1181"/>
                    </a:lnTo>
                    <a:lnTo>
                      <a:pt x="744" y="1168"/>
                    </a:lnTo>
                    <a:lnTo>
                      <a:pt x="744" y="1162"/>
                    </a:lnTo>
                    <a:lnTo>
                      <a:pt x="732" y="1149"/>
                    </a:lnTo>
                    <a:lnTo>
                      <a:pt x="720" y="1072"/>
                    </a:lnTo>
                    <a:lnTo>
                      <a:pt x="707" y="1078"/>
                    </a:lnTo>
                    <a:lnTo>
                      <a:pt x="701" y="1065"/>
                    </a:lnTo>
                    <a:lnTo>
                      <a:pt x="701" y="1033"/>
                    </a:lnTo>
                    <a:lnTo>
                      <a:pt x="658" y="937"/>
                    </a:lnTo>
                    <a:lnTo>
                      <a:pt x="652" y="911"/>
                    </a:lnTo>
                    <a:lnTo>
                      <a:pt x="683" y="963"/>
                    </a:lnTo>
                    <a:lnTo>
                      <a:pt x="689" y="924"/>
                    </a:lnTo>
                    <a:lnTo>
                      <a:pt x="689" y="963"/>
                    </a:lnTo>
                    <a:lnTo>
                      <a:pt x="695" y="963"/>
                    </a:lnTo>
                    <a:lnTo>
                      <a:pt x="726" y="1033"/>
                    </a:lnTo>
                    <a:lnTo>
                      <a:pt x="744" y="1040"/>
                    </a:lnTo>
                    <a:lnTo>
                      <a:pt x="751" y="1053"/>
                    </a:lnTo>
                    <a:lnTo>
                      <a:pt x="757" y="1065"/>
                    </a:lnTo>
                    <a:lnTo>
                      <a:pt x="757" y="1085"/>
                    </a:lnTo>
                    <a:lnTo>
                      <a:pt x="757" y="1117"/>
                    </a:lnTo>
                    <a:lnTo>
                      <a:pt x="757" y="1123"/>
                    </a:lnTo>
                    <a:lnTo>
                      <a:pt x="763" y="1130"/>
                    </a:lnTo>
                    <a:lnTo>
                      <a:pt x="775" y="1130"/>
                    </a:lnTo>
                    <a:lnTo>
                      <a:pt x="800" y="1194"/>
                    </a:lnTo>
                    <a:lnTo>
                      <a:pt x="800" y="1200"/>
                    </a:lnTo>
                    <a:lnTo>
                      <a:pt x="812" y="1284"/>
                    </a:lnTo>
                    <a:lnTo>
                      <a:pt x="824" y="1284"/>
                    </a:lnTo>
                    <a:lnTo>
                      <a:pt x="831" y="1284"/>
                    </a:lnTo>
                    <a:lnTo>
                      <a:pt x="837" y="1271"/>
                    </a:lnTo>
                    <a:lnTo>
                      <a:pt x="837" y="1264"/>
                    </a:lnTo>
                    <a:lnTo>
                      <a:pt x="849" y="1258"/>
                    </a:lnTo>
                    <a:lnTo>
                      <a:pt x="855" y="1258"/>
                    </a:lnTo>
                    <a:lnTo>
                      <a:pt x="855" y="1258"/>
                    </a:lnTo>
                    <a:lnTo>
                      <a:pt x="861" y="1258"/>
                    </a:lnTo>
                    <a:lnTo>
                      <a:pt x="880" y="1252"/>
                    </a:lnTo>
                    <a:lnTo>
                      <a:pt x="892" y="1239"/>
                    </a:lnTo>
                    <a:lnTo>
                      <a:pt x="898" y="1226"/>
                    </a:lnTo>
                    <a:lnTo>
                      <a:pt x="911" y="1213"/>
                    </a:lnTo>
                    <a:lnTo>
                      <a:pt x="929" y="1213"/>
                    </a:lnTo>
                    <a:lnTo>
                      <a:pt x="923" y="1207"/>
                    </a:lnTo>
                    <a:lnTo>
                      <a:pt x="929" y="1200"/>
                    </a:lnTo>
                    <a:lnTo>
                      <a:pt x="929" y="1200"/>
                    </a:lnTo>
                    <a:lnTo>
                      <a:pt x="935" y="1200"/>
                    </a:lnTo>
                    <a:lnTo>
                      <a:pt x="941" y="1194"/>
                    </a:lnTo>
                    <a:lnTo>
                      <a:pt x="941" y="1194"/>
                    </a:lnTo>
                    <a:lnTo>
                      <a:pt x="941" y="1187"/>
                    </a:lnTo>
                    <a:lnTo>
                      <a:pt x="947" y="1187"/>
                    </a:lnTo>
                    <a:lnTo>
                      <a:pt x="954" y="1194"/>
                    </a:lnTo>
                    <a:lnTo>
                      <a:pt x="966" y="1194"/>
                    </a:lnTo>
                    <a:lnTo>
                      <a:pt x="966" y="1175"/>
                    </a:lnTo>
                    <a:lnTo>
                      <a:pt x="972" y="1175"/>
                    </a:lnTo>
                    <a:lnTo>
                      <a:pt x="984" y="1175"/>
                    </a:lnTo>
                    <a:lnTo>
                      <a:pt x="991" y="1168"/>
                    </a:lnTo>
                    <a:lnTo>
                      <a:pt x="997" y="1162"/>
                    </a:lnTo>
                    <a:lnTo>
                      <a:pt x="991" y="1142"/>
                    </a:lnTo>
                    <a:lnTo>
                      <a:pt x="1003" y="1142"/>
                    </a:lnTo>
                    <a:lnTo>
                      <a:pt x="997" y="1130"/>
                    </a:lnTo>
                    <a:lnTo>
                      <a:pt x="1003" y="1117"/>
                    </a:lnTo>
                    <a:lnTo>
                      <a:pt x="1009" y="1104"/>
                    </a:lnTo>
                    <a:lnTo>
                      <a:pt x="1021" y="1097"/>
                    </a:lnTo>
                    <a:lnTo>
                      <a:pt x="1027" y="1085"/>
                    </a:lnTo>
                    <a:lnTo>
                      <a:pt x="1027" y="1065"/>
                    </a:lnTo>
                    <a:lnTo>
                      <a:pt x="1021" y="1053"/>
                    </a:lnTo>
                    <a:lnTo>
                      <a:pt x="1015" y="1040"/>
                    </a:lnTo>
                    <a:lnTo>
                      <a:pt x="1003" y="1033"/>
                    </a:lnTo>
                    <a:lnTo>
                      <a:pt x="997" y="1033"/>
                    </a:lnTo>
                    <a:lnTo>
                      <a:pt x="984" y="1033"/>
                    </a:lnTo>
                    <a:lnTo>
                      <a:pt x="978" y="1014"/>
                    </a:lnTo>
                    <a:lnTo>
                      <a:pt x="978" y="995"/>
                    </a:lnTo>
                    <a:lnTo>
                      <a:pt x="972" y="995"/>
                    </a:lnTo>
                    <a:lnTo>
                      <a:pt x="972" y="1001"/>
                    </a:lnTo>
                    <a:lnTo>
                      <a:pt x="972" y="1027"/>
                    </a:lnTo>
                    <a:lnTo>
                      <a:pt x="966" y="1033"/>
                    </a:lnTo>
                    <a:lnTo>
                      <a:pt x="954" y="1033"/>
                    </a:lnTo>
                    <a:lnTo>
                      <a:pt x="947" y="1033"/>
                    </a:lnTo>
                    <a:lnTo>
                      <a:pt x="935" y="1033"/>
                    </a:lnTo>
                    <a:lnTo>
                      <a:pt x="923" y="1040"/>
                    </a:lnTo>
                    <a:lnTo>
                      <a:pt x="923" y="1040"/>
                    </a:lnTo>
                    <a:lnTo>
                      <a:pt x="917" y="1046"/>
                    </a:lnTo>
                    <a:lnTo>
                      <a:pt x="911" y="1046"/>
                    </a:lnTo>
                    <a:lnTo>
                      <a:pt x="911" y="1040"/>
                    </a:lnTo>
                    <a:lnTo>
                      <a:pt x="904" y="1033"/>
                    </a:lnTo>
                    <a:lnTo>
                      <a:pt x="911" y="1020"/>
                    </a:lnTo>
                    <a:lnTo>
                      <a:pt x="911" y="1001"/>
                    </a:lnTo>
                    <a:lnTo>
                      <a:pt x="898" y="1014"/>
                    </a:lnTo>
                    <a:lnTo>
                      <a:pt x="886" y="976"/>
                    </a:lnTo>
                    <a:lnTo>
                      <a:pt x="867" y="943"/>
                    </a:lnTo>
                    <a:lnTo>
                      <a:pt x="861" y="924"/>
                    </a:lnTo>
                    <a:lnTo>
                      <a:pt x="867" y="924"/>
                    </a:lnTo>
                    <a:lnTo>
                      <a:pt x="867" y="924"/>
                    </a:lnTo>
                    <a:lnTo>
                      <a:pt x="867" y="918"/>
                    </a:lnTo>
                    <a:lnTo>
                      <a:pt x="867" y="905"/>
                    </a:lnTo>
                    <a:lnTo>
                      <a:pt x="880" y="905"/>
                    </a:lnTo>
                    <a:lnTo>
                      <a:pt x="886" y="905"/>
                    </a:lnTo>
                    <a:lnTo>
                      <a:pt x="892" y="911"/>
                    </a:lnTo>
                    <a:lnTo>
                      <a:pt x="898" y="950"/>
                    </a:lnTo>
                    <a:lnTo>
                      <a:pt x="917" y="976"/>
                    </a:lnTo>
                    <a:lnTo>
                      <a:pt x="941" y="995"/>
                    </a:lnTo>
                    <a:lnTo>
                      <a:pt x="954" y="995"/>
                    </a:lnTo>
                    <a:lnTo>
                      <a:pt x="966" y="988"/>
                    </a:lnTo>
                    <a:lnTo>
                      <a:pt x="972" y="982"/>
                    </a:lnTo>
                    <a:lnTo>
                      <a:pt x="984" y="988"/>
                    </a:lnTo>
                    <a:lnTo>
                      <a:pt x="984" y="1001"/>
                    </a:lnTo>
                    <a:lnTo>
                      <a:pt x="1046" y="1014"/>
                    </a:lnTo>
                    <a:lnTo>
                      <a:pt x="1083" y="1014"/>
                    </a:lnTo>
                    <a:lnTo>
                      <a:pt x="1101" y="1008"/>
                    </a:lnTo>
                    <a:lnTo>
                      <a:pt x="1120" y="1020"/>
                    </a:lnTo>
                    <a:lnTo>
                      <a:pt x="1126" y="1046"/>
                    </a:lnTo>
                    <a:lnTo>
                      <a:pt x="1132" y="1046"/>
                    </a:lnTo>
                    <a:lnTo>
                      <a:pt x="1169" y="1110"/>
                    </a:lnTo>
                    <a:lnTo>
                      <a:pt x="1187" y="1104"/>
                    </a:lnTo>
                    <a:lnTo>
                      <a:pt x="1194" y="1104"/>
                    </a:lnTo>
                    <a:lnTo>
                      <a:pt x="1194" y="1072"/>
                    </a:lnTo>
                    <a:lnTo>
                      <a:pt x="1200" y="1072"/>
                    </a:lnTo>
                    <a:lnTo>
                      <a:pt x="1218" y="1200"/>
                    </a:lnTo>
                    <a:lnTo>
                      <a:pt x="1231" y="1232"/>
                    </a:lnTo>
                    <a:lnTo>
                      <a:pt x="1261" y="1348"/>
                    </a:lnTo>
                    <a:lnTo>
                      <a:pt x="1280" y="1380"/>
                    </a:lnTo>
                    <a:lnTo>
                      <a:pt x="1292" y="1348"/>
                    </a:lnTo>
                    <a:lnTo>
                      <a:pt x="1304" y="1329"/>
                    </a:lnTo>
                    <a:lnTo>
                      <a:pt x="1304" y="1303"/>
                    </a:lnTo>
                    <a:lnTo>
                      <a:pt x="1311" y="1258"/>
                    </a:lnTo>
                    <a:lnTo>
                      <a:pt x="1304" y="1219"/>
                    </a:lnTo>
                    <a:lnTo>
                      <a:pt x="1317" y="1213"/>
                    </a:lnTo>
                    <a:lnTo>
                      <a:pt x="1317" y="1200"/>
                    </a:lnTo>
                    <a:lnTo>
                      <a:pt x="1335" y="1194"/>
                    </a:lnTo>
                    <a:lnTo>
                      <a:pt x="1366" y="1149"/>
                    </a:lnTo>
                    <a:lnTo>
                      <a:pt x="1360" y="1142"/>
                    </a:lnTo>
                    <a:lnTo>
                      <a:pt x="1360" y="1136"/>
                    </a:lnTo>
                    <a:lnTo>
                      <a:pt x="1366" y="1130"/>
                    </a:lnTo>
                    <a:lnTo>
                      <a:pt x="1372" y="1130"/>
                    </a:lnTo>
                    <a:lnTo>
                      <a:pt x="1384" y="1130"/>
                    </a:lnTo>
                    <a:lnTo>
                      <a:pt x="1384" y="1117"/>
                    </a:lnTo>
                    <a:lnTo>
                      <a:pt x="1384" y="1110"/>
                    </a:lnTo>
                    <a:lnTo>
                      <a:pt x="1384" y="1104"/>
                    </a:lnTo>
                    <a:lnTo>
                      <a:pt x="1384" y="1097"/>
                    </a:lnTo>
                    <a:lnTo>
                      <a:pt x="1384" y="1097"/>
                    </a:lnTo>
                    <a:lnTo>
                      <a:pt x="1391" y="1091"/>
                    </a:lnTo>
                    <a:lnTo>
                      <a:pt x="1397" y="1091"/>
                    </a:lnTo>
                    <a:lnTo>
                      <a:pt x="1403" y="1091"/>
                    </a:lnTo>
                    <a:lnTo>
                      <a:pt x="1409" y="1091"/>
                    </a:lnTo>
                    <a:lnTo>
                      <a:pt x="1409" y="1085"/>
                    </a:lnTo>
                    <a:lnTo>
                      <a:pt x="1403" y="1072"/>
                    </a:lnTo>
                    <a:lnTo>
                      <a:pt x="1403" y="1091"/>
                    </a:lnTo>
                    <a:lnTo>
                      <a:pt x="1421" y="1097"/>
                    </a:lnTo>
                    <a:lnTo>
                      <a:pt x="1434" y="1091"/>
                    </a:lnTo>
                    <a:lnTo>
                      <a:pt x="1440" y="1072"/>
                    </a:lnTo>
                    <a:lnTo>
                      <a:pt x="1483" y="1142"/>
                    </a:lnTo>
                    <a:lnTo>
                      <a:pt x="1489" y="1142"/>
                    </a:lnTo>
                    <a:lnTo>
                      <a:pt x="1501" y="1175"/>
                    </a:lnTo>
                    <a:lnTo>
                      <a:pt x="1489" y="1200"/>
                    </a:lnTo>
                    <a:lnTo>
                      <a:pt x="1501" y="1213"/>
                    </a:lnTo>
                    <a:lnTo>
                      <a:pt x="1507" y="1219"/>
                    </a:lnTo>
                    <a:lnTo>
                      <a:pt x="1514" y="1213"/>
                    </a:lnTo>
                    <a:lnTo>
                      <a:pt x="1520" y="1207"/>
                    </a:lnTo>
                    <a:lnTo>
                      <a:pt x="1520" y="1194"/>
                    </a:lnTo>
                    <a:lnTo>
                      <a:pt x="1532" y="1194"/>
                    </a:lnTo>
                    <a:lnTo>
                      <a:pt x="1538" y="1200"/>
                    </a:lnTo>
                    <a:lnTo>
                      <a:pt x="1544" y="1207"/>
                    </a:lnTo>
                    <a:lnTo>
                      <a:pt x="1551" y="1213"/>
                    </a:lnTo>
                    <a:lnTo>
                      <a:pt x="1551" y="1226"/>
                    </a:lnTo>
                    <a:lnTo>
                      <a:pt x="1551" y="1232"/>
                    </a:lnTo>
                    <a:lnTo>
                      <a:pt x="1563" y="1284"/>
                    </a:lnTo>
                    <a:lnTo>
                      <a:pt x="1557" y="1290"/>
                    </a:lnTo>
                    <a:lnTo>
                      <a:pt x="1563" y="1303"/>
                    </a:lnTo>
                    <a:lnTo>
                      <a:pt x="1569" y="1316"/>
                    </a:lnTo>
                    <a:lnTo>
                      <a:pt x="1569" y="1329"/>
                    </a:lnTo>
                    <a:lnTo>
                      <a:pt x="1557" y="1341"/>
                    </a:lnTo>
                    <a:lnTo>
                      <a:pt x="1557" y="1348"/>
                    </a:lnTo>
                    <a:lnTo>
                      <a:pt x="1563" y="1380"/>
                    </a:lnTo>
                    <a:lnTo>
                      <a:pt x="1563" y="1361"/>
                    </a:lnTo>
                    <a:lnTo>
                      <a:pt x="1581" y="1373"/>
                    </a:lnTo>
                    <a:lnTo>
                      <a:pt x="1587" y="1386"/>
                    </a:lnTo>
                    <a:lnTo>
                      <a:pt x="1587" y="1399"/>
                    </a:lnTo>
                    <a:lnTo>
                      <a:pt x="1587" y="1418"/>
                    </a:lnTo>
                    <a:lnTo>
                      <a:pt x="1587" y="1431"/>
                    </a:lnTo>
                    <a:lnTo>
                      <a:pt x="1594" y="1457"/>
                    </a:lnTo>
                    <a:lnTo>
                      <a:pt x="1600" y="1470"/>
                    </a:lnTo>
                    <a:lnTo>
                      <a:pt x="1612" y="1476"/>
                    </a:lnTo>
                    <a:lnTo>
                      <a:pt x="1618" y="1489"/>
                    </a:lnTo>
                    <a:lnTo>
                      <a:pt x="1631" y="1495"/>
                    </a:lnTo>
                    <a:lnTo>
                      <a:pt x="1631" y="1508"/>
                    </a:lnTo>
                    <a:lnTo>
                      <a:pt x="1649" y="1508"/>
                    </a:lnTo>
                    <a:lnTo>
                      <a:pt x="1637" y="1489"/>
                    </a:lnTo>
                    <a:lnTo>
                      <a:pt x="1631" y="1470"/>
                    </a:lnTo>
                    <a:lnTo>
                      <a:pt x="1631" y="1444"/>
                    </a:lnTo>
                    <a:lnTo>
                      <a:pt x="1624" y="1425"/>
                    </a:lnTo>
                    <a:lnTo>
                      <a:pt x="1612" y="1412"/>
                    </a:lnTo>
                    <a:lnTo>
                      <a:pt x="1587" y="1393"/>
                    </a:lnTo>
                    <a:lnTo>
                      <a:pt x="1581" y="1341"/>
                    </a:lnTo>
                    <a:lnTo>
                      <a:pt x="1575" y="1341"/>
                    </a:lnTo>
                    <a:lnTo>
                      <a:pt x="1575" y="1322"/>
                    </a:lnTo>
                    <a:lnTo>
                      <a:pt x="1575" y="1303"/>
                    </a:lnTo>
                    <a:lnTo>
                      <a:pt x="1581" y="1284"/>
                    </a:lnTo>
                    <a:lnTo>
                      <a:pt x="1575" y="1258"/>
                    </a:lnTo>
                    <a:lnTo>
                      <a:pt x="1587" y="1258"/>
                    </a:lnTo>
                    <a:lnTo>
                      <a:pt x="1581" y="1277"/>
                    </a:lnTo>
                    <a:lnTo>
                      <a:pt x="1587" y="1284"/>
                    </a:lnTo>
                    <a:lnTo>
                      <a:pt x="1594" y="1277"/>
                    </a:lnTo>
                    <a:lnTo>
                      <a:pt x="1606" y="1284"/>
                    </a:lnTo>
                    <a:lnTo>
                      <a:pt x="1612" y="1290"/>
                    </a:lnTo>
                    <a:lnTo>
                      <a:pt x="1618" y="1303"/>
                    </a:lnTo>
                    <a:lnTo>
                      <a:pt x="1631" y="1316"/>
                    </a:lnTo>
                    <a:lnTo>
                      <a:pt x="1643" y="1322"/>
                    </a:lnTo>
                    <a:lnTo>
                      <a:pt x="1649" y="1335"/>
                    </a:lnTo>
                    <a:lnTo>
                      <a:pt x="1649" y="1348"/>
                    </a:lnTo>
                    <a:lnTo>
                      <a:pt x="1661" y="1348"/>
                    </a:lnTo>
                    <a:lnTo>
                      <a:pt x="1667" y="1335"/>
                    </a:lnTo>
                    <a:lnTo>
                      <a:pt x="1667" y="1322"/>
                    </a:lnTo>
                    <a:lnTo>
                      <a:pt x="1674" y="1322"/>
                    </a:lnTo>
                    <a:lnTo>
                      <a:pt x="1692" y="1309"/>
                    </a:lnTo>
                    <a:lnTo>
                      <a:pt x="1704" y="1290"/>
                    </a:lnTo>
                    <a:lnTo>
                      <a:pt x="1698" y="1264"/>
                    </a:lnTo>
                    <a:lnTo>
                      <a:pt x="1698" y="1245"/>
                    </a:lnTo>
                    <a:lnTo>
                      <a:pt x="1692" y="1219"/>
                    </a:lnTo>
                    <a:lnTo>
                      <a:pt x="1649" y="1149"/>
                    </a:lnTo>
                    <a:lnTo>
                      <a:pt x="1643" y="1117"/>
                    </a:lnTo>
                    <a:lnTo>
                      <a:pt x="1661" y="1097"/>
                    </a:lnTo>
                    <a:lnTo>
                      <a:pt x="1692" y="1091"/>
                    </a:lnTo>
                    <a:lnTo>
                      <a:pt x="1692" y="1110"/>
                    </a:lnTo>
                    <a:lnTo>
                      <a:pt x="1698" y="1110"/>
                    </a:lnTo>
                    <a:lnTo>
                      <a:pt x="1698" y="1104"/>
                    </a:lnTo>
                    <a:lnTo>
                      <a:pt x="1735" y="1072"/>
                    </a:lnTo>
                    <a:lnTo>
                      <a:pt x="1747" y="1072"/>
                    </a:lnTo>
                    <a:lnTo>
                      <a:pt x="1778" y="1059"/>
                    </a:lnTo>
                    <a:lnTo>
                      <a:pt x="1797" y="1033"/>
                    </a:lnTo>
                    <a:lnTo>
                      <a:pt x="1797" y="1020"/>
                    </a:lnTo>
                    <a:lnTo>
                      <a:pt x="1803" y="1014"/>
                    </a:lnTo>
                    <a:lnTo>
                      <a:pt x="1809" y="1008"/>
                    </a:lnTo>
                    <a:lnTo>
                      <a:pt x="1809" y="1001"/>
                    </a:lnTo>
                    <a:lnTo>
                      <a:pt x="1809" y="995"/>
                    </a:lnTo>
                    <a:lnTo>
                      <a:pt x="1815" y="969"/>
                    </a:lnTo>
                    <a:lnTo>
                      <a:pt x="1821" y="950"/>
                    </a:lnTo>
                    <a:lnTo>
                      <a:pt x="1827" y="931"/>
                    </a:lnTo>
                    <a:lnTo>
                      <a:pt x="1827" y="918"/>
                    </a:lnTo>
                    <a:lnTo>
                      <a:pt x="1815" y="905"/>
                    </a:lnTo>
                    <a:lnTo>
                      <a:pt x="1797" y="905"/>
                    </a:lnTo>
                    <a:lnTo>
                      <a:pt x="1815" y="892"/>
                    </a:lnTo>
                    <a:lnTo>
                      <a:pt x="1809" y="886"/>
                    </a:lnTo>
                    <a:lnTo>
                      <a:pt x="1815" y="886"/>
                    </a:lnTo>
                    <a:lnTo>
                      <a:pt x="1803" y="873"/>
                    </a:lnTo>
                    <a:lnTo>
                      <a:pt x="1797" y="854"/>
                    </a:lnTo>
                    <a:lnTo>
                      <a:pt x="1784" y="834"/>
                    </a:lnTo>
                    <a:lnTo>
                      <a:pt x="1778" y="822"/>
                    </a:lnTo>
                    <a:lnTo>
                      <a:pt x="1760" y="815"/>
                    </a:lnTo>
                    <a:lnTo>
                      <a:pt x="1772" y="783"/>
                    </a:lnTo>
                    <a:lnTo>
                      <a:pt x="1784" y="777"/>
                    </a:lnTo>
                    <a:lnTo>
                      <a:pt x="1797" y="777"/>
                    </a:lnTo>
                    <a:lnTo>
                      <a:pt x="1797" y="764"/>
                    </a:lnTo>
                    <a:lnTo>
                      <a:pt x="1766" y="745"/>
                    </a:lnTo>
                    <a:lnTo>
                      <a:pt x="1760" y="777"/>
                    </a:lnTo>
                    <a:lnTo>
                      <a:pt x="1747" y="777"/>
                    </a:lnTo>
                    <a:lnTo>
                      <a:pt x="1723" y="738"/>
                    </a:lnTo>
                    <a:lnTo>
                      <a:pt x="1717" y="732"/>
                    </a:lnTo>
                    <a:lnTo>
                      <a:pt x="1723" y="725"/>
                    </a:lnTo>
                    <a:lnTo>
                      <a:pt x="1729" y="725"/>
                    </a:lnTo>
                    <a:lnTo>
                      <a:pt x="1729" y="725"/>
                    </a:lnTo>
                    <a:lnTo>
                      <a:pt x="1735" y="725"/>
                    </a:lnTo>
                    <a:lnTo>
                      <a:pt x="1735" y="725"/>
                    </a:lnTo>
                    <a:lnTo>
                      <a:pt x="1735" y="719"/>
                    </a:lnTo>
                    <a:lnTo>
                      <a:pt x="1735" y="719"/>
                    </a:lnTo>
                    <a:lnTo>
                      <a:pt x="1741" y="712"/>
                    </a:lnTo>
                    <a:lnTo>
                      <a:pt x="1741" y="706"/>
                    </a:lnTo>
                    <a:lnTo>
                      <a:pt x="1747" y="700"/>
                    </a:lnTo>
                    <a:lnTo>
                      <a:pt x="1754" y="693"/>
                    </a:lnTo>
                    <a:lnTo>
                      <a:pt x="1747" y="687"/>
                    </a:lnTo>
                    <a:lnTo>
                      <a:pt x="1766" y="700"/>
                    </a:lnTo>
                    <a:lnTo>
                      <a:pt x="1754" y="706"/>
                    </a:lnTo>
                    <a:lnTo>
                      <a:pt x="1754" y="712"/>
                    </a:lnTo>
                    <a:lnTo>
                      <a:pt x="1760" y="719"/>
                    </a:lnTo>
                    <a:lnTo>
                      <a:pt x="1766" y="725"/>
                    </a:lnTo>
                    <a:lnTo>
                      <a:pt x="1766" y="738"/>
                    </a:lnTo>
                    <a:lnTo>
                      <a:pt x="1791" y="712"/>
                    </a:lnTo>
                    <a:lnTo>
                      <a:pt x="1815" y="719"/>
                    </a:lnTo>
                    <a:lnTo>
                      <a:pt x="1815" y="745"/>
                    </a:lnTo>
                    <a:lnTo>
                      <a:pt x="1834" y="738"/>
                    </a:lnTo>
                    <a:lnTo>
                      <a:pt x="1840" y="745"/>
                    </a:lnTo>
                    <a:lnTo>
                      <a:pt x="1840" y="757"/>
                    </a:lnTo>
                    <a:lnTo>
                      <a:pt x="1840" y="770"/>
                    </a:lnTo>
                    <a:lnTo>
                      <a:pt x="1846" y="777"/>
                    </a:lnTo>
                    <a:lnTo>
                      <a:pt x="1840" y="777"/>
                    </a:lnTo>
                    <a:lnTo>
                      <a:pt x="1852" y="796"/>
                    </a:lnTo>
                    <a:lnTo>
                      <a:pt x="1846" y="802"/>
                    </a:lnTo>
                    <a:lnTo>
                      <a:pt x="1858" y="822"/>
                    </a:lnTo>
                    <a:lnTo>
                      <a:pt x="1877" y="822"/>
                    </a:lnTo>
                    <a:lnTo>
                      <a:pt x="1889" y="802"/>
                    </a:lnTo>
                    <a:lnTo>
                      <a:pt x="1889" y="796"/>
                    </a:lnTo>
                    <a:lnTo>
                      <a:pt x="1834" y="706"/>
                    </a:lnTo>
                    <a:lnTo>
                      <a:pt x="1852" y="700"/>
                    </a:lnTo>
                    <a:lnTo>
                      <a:pt x="1846" y="674"/>
                    </a:lnTo>
                    <a:lnTo>
                      <a:pt x="1852" y="648"/>
                    </a:lnTo>
                    <a:lnTo>
                      <a:pt x="1858" y="642"/>
                    </a:lnTo>
                    <a:lnTo>
                      <a:pt x="1864" y="635"/>
                    </a:lnTo>
                    <a:lnTo>
                      <a:pt x="1864" y="642"/>
                    </a:lnTo>
                    <a:lnTo>
                      <a:pt x="1871" y="642"/>
                    </a:lnTo>
                    <a:lnTo>
                      <a:pt x="1883" y="648"/>
                    </a:lnTo>
                    <a:lnTo>
                      <a:pt x="1889" y="648"/>
                    </a:lnTo>
                    <a:lnTo>
                      <a:pt x="1889" y="642"/>
                    </a:lnTo>
                    <a:lnTo>
                      <a:pt x="1895" y="642"/>
                    </a:lnTo>
                    <a:lnTo>
                      <a:pt x="1901" y="629"/>
                    </a:lnTo>
                    <a:lnTo>
                      <a:pt x="1901" y="616"/>
                    </a:lnTo>
                    <a:lnTo>
                      <a:pt x="1901" y="610"/>
                    </a:lnTo>
                    <a:lnTo>
                      <a:pt x="1901" y="603"/>
                    </a:lnTo>
                    <a:lnTo>
                      <a:pt x="1914" y="597"/>
                    </a:lnTo>
                    <a:lnTo>
                      <a:pt x="1914" y="546"/>
                    </a:lnTo>
                    <a:lnTo>
                      <a:pt x="1901" y="494"/>
                    </a:lnTo>
                    <a:lnTo>
                      <a:pt x="1877" y="456"/>
                    </a:lnTo>
                    <a:lnTo>
                      <a:pt x="1840" y="417"/>
                    </a:lnTo>
                    <a:lnTo>
                      <a:pt x="1827" y="430"/>
                    </a:lnTo>
                    <a:lnTo>
                      <a:pt x="1827" y="417"/>
                    </a:lnTo>
                    <a:lnTo>
                      <a:pt x="1815" y="417"/>
                    </a:lnTo>
                    <a:lnTo>
                      <a:pt x="1815" y="430"/>
                    </a:lnTo>
                    <a:lnTo>
                      <a:pt x="1809" y="411"/>
                    </a:lnTo>
                    <a:lnTo>
                      <a:pt x="1797" y="404"/>
                    </a:lnTo>
                    <a:lnTo>
                      <a:pt x="1778" y="411"/>
                    </a:lnTo>
                    <a:lnTo>
                      <a:pt x="1797" y="392"/>
                    </a:lnTo>
                    <a:lnTo>
                      <a:pt x="1809" y="321"/>
                    </a:lnTo>
                    <a:lnTo>
                      <a:pt x="1877" y="321"/>
                    </a:lnTo>
                    <a:lnTo>
                      <a:pt x="1877" y="308"/>
                    </a:lnTo>
                    <a:lnTo>
                      <a:pt x="1895" y="308"/>
                    </a:lnTo>
                    <a:lnTo>
                      <a:pt x="1914" y="321"/>
                    </a:lnTo>
                    <a:lnTo>
                      <a:pt x="1914" y="340"/>
                    </a:lnTo>
                    <a:lnTo>
                      <a:pt x="1951" y="321"/>
                    </a:lnTo>
                    <a:lnTo>
                      <a:pt x="1938" y="321"/>
                    </a:lnTo>
                    <a:lnTo>
                      <a:pt x="1926" y="308"/>
                    </a:lnTo>
                    <a:lnTo>
                      <a:pt x="1932" y="289"/>
                    </a:lnTo>
                    <a:lnTo>
                      <a:pt x="1944" y="276"/>
                    </a:lnTo>
                    <a:lnTo>
                      <a:pt x="1963" y="282"/>
                    </a:lnTo>
                    <a:lnTo>
                      <a:pt x="1963" y="289"/>
                    </a:lnTo>
                    <a:lnTo>
                      <a:pt x="1981" y="302"/>
                    </a:lnTo>
                    <a:lnTo>
                      <a:pt x="1994" y="295"/>
                    </a:lnTo>
                    <a:lnTo>
                      <a:pt x="2000" y="276"/>
                    </a:lnTo>
                    <a:lnTo>
                      <a:pt x="1987" y="263"/>
                    </a:lnTo>
                    <a:lnTo>
                      <a:pt x="2000" y="263"/>
                    </a:lnTo>
                    <a:lnTo>
                      <a:pt x="2000" y="270"/>
                    </a:lnTo>
                    <a:lnTo>
                      <a:pt x="2018" y="289"/>
                    </a:lnTo>
                    <a:lnTo>
                      <a:pt x="2012" y="302"/>
                    </a:lnTo>
                    <a:lnTo>
                      <a:pt x="2000" y="353"/>
                    </a:lnTo>
                    <a:lnTo>
                      <a:pt x="1994" y="359"/>
                    </a:lnTo>
                    <a:lnTo>
                      <a:pt x="2000" y="372"/>
                    </a:lnTo>
                    <a:lnTo>
                      <a:pt x="1994" y="372"/>
                    </a:lnTo>
                    <a:lnTo>
                      <a:pt x="2012" y="398"/>
                    </a:lnTo>
                    <a:lnTo>
                      <a:pt x="2086" y="488"/>
                    </a:lnTo>
                    <a:lnTo>
                      <a:pt x="2086" y="449"/>
                    </a:lnTo>
                    <a:lnTo>
                      <a:pt x="2092" y="449"/>
                    </a:lnTo>
                    <a:lnTo>
                      <a:pt x="2080" y="436"/>
                    </a:lnTo>
                    <a:lnTo>
                      <a:pt x="2080" y="417"/>
                    </a:lnTo>
                    <a:lnTo>
                      <a:pt x="2092" y="411"/>
                    </a:lnTo>
                    <a:lnTo>
                      <a:pt x="2080" y="392"/>
                    </a:lnTo>
                    <a:lnTo>
                      <a:pt x="2086" y="379"/>
                    </a:lnTo>
                    <a:lnTo>
                      <a:pt x="2043" y="353"/>
                    </a:lnTo>
                    <a:lnTo>
                      <a:pt x="2043" y="321"/>
                    </a:lnTo>
                    <a:lnTo>
                      <a:pt x="2031" y="308"/>
                    </a:lnTo>
                    <a:lnTo>
                      <a:pt x="2049" y="302"/>
                    </a:lnTo>
                    <a:lnTo>
                      <a:pt x="2067" y="308"/>
                    </a:lnTo>
                    <a:lnTo>
                      <a:pt x="2067" y="302"/>
                    </a:lnTo>
                    <a:lnTo>
                      <a:pt x="2080" y="302"/>
                    </a:lnTo>
                    <a:lnTo>
                      <a:pt x="2104" y="308"/>
                    </a:lnTo>
                    <a:lnTo>
                      <a:pt x="2098" y="302"/>
                    </a:lnTo>
                    <a:lnTo>
                      <a:pt x="2129" y="263"/>
                    </a:lnTo>
                    <a:lnTo>
                      <a:pt x="2160" y="270"/>
                    </a:lnTo>
                    <a:lnTo>
                      <a:pt x="2160" y="263"/>
                    </a:lnTo>
                    <a:lnTo>
                      <a:pt x="2098" y="231"/>
                    </a:lnTo>
                    <a:lnTo>
                      <a:pt x="2111" y="231"/>
                    </a:lnTo>
                    <a:lnTo>
                      <a:pt x="2117" y="231"/>
                    </a:lnTo>
                    <a:lnTo>
                      <a:pt x="2117" y="218"/>
                    </a:lnTo>
                    <a:lnTo>
                      <a:pt x="2117" y="212"/>
                    </a:lnTo>
                    <a:lnTo>
                      <a:pt x="2117" y="199"/>
                    </a:lnTo>
                    <a:lnTo>
                      <a:pt x="2098" y="199"/>
                    </a:lnTo>
                    <a:lnTo>
                      <a:pt x="2111" y="193"/>
                    </a:lnTo>
                    <a:lnTo>
                      <a:pt x="2123" y="199"/>
                    </a:lnTo>
                    <a:lnTo>
                      <a:pt x="2203" y="231"/>
                    </a:lnTo>
                    <a:lnTo>
                      <a:pt x="2191" y="199"/>
                    </a:lnTo>
                    <a:lnTo>
                      <a:pt x="2203" y="199"/>
                    </a:lnTo>
                    <a:lnTo>
                      <a:pt x="2203" y="193"/>
                    </a:lnTo>
                    <a:lnTo>
                      <a:pt x="2135" y="180"/>
                    </a:lnTo>
                    <a:lnTo>
                      <a:pt x="2043" y="154"/>
                    </a:lnTo>
                    <a:lnTo>
                      <a:pt x="1987" y="128"/>
                    </a:lnTo>
                    <a:lnTo>
                      <a:pt x="1926" y="135"/>
                    </a:lnTo>
                    <a:lnTo>
                      <a:pt x="1914" y="135"/>
                    </a:lnTo>
                    <a:lnTo>
                      <a:pt x="1914" y="141"/>
                    </a:lnTo>
                    <a:lnTo>
                      <a:pt x="1846" y="141"/>
                    </a:lnTo>
                    <a:lnTo>
                      <a:pt x="1834" y="135"/>
                    </a:lnTo>
                    <a:lnTo>
                      <a:pt x="1827" y="135"/>
                    </a:lnTo>
                    <a:lnTo>
                      <a:pt x="1815" y="128"/>
                    </a:lnTo>
                    <a:lnTo>
                      <a:pt x="1803" y="122"/>
                    </a:lnTo>
                    <a:lnTo>
                      <a:pt x="1784" y="122"/>
                    </a:lnTo>
                    <a:lnTo>
                      <a:pt x="1778" y="122"/>
                    </a:lnTo>
                    <a:lnTo>
                      <a:pt x="1766" y="122"/>
                    </a:lnTo>
                    <a:lnTo>
                      <a:pt x="1760" y="122"/>
                    </a:lnTo>
                    <a:lnTo>
                      <a:pt x="1754" y="122"/>
                    </a:lnTo>
                    <a:lnTo>
                      <a:pt x="1717" y="116"/>
                    </a:lnTo>
                    <a:lnTo>
                      <a:pt x="1698" y="96"/>
                    </a:lnTo>
                    <a:lnTo>
                      <a:pt x="1674" y="83"/>
                    </a:lnTo>
                    <a:lnTo>
                      <a:pt x="1649" y="71"/>
                    </a:lnTo>
                    <a:lnTo>
                      <a:pt x="1624" y="71"/>
                    </a:lnTo>
                    <a:lnTo>
                      <a:pt x="1594" y="83"/>
                    </a:lnTo>
                    <a:lnTo>
                      <a:pt x="1600" y="96"/>
                    </a:lnTo>
                    <a:lnTo>
                      <a:pt x="1612" y="103"/>
                    </a:lnTo>
                    <a:lnTo>
                      <a:pt x="1575" y="90"/>
                    </a:lnTo>
                    <a:lnTo>
                      <a:pt x="1563" y="103"/>
                    </a:lnTo>
                    <a:lnTo>
                      <a:pt x="1526" y="90"/>
                    </a:lnTo>
                    <a:lnTo>
                      <a:pt x="1544" y="103"/>
                    </a:lnTo>
                    <a:lnTo>
                      <a:pt x="1544" y="122"/>
                    </a:lnTo>
                    <a:lnTo>
                      <a:pt x="1495" y="90"/>
                    </a:lnTo>
                    <a:lnTo>
                      <a:pt x="1495" y="83"/>
                    </a:lnTo>
                    <a:lnTo>
                      <a:pt x="1477" y="71"/>
                    </a:lnTo>
                    <a:lnTo>
                      <a:pt x="1415" y="64"/>
                    </a:lnTo>
                    <a:lnTo>
                      <a:pt x="1434" y="71"/>
                    </a:lnTo>
                    <a:lnTo>
                      <a:pt x="1335" y="71"/>
                    </a:lnTo>
                    <a:lnTo>
                      <a:pt x="1329" y="64"/>
                    </a:lnTo>
                    <a:lnTo>
                      <a:pt x="1298" y="64"/>
                    </a:lnTo>
                    <a:lnTo>
                      <a:pt x="1304" y="71"/>
                    </a:lnTo>
                    <a:lnTo>
                      <a:pt x="1267" y="71"/>
                    </a:lnTo>
                    <a:lnTo>
                      <a:pt x="1311" y="45"/>
                    </a:lnTo>
                    <a:lnTo>
                      <a:pt x="1304" y="32"/>
                    </a:lnTo>
                    <a:lnTo>
                      <a:pt x="1292" y="26"/>
                    </a:lnTo>
                    <a:lnTo>
                      <a:pt x="1280" y="19"/>
                    </a:lnTo>
                    <a:lnTo>
                      <a:pt x="1267" y="26"/>
                    </a:lnTo>
                    <a:lnTo>
                      <a:pt x="1255" y="26"/>
                    </a:lnTo>
                    <a:lnTo>
                      <a:pt x="1243" y="26"/>
                    </a:lnTo>
                    <a:lnTo>
                      <a:pt x="1231" y="19"/>
                    </a:lnTo>
                    <a:lnTo>
                      <a:pt x="1224" y="19"/>
                    </a:lnTo>
                    <a:lnTo>
                      <a:pt x="1224" y="13"/>
                    </a:lnTo>
                    <a:lnTo>
                      <a:pt x="1218" y="6"/>
                    </a:lnTo>
                    <a:lnTo>
                      <a:pt x="1218" y="6"/>
                    </a:lnTo>
                    <a:lnTo>
                      <a:pt x="1206" y="0"/>
                    </a:lnTo>
                    <a:lnTo>
                      <a:pt x="1194" y="0"/>
                    </a:lnTo>
                    <a:lnTo>
                      <a:pt x="1187" y="6"/>
                    </a:lnTo>
                    <a:lnTo>
                      <a:pt x="1175" y="13"/>
                    </a:lnTo>
                    <a:lnTo>
                      <a:pt x="1169" y="26"/>
                    </a:lnTo>
                    <a:lnTo>
                      <a:pt x="1169" y="32"/>
                    </a:lnTo>
                    <a:lnTo>
                      <a:pt x="1126" y="32"/>
                    </a:lnTo>
                    <a:lnTo>
                      <a:pt x="1083" y="45"/>
                    </a:lnTo>
                    <a:lnTo>
                      <a:pt x="1064" y="51"/>
                    </a:lnTo>
                    <a:lnTo>
                      <a:pt x="1083" y="64"/>
                    </a:lnTo>
                    <a:lnTo>
                      <a:pt x="1027" y="71"/>
                    </a:lnTo>
                    <a:lnTo>
                      <a:pt x="1040" y="83"/>
                    </a:lnTo>
                    <a:lnTo>
                      <a:pt x="1058" y="90"/>
                    </a:lnTo>
                    <a:lnTo>
                      <a:pt x="1052" y="90"/>
                    </a:lnTo>
                    <a:lnTo>
                      <a:pt x="1003" y="83"/>
                    </a:lnTo>
                    <a:lnTo>
                      <a:pt x="991" y="90"/>
                    </a:lnTo>
                    <a:lnTo>
                      <a:pt x="1027" y="122"/>
                    </a:lnTo>
                    <a:lnTo>
                      <a:pt x="991" y="103"/>
                    </a:lnTo>
                    <a:lnTo>
                      <a:pt x="984" y="83"/>
                    </a:lnTo>
                    <a:lnTo>
                      <a:pt x="972" y="103"/>
                    </a:lnTo>
                    <a:lnTo>
                      <a:pt x="966" y="103"/>
                    </a:lnTo>
                    <a:lnTo>
                      <a:pt x="966" y="83"/>
                    </a:lnTo>
                    <a:lnTo>
                      <a:pt x="947" y="71"/>
                    </a:lnTo>
                    <a:lnTo>
                      <a:pt x="929" y="71"/>
                    </a:lnTo>
                    <a:lnTo>
                      <a:pt x="911" y="83"/>
                    </a:lnTo>
                    <a:lnTo>
                      <a:pt x="911" y="96"/>
                    </a:lnTo>
                    <a:lnTo>
                      <a:pt x="917" y="116"/>
                    </a:lnTo>
                    <a:lnTo>
                      <a:pt x="923" y="128"/>
                    </a:lnTo>
                    <a:lnTo>
                      <a:pt x="917" y="141"/>
                    </a:lnTo>
                    <a:lnTo>
                      <a:pt x="954" y="154"/>
                    </a:lnTo>
                    <a:lnTo>
                      <a:pt x="947" y="160"/>
                    </a:lnTo>
                    <a:lnTo>
                      <a:pt x="843" y="122"/>
                    </a:lnTo>
                    <a:lnTo>
                      <a:pt x="843" y="135"/>
                    </a:lnTo>
                    <a:lnTo>
                      <a:pt x="874" y="154"/>
                    </a:lnTo>
                    <a:lnTo>
                      <a:pt x="861" y="154"/>
                    </a:lnTo>
                    <a:lnTo>
                      <a:pt x="867" y="160"/>
                    </a:lnTo>
                    <a:lnTo>
                      <a:pt x="849" y="154"/>
                    </a:lnTo>
                    <a:lnTo>
                      <a:pt x="812" y="154"/>
                    </a:lnTo>
                    <a:lnTo>
                      <a:pt x="812" y="160"/>
                    </a:lnTo>
                    <a:lnTo>
                      <a:pt x="800" y="154"/>
                    </a:lnTo>
                    <a:lnTo>
                      <a:pt x="757" y="173"/>
                    </a:lnTo>
                    <a:lnTo>
                      <a:pt x="757" y="180"/>
                    </a:lnTo>
                    <a:lnTo>
                      <a:pt x="751" y="180"/>
                    </a:lnTo>
                    <a:lnTo>
                      <a:pt x="720" y="173"/>
                    </a:lnTo>
                    <a:lnTo>
                      <a:pt x="732" y="173"/>
                    </a:lnTo>
                    <a:lnTo>
                      <a:pt x="726" y="160"/>
                    </a:lnTo>
                    <a:lnTo>
                      <a:pt x="695" y="154"/>
                    </a:lnTo>
                    <a:lnTo>
                      <a:pt x="707" y="154"/>
                    </a:lnTo>
                    <a:lnTo>
                      <a:pt x="714" y="160"/>
                    </a:lnTo>
                    <a:lnTo>
                      <a:pt x="714" y="173"/>
                    </a:lnTo>
                    <a:lnTo>
                      <a:pt x="714" y="186"/>
                    </a:lnTo>
                    <a:lnTo>
                      <a:pt x="720" y="193"/>
                    </a:lnTo>
                    <a:lnTo>
                      <a:pt x="714" y="193"/>
                    </a:lnTo>
                    <a:lnTo>
                      <a:pt x="677" y="199"/>
                    </a:lnTo>
                    <a:lnTo>
                      <a:pt x="689" y="231"/>
                    </a:lnTo>
                    <a:lnTo>
                      <a:pt x="646" y="212"/>
                    </a:lnTo>
                    <a:lnTo>
                      <a:pt x="634" y="212"/>
                    </a:lnTo>
                    <a:lnTo>
                      <a:pt x="658" y="244"/>
                    </a:lnTo>
                    <a:lnTo>
                      <a:pt x="652" y="244"/>
                    </a:lnTo>
                    <a:lnTo>
                      <a:pt x="646" y="244"/>
                    </a:lnTo>
                    <a:lnTo>
                      <a:pt x="640" y="237"/>
                    </a:lnTo>
                    <a:lnTo>
                      <a:pt x="634" y="237"/>
                    </a:lnTo>
                    <a:lnTo>
                      <a:pt x="627" y="237"/>
                    </a:lnTo>
                    <a:lnTo>
                      <a:pt x="621" y="218"/>
                    </a:lnTo>
                    <a:lnTo>
                      <a:pt x="621" y="212"/>
                    </a:lnTo>
                    <a:lnTo>
                      <a:pt x="621" y="199"/>
                    </a:lnTo>
                    <a:lnTo>
                      <a:pt x="621" y="186"/>
                    </a:lnTo>
                    <a:lnTo>
                      <a:pt x="609" y="180"/>
                    </a:lnTo>
                    <a:lnTo>
                      <a:pt x="591" y="180"/>
                    </a:lnTo>
                    <a:lnTo>
                      <a:pt x="640" y="193"/>
                    </a:lnTo>
                    <a:lnTo>
                      <a:pt x="689" y="180"/>
                    </a:lnTo>
                    <a:lnTo>
                      <a:pt x="683" y="173"/>
                    </a:lnTo>
                    <a:lnTo>
                      <a:pt x="591" y="135"/>
                    </a:lnTo>
                    <a:lnTo>
                      <a:pt x="572" y="141"/>
                    </a:lnTo>
                    <a:lnTo>
                      <a:pt x="547" y="135"/>
                    </a:lnTo>
                    <a:lnTo>
                      <a:pt x="578" y="122"/>
                    </a:lnTo>
                    <a:lnTo>
                      <a:pt x="560" y="128"/>
                    </a:lnTo>
                    <a:lnTo>
                      <a:pt x="547" y="122"/>
                    </a:lnTo>
                    <a:lnTo>
                      <a:pt x="541" y="103"/>
                    </a:lnTo>
                    <a:lnTo>
                      <a:pt x="535" y="122"/>
                    </a:lnTo>
                    <a:lnTo>
                      <a:pt x="517" y="122"/>
                    </a:lnTo>
                    <a:lnTo>
                      <a:pt x="517" y="103"/>
                    </a:lnTo>
                    <a:lnTo>
                      <a:pt x="517" y="116"/>
                    </a:lnTo>
                    <a:lnTo>
                      <a:pt x="511" y="122"/>
                    </a:lnTo>
                    <a:lnTo>
                      <a:pt x="504" y="122"/>
                    </a:lnTo>
                    <a:lnTo>
                      <a:pt x="498" y="122"/>
                    </a:lnTo>
                    <a:lnTo>
                      <a:pt x="486" y="122"/>
                    </a:lnTo>
                    <a:lnTo>
                      <a:pt x="480" y="128"/>
                    </a:lnTo>
                    <a:lnTo>
                      <a:pt x="480" y="128"/>
                    </a:lnTo>
                    <a:lnTo>
                      <a:pt x="480" y="128"/>
                    </a:lnTo>
                    <a:lnTo>
                      <a:pt x="467" y="135"/>
                    </a:lnTo>
                    <a:lnTo>
                      <a:pt x="455" y="135"/>
                    </a:lnTo>
                    <a:lnTo>
                      <a:pt x="449" y="135"/>
                    </a:lnTo>
                    <a:lnTo>
                      <a:pt x="443" y="135"/>
                    </a:lnTo>
                    <a:lnTo>
                      <a:pt x="437" y="141"/>
                    </a:lnTo>
                    <a:lnTo>
                      <a:pt x="437" y="148"/>
                    </a:lnTo>
                    <a:lnTo>
                      <a:pt x="437" y="148"/>
                    </a:lnTo>
                    <a:lnTo>
                      <a:pt x="437" y="148"/>
                    </a:lnTo>
                    <a:lnTo>
                      <a:pt x="431" y="154"/>
                    </a:lnTo>
                    <a:lnTo>
                      <a:pt x="431" y="154"/>
                    </a:lnTo>
                    <a:lnTo>
                      <a:pt x="424" y="148"/>
                    </a:lnTo>
                    <a:lnTo>
                      <a:pt x="431" y="141"/>
                    </a:lnTo>
                    <a:lnTo>
                      <a:pt x="412" y="154"/>
                    </a:lnTo>
                    <a:lnTo>
                      <a:pt x="431" y="160"/>
                    </a:lnTo>
                    <a:lnTo>
                      <a:pt x="387" y="199"/>
                    </a:lnTo>
                    <a:lnTo>
                      <a:pt x="363" y="250"/>
                    </a:lnTo>
                    <a:lnTo>
                      <a:pt x="357" y="244"/>
                    </a:lnTo>
                    <a:lnTo>
                      <a:pt x="344" y="263"/>
                    </a:lnTo>
                    <a:lnTo>
                      <a:pt x="338" y="263"/>
                    </a:lnTo>
                    <a:lnTo>
                      <a:pt x="320" y="282"/>
                    </a:lnTo>
                    <a:lnTo>
                      <a:pt x="320" y="321"/>
                    </a:lnTo>
                    <a:lnTo>
                      <a:pt x="314" y="340"/>
                    </a:lnTo>
                    <a:lnTo>
                      <a:pt x="320" y="353"/>
                    </a:lnTo>
                    <a:lnTo>
                      <a:pt x="332" y="353"/>
                    </a:lnTo>
                    <a:lnTo>
                      <a:pt x="351" y="347"/>
                    </a:lnTo>
                    <a:lnTo>
                      <a:pt x="363" y="334"/>
                    </a:lnTo>
                    <a:lnTo>
                      <a:pt x="369" y="321"/>
                    </a:lnTo>
                    <a:lnTo>
                      <a:pt x="375" y="321"/>
                    </a:lnTo>
                    <a:lnTo>
                      <a:pt x="394" y="379"/>
                    </a:lnTo>
                    <a:lnTo>
                      <a:pt x="387" y="392"/>
                    </a:lnTo>
                    <a:lnTo>
                      <a:pt x="394" y="398"/>
                    </a:lnTo>
                    <a:lnTo>
                      <a:pt x="400" y="398"/>
                    </a:lnTo>
                    <a:lnTo>
                      <a:pt x="406" y="404"/>
                    </a:lnTo>
                    <a:lnTo>
                      <a:pt x="418" y="392"/>
                    </a:lnTo>
                    <a:lnTo>
                      <a:pt x="418" y="385"/>
                    </a:lnTo>
                    <a:lnTo>
                      <a:pt x="424" y="379"/>
                    </a:lnTo>
                    <a:lnTo>
                      <a:pt x="424" y="379"/>
                    </a:lnTo>
                    <a:lnTo>
                      <a:pt x="437" y="379"/>
                    </a:lnTo>
                    <a:lnTo>
                      <a:pt x="443" y="347"/>
                    </a:lnTo>
                    <a:lnTo>
                      <a:pt x="461" y="321"/>
                    </a:lnTo>
                    <a:lnTo>
                      <a:pt x="449" y="321"/>
                    </a:lnTo>
                    <a:lnTo>
                      <a:pt x="461" y="308"/>
                    </a:lnTo>
                    <a:lnTo>
                      <a:pt x="443" y="295"/>
                    </a:lnTo>
                    <a:lnTo>
                      <a:pt x="443" y="270"/>
                    </a:lnTo>
                    <a:lnTo>
                      <a:pt x="467" y="270"/>
                    </a:lnTo>
                    <a:lnTo>
                      <a:pt x="480" y="257"/>
                    </a:lnTo>
                    <a:lnTo>
                      <a:pt x="480" y="231"/>
                    </a:lnTo>
                    <a:lnTo>
                      <a:pt x="486" y="212"/>
                    </a:lnTo>
                    <a:lnTo>
                      <a:pt x="492" y="199"/>
                    </a:lnTo>
                    <a:lnTo>
                      <a:pt x="511" y="199"/>
                    </a:lnTo>
                    <a:lnTo>
                      <a:pt x="523" y="199"/>
                    </a:lnTo>
                    <a:lnTo>
                      <a:pt x="523" y="212"/>
                    </a:lnTo>
                    <a:lnTo>
                      <a:pt x="486" y="263"/>
                    </a:lnTo>
                    <a:lnTo>
                      <a:pt x="480" y="263"/>
                    </a:lnTo>
                    <a:lnTo>
                      <a:pt x="486" y="263"/>
                    </a:lnTo>
                    <a:lnTo>
                      <a:pt x="486" y="270"/>
                    </a:lnTo>
                    <a:lnTo>
                      <a:pt x="486" y="282"/>
                    </a:lnTo>
                    <a:lnTo>
                      <a:pt x="486" y="289"/>
                    </a:lnTo>
                    <a:lnTo>
                      <a:pt x="486" y="295"/>
                    </a:lnTo>
                    <a:lnTo>
                      <a:pt x="498" y="308"/>
                    </a:lnTo>
                    <a:lnTo>
                      <a:pt x="511" y="308"/>
                    </a:lnTo>
                    <a:lnTo>
                      <a:pt x="523" y="308"/>
                    </a:lnTo>
                    <a:lnTo>
                      <a:pt x="535" y="308"/>
                    </a:lnTo>
                    <a:lnTo>
                      <a:pt x="547" y="302"/>
                    </a:lnTo>
                    <a:lnTo>
                      <a:pt x="554" y="302"/>
                    </a:lnTo>
                    <a:lnTo>
                      <a:pt x="560" y="302"/>
                    </a:lnTo>
                    <a:lnTo>
                      <a:pt x="578" y="308"/>
                    </a:lnTo>
                    <a:lnTo>
                      <a:pt x="572" y="321"/>
                    </a:lnTo>
                    <a:lnTo>
                      <a:pt x="566" y="321"/>
                    </a:lnTo>
                    <a:lnTo>
                      <a:pt x="554" y="314"/>
                    </a:lnTo>
                    <a:lnTo>
                      <a:pt x="547" y="314"/>
                    </a:lnTo>
                    <a:lnTo>
                      <a:pt x="529" y="314"/>
                    </a:lnTo>
                    <a:lnTo>
                      <a:pt x="523" y="314"/>
                    </a:lnTo>
                    <a:lnTo>
                      <a:pt x="517" y="327"/>
                    </a:lnTo>
                    <a:lnTo>
                      <a:pt x="511" y="340"/>
                    </a:lnTo>
                    <a:lnTo>
                      <a:pt x="517" y="353"/>
                    </a:lnTo>
                    <a:lnTo>
                      <a:pt x="523" y="353"/>
                    </a:lnTo>
                    <a:lnTo>
                      <a:pt x="523" y="372"/>
                    </a:lnTo>
                    <a:lnTo>
                      <a:pt x="517" y="372"/>
                    </a:lnTo>
                    <a:lnTo>
                      <a:pt x="511" y="366"/>
                    </a:lnTo>
                    <a:lnTo>
                      <a:pt x="504" y="359"/>
                    </a:lnTo>
                    <a:lnTo>
                      <a:pt x="498" y="359"/>
                    </a:lnTo>
                    <a:lnTo>
                      <a:pt x="492" y="359"/>
                    </a:lnTo>
                    <a:lnTo>
                      <a:pt x="486" y="372"/>
                    </a:lnTo>
                    <a:lnTo>
                      <a:pt x="486" y="385"/>
                    </a:lnTo>
                    <a:lnTo>
                      <a:pt x="480" y="398"/>
                    </a:lnTo>
                    <a:lnTo>
                      <a:pt x="474" y="411"/>
                    </a:lnTo>
                    <a:lnTo>
                      <a:pt x="467" y="417"/>
                    </a:lnTo>
                    <a:lnTo>
                      <a:pt x="461" y="411"/>
                    </a:lnTo>
                    <a:lnTo>
                      <a:pt x="412" y="430"/>
                    </a:lnTo>
                    <a:lnTo>
                      <a:pt x="400" y="417"/>
                    </a:lnTo>
                    <a:lnTo>
                      <a:pt x="412" y="417"/>
                    </a:lnTo>
                    <a:lnTo>
                      <a:pt x="400" y="411"/>
                    </a:lnTo>
                    <a:lnTo>
                      <a:pt x="387" y="411"/>
                    </a:lnTo>
                    <a:lnTo>
                      <a:pt x="375" y="430"/>
                    </a:lnTo>
                    <a:lnTo>
                      <a:pt x="375" y="424"/>
                    </a:lnTo>
                    <a:lnTo>
                      <a:pt x="375" y="417"/>
                    </a:lnTo>
                    <a:lnTo>
                      <a:pt x="369" y="417"/>
                    </a:lnTo>
                    <a:lnTo>
                      <a:pt x="363" y="411"/>
                    </a:lnTo>
                    <a:lnTo>
                      <a:pt x="363" y="404"/>
                    </a:lnTo>
                    <a:lnTo>
                      <a:pt x="363" y="398"/>
                    </a:lnTo>
                    <a:lnTo>
                      <a:pt x="369" y="392"/>
                    </a:lnTo>
                    <a:lnTo>
                      <a:pt x="375" y="385"/>
                    </a:lnTo>
                    <a:lnTo>
                      <a:pt x="375" y="379"/>
                    </a:lnTo>
                    <a:lnTo>
                      <a:pt x="369" y="379"/>
                    </a:lnTo>
                    <a:lnTo>
                      <a:pt x="369" y="359"/>
                    </a:lnTo>
                    <a:lnTo>
                      <a:pt x="363" y="359"/>
                    </a:lnTo>
                    <a:lnTo>
                      <a:pt x="357" y="366"/>
                    </a:lnTo>
                    <a:lnTo>
                      <a:pt x="351" y="372"/>
                    </a:lnTo>
                    <a:lnTo>
                      <a:pt x="344" y="379"/>
                    </a:lnTo>
                    <a:lnTo>
                      <a:pt x="351" y="392"/>
                    </a:lnTo>
                    <a:lnTo>
                      <a:pt x="351" y="398"/>
                    </a:lnTo>
                    <a:lnTo>
                      <a:pt x="357" y="398"/>
                    </a:lnTo>
                    <a:lnTo>
                      <a:pt x="357" y="404"/>
                    </a:lnTo>
                    <a:lnTo>
                      <a:pt x="357" y="411"/>
                    </a:lnTo>
                    <a:lnTo>
                      <a:pt x="344" y="430"/>
                    </a:lnTo>
                    <a:lnTo>
                      <a:pt x="338" y="430"/>
                    </a:lnTo>
                    <a:lnTo>
                      <a:pt x="320" y="449"/>
                    </a:lnTo>
                    <a:lnTo>
                      <a:pt x="320" y="456"/>
                    </a:lnTo>
                    <a:lnTo>
                      <a:pt x="307" y="462"/>
                    </a:lnTo>
                    <a:lnTo>
                      <a:pt x="301" y="456"/>
                    </a:lnTo>
                    <a:lnTo>
                      <a:pt x="301" y="449"/>
                    </a:lnTo>
                    <a:lnTo>
                      <a:pt x="289" y="481"/>
                    </a:lnTo>
                    <a:lnTo>
                      <a:pt x="283" y="488"/>
                    </a:lnTo>
                    <a:lnTo>
                      <a:pt x="283" y="481"/>
                    </a:lnTo>
                    <a:lnTo>
                      <a:pt x="271" y="488"/>
                    </a:lnTo>
                    <a:lnTo>
                      <a:pt x="264" y="501"/>
                    </a:lnTo>
                    <a:lnTo>
                      <a:pt x="252" y="507"/>
                    </a:lnTo>
                    <a:lnTo>
                      <a:pt x="252" y="520"/>
                    </a:lnTo>
                    <a:lnTo>
                      <a:pt x="227" y="520"/>
                    </a:lnTo>
                    <a:lnTo>
                      <a:pt x="227" y="507"/>
                    </a:lnTo>
                    <a:lnTo>
                      <a:pt x="221" y="507"/>
                    </a:lnTo>
                    <a:lnTo>
                      <a:pt x="227" y="526"/>
                    </a:lnTo>
                    <a:lnTo>
                      <a:pt x="209" y="526"/>
                    </a:lnTo>
                    <a:lnTo>
                      <a:pt x="197" y="526"/>
                    </a:lnTo>
                    <a:lnTo>
                      <a:pt x="191" y="539"/>
                    </a:lnTo>
                    <a:lnTo>
                      <a:pt x="227" y="578"/>
                    </a:lnTo>
                    <a:lnTo>
                      <a:pt x="227" y="590"/>
                    </a:lnTo>
                    <a:lnTo>
                      <a:pt x="221" y="629"/>
                    </a:lnTo>
                    <a:lnTo>
                      <a:pt x="221" y="635"/>
                    </a:lnTo>
                    <a:lnTo>
                      <a:pt x="215" y="635"/>
                    </a:lnTo>
                    <a:lnTo>
                      <a:pt x="191" y="635"/>
                    </a:lnTo>
                    <a:lnTo>
                      <a:pt x="147" y="629"/>
                    </a:lnTo>
                    <a:lnTo>
                      <a:pt x="123" y="648"/>
                    </a:lnTo>
                    <a:lnTo>
                      <a:pt x="129" y="674"/>
                    </a:lnTo>
                    <a:close/>
                    <a:moveTo>
                      <a:pt x="517" y="738"/>
                    </a:moveTo>
                    <a:lnTo>
                      <a:pt x="511" y="751"/>
                    </a:lnTo>
                    <a:lnTo>
                      <a:pt x="511" y="770"/>
                    </a:lnTo>
                    <a:lnTo>
                      <a:pt x="523" y="783"/>
                    </a:lnTo>
                    <a:lnTo>
                      <a:pt x="523" y="777"/>
                    </a:lnTo>
                    <a:lnTo>
                      <a:pt x="535" y="783"/>
                    </a:lnTo>
                    <a:lnTo>
                      <a:pt x="523" y="764"/>
                    </a:lnTo>
                    <a:lnTo>
                      <a:pt x="535" y="764"/>
                    </a:lnTo>
                    <a:lnTo>
                      <a:pt x="517" y="738"/>
                    </a:lnTo>
                    <a:close/>
                    <a:moveTo>
                      <a:pt x="689" y="597"/>
                    </a:moveTo>
                    <a:lnTo>
                      <a:pt x="683" y="597"/>
                    </a:lnTo>
                    <a:lnTo>
                      <a:pt x="658" y="590"/>
                    </a:lnTo>
                    <a:lnTo>
                      <a:pt x="695" y="565"/>
                    </a:lnTo>
                    <a:lnTo>
                      <a:pt x="720" y="565"/>
                    </a:lnTo>
                    <a:lnTo>
                      <a:pt x="695" y="578"/>
                    </a:lnTo>
                    <a:lnTo>
                      <a:pt x="701" y="578"/>
                    </a:lnTo>
                    <a:lnTo>
                      <a:pt x="695" y="597"/>
                    </a:lnTo>
                    <a:lnTo>
                      <a:pt x="689" y="597"/>
                    </a:lnTo>
                    <a:close/>
                    <a:moveTo>
                      <a:pt x="1329" y="64"/>
                    </a:moveTo>
                    <a:lnTo>
                      <a:pt x="1317" y="51"/>
                    </a:lnTo>
                    <a:lnTo>
                      <a:pt x="1304" y="51"/>
                    </a:lnTo>
                    <a:lnTo>
                      <a:pt x="1329" y="64"/>
                    </a:lnTo>
                    <a:close/>
                    <a:moveTo>
                      <a:pt x="560" y="706"/>
                    </a:moveTo>
                    <a:lnTo>
                      <a:pt x="578" y="700"/>
                    </a:lnTo>
                    <a:lnTo>
                      <a:pt x="572" y="700"/>
                    </a:lnTo>
                    <a:lnTo>
                      <a:pt x="560" y="706"/>
                    </a:lnTo>
                    <a:close/>
                    <a:moveTo>
                      <a:pt x="1907" y="1329"/>
                    </a:moveTo>
                    <a:lnTo>
                      <a:pt x="1907" y="1309"/>
                    </a:lnTo>
                    <a:lnTo>
                      <a:pt x="1901" y="1322"/>
                    </a:lnTo>
                    <a:lnTo>
                      <a:pt x="1901" y="1303"/>
                    </a:lnTo>
                    <a:lnTo>
                      <a:pt x="1895" y="1303"/>
                    </a:lnTo>
                    <a:lnTo>
                      <a:pt x="1883" y="1303"/>
                    </a:lnTo>
                    <a:lnTo>
                      <a:pt x="1877" y="1303"/>
                    </a:lnTo>
                    <a:lnTo>
                      <a:pt x="1871" y="1290"/>
                    </a:lnTo>
                    <a:lnTo>
                      <a:pt x="1871" y="1322"/>
                    </a:lnTo>
                    <a:lnTo>
                      <a:pt x="1889" y="1322"/>
                    </a:lnTo>
                    <a:lnTo>
                      <a:pt x="1889" y="1335"/>
                    </a:lnTo>
                    <a:lnTo>
                      <a:pt x="1877" y="1329"/>
                    </a:lnTo>
                    <a:lnTo>
                      <a:pt x="1889" y="1348"/>
                    </a:lnTo>
                    <a:lnTo>
                      <a:pt x="1907" y="1329"/>
                    </a:lnTo>
                    <a:close/>
                    <a:moveTo>
                      <a:pt x="1907" y="1329"/>
                    </a:moveTo>
                    <a:lnTo>
                      <a:pt x="1907" y="1341"/>
                    </a:lnTo>
                    <a:lnTo>
                      <a:pt x="1914" y="1341"/>
                    </a:lnTo>
                    <a:lnTo>
                      <a:pt x="1914" y="1329"/>
                    </a:lnTo>
                    <a:lnTo>
                      <a:pt x="1907" y="1329"/>
                    </a:lnTo>
                    <a:close/>
                    <a:moveTo>
                      <a:pt x="1914" y="1329"/>
                    </a:moveTo>
                    <a:lnTo>
                      <a:pt x="1920" y="1322"/>
                    </a:lnTo>
                    <a:lnTo>
                      <a:pt x="1914" y="1309"/>
                    </a:lnTo>
                    <a:lnTo>
                      <a:pt x="1914" y="1329"/>
                    </a:lnTo>
                    <a:close/>
                    <a:moveTo>
                      <a:pt x="1914" y="1309"/>
                    </a:moveTo>
                    <a:lnTo>
                      <a:pt x="1920" y="1309"/>
                    </a:lnTo>
                    <a:lnTo>
                      <a:pt x="1920" y="1290"/>
                    </a:lnTo>
                    <a:lnTo>
                      <a:pt x="1920" y="1277"/>
                    </a:lnTo>
                    <a:lnTo>
                      <a:pt x="1907" y="1284"/>
                    </a:lnTo>
                    <a:lnTo>
                      <a:pt x="1914" y="1303"/>
                    </a:lnTo>
                    <a:lnTo>
                      <a:pt x="1907" y="1303"/>
                    </a:lnTo>
                    <a:lnTo>
                      <a:pt x="1907" y="1309"/>
                    </a:lnTo>
                    <a:lnTo>
                      <a:pt x="1914" y="1309"/>
                    </a:lnTo>
                    <a:close/>
                    <a:moveTo>
                      <a:pt x="1963" y="834"/>
                    </a:moveTo>
                    <a:lnTo>
                      <a:pt x="1975" y="847"/>
                    </a:lnTo>
                    <a:lnTo>
                      <a:pt x="1987" y="841"/>
                    </a:lnTo>
                    <a:lnTo>
                      <a:pt x="1994" y="828"/>
                    </a:lnTo>
                    <a:lnTo>
                      <a:pt x="1987" y="815"/>
                    </a:lnTo>
                    <a:lnTo>
                      <a:pt x="2000" y="815"/>
                    </a:lnTo>
                    <a:lnTo>
                      <a:pt x="2012" y="802"/>
                    </a:lnTo>
                    <a:lnTo>
                      <a:pt x="2018" y="815"/>
                    </a:lnTo>
                    <a:lnTo>
                      <a:pt x="2018" y="802"/>
                    </a:lnTo>
                    <a:lnTo>
                      <a:pt x="2024" y="815"/>
                    </a:lnTo>
                    <a:lnTo>
                      <a:pt x="2031" y="796"/>
                    </a:lnTo>
                    <a:lnTo>
                      <a:pt x="2018" y="745"/>
                    </a:lnTo>
                    <a:lnTo>
                      <a:pt x="2018" y="738"/>
                    </a:lnTo>
                    <a:lnTo>
                      <a:pt x="2024" y="738"/>
                    </a:lnTo>
                    <a:lnTo>
                      <a:pt x="2018" y="725"/>
                    </a:lnTo>
                    <a:lnTo>
                      <a:pt x="1994" y="687"/>
                    </a:lnTo>
                    <a:lnTo>
                      <a:pt x="1987" y="687"/>
                    </a:lnTo>
                    <a:lnTo>
                      <a:pt x="1994" y="764"/>
                    </a:lnTo>
                    <a:lnTo>
                      <a:pt x="1981" y="777"/>
                    </a:lnTo>
                    <a:lnTo>
                      <a:pt x="1975" y="764"/>
                    </a:lnTo>
                    <a:lnTo>
                      <a:pt x="1963" y="764"/>
                    </a:lnTo>
                    <a:lnTo>
                      <a:pt x="1963" y="802"/>
                    </a:lnTo>
                    <a:lnTo>
                      <a:pt x="1957" y="796"/>
                    </a:lnTo>
                    <a:lnTo>
                      <a:pt x="1951" y="796"/>
                    </a:lnTo>
                    <a:lnTo>
                      <a:pt x="1932" y="802"/>
                    </a:lnTo>
                    <a:lnTo>
                      <a:pt x="1920" y="815"/>
                    </a:lnTo>
                    <a:lnTo>
                      <a:pt x="1914" y="822"/>
                    </a:lnTo>
                    <a:lnTo>
                      <a:pt x="1920" y="834"/>
                    </a:lnTo>
                    <a:lnTo>
                      <a:pt x="1914" y="834"/>
                    </a:lnTo>
                    <a:lnTo>
                      <a:pt x="1907" y="847"/>
                    </a:lnTo>
                    <a:lnTo>
                      <a:pt x="1914" y="854"/>
                    </a:lnTo>
                    <a:lnTo>
                      <a:pt x="1914" y="847"/>
                    </a:lnTo>
                    <a:lnTo>
                      <a:pt x="1920" y="854"/>
                    </a:lnTo>
                    <a:lnTo>
                      <a:pt x="1920" y="892"/>
                    </a:lnTo>
                    <a:lnTo>
                      <a:pt x="1938" y="886"/>
                    </a:lnTo>
                    <a:lnTo>
                      <a:pt x="1944" y="873"/>
                    </a:lnTo>
                    <a:lnTo>
                      <a:pt x="1938" y="860"/>
                    </a:lnTo>
                    <a:lnTo>
                      <a:pt x="1932" y="847"/>
                    </a:lnTo>
                    <a:lnTo>
                      <a:pt x="1926" y="834"/>
                    </a:lnTo>
                    <a:lnTo>
                      <a:pt x="1938" y="828"/>
                    </a:lnTo>
                    <a:lnTo>
                      <a:pt x="1957" y="815"/>
                    </a:lnTo>
                    <a:lnTo>
                      <a:pt x="1963" y="815"/>
                    </a:lnTo>
                    <a:lnTo>
                      <a:pt x="1963" y="834"/>
                    </a:lnTo>
                    <a:close/>
                    <a:moveTo>
                      <a:pt x="1963" y="834"/>
                    </a:moveTo>
                    <a:lnTo>
                      <a:pt x="1951" y="828"/>
                    </a:lnTo>
                    <a:lnTo>
                      <a:pt x="1957" y="847"/>
                    </a:lnTo>
                    <a:lnTo>
                      <a:pt x="1963" y="834"/>
                    </a:lnTo>
                    <a:close/>
                    <a:moveTo>
                      <a:pt x="1951" y="834"/>
                    </a:moveTo>
                    <a:lnTo>
                      <a:pt x="1944" y="828"/>
                    </a:lnTo>
                    <a:lnTo>
                      <a:pt x="1938" y="834"/>
                    </a:lnTo>
                    <a:lnTo>
                      <a:pt x="1938" y="847"/>
                    </a:lnTo>
                    <a:lnTo>
                      <a:pt x="1951" y="854"/>
                    </a:lnTo>
                    <a:lnTo>
                      <a:pt x="1951" y="834"/>
                    </a:lnTo>
                    <a:close/>
                    <a:moveTo>
                      <a:pt x="806" y="2041"/>
                    </a:moveTo>
                    <a:lnTo>
                      <a:pt x="812" y="2060"/>
                    </a:lnTo>
                    <a:lnTo>
                      <a:pt x="824" y="2060"/>
                    </a:lnTo>
                    <a:lnTo>
                      <a:pt x="849" y="2054"/>
                    </a:lnTo>
                    <a:lnTo>
                      <a:pt x="861" y="2054"/>
                    </a:lnTo>
                    <a:lnTo>
                      <a:pt x="886" y="1958"/>
                    </a:lnTo>
                    <a:lnTo>
                      <a:pt x="898" y="1855"/>
                    </a:lnTo>
                    <a:lnTo>
                      <a:pt x="898" y="1868"/>
                    </a:lnTo>
                    <a:lnTo>
                      <a:pt x="904" y="1855"/>
                    </a:lnTo>
                    <a:lnTo>
                      <a:pt x="898" y="1797"/>
                    </a:lnTo>
                    <a:lnTo>
                      <a:pt x="892" y="1784"/>
                    </a:lnTo>
                    <a:lnTo>
                      <a:pt x="880" y="1816"/>
                    </a:lnTo>
                    <a:lnTo>
                      <a:pt x="874" y="1829"/>
                    </a:lnTo>
                    <a:lnTo>
                      <a:pt x="874" y="1842"/>
                    </a:lnTo>
                    <a:lnTo>
                      <a:pt x="824" y="1868"/>
                    </a:lnTo>
                    <a:lnTo>
                      <a:pt x="818" y="1880"/>
                    </a:lnTo>
                    <a:lnTo>
                      <a:pt x="812" y="1893"/>
                    </a:lnTo>
                    <a:lnTo>
                      <a:pt x="818" y="1906"/>
                    </a:lnTo>
                    <a:lnTo>
                      <a:pt x="818" y="1925"/>
                    </a:lnTo>
                    <a:lnTo>
                      <a:pt x="824" y="1938"/>
                    </a:lnTo>
                    <a:lnTo>
                      <a:pt x="818" y="1970"/>
                    </a:lnTo>
                    <a:lnTo>
                      <a:pt x="806" y="1983"/>
                    </a:lnTo>
                    <a:lnTo>
                      <a:pt x="800" y="1996"/>
                    </a:lnTo>
                    <a:lnTo>
                      <a:pt x="794" y="2009"/>
                    </a:lnTo>
                    <a:lnTo>
                      <a:pt x="800" y="2028"/>
                    </a:lnTo>
                    <a:lnTo>
                      <a:pt x="806" y="2041"/>
                    </a:lnTo>
                    <a:close/>
                    <a:moveTo>
                      <a:pt x="954" y="1290"/>
                    </a:moveTo>
                    <a:lnTo>
                      <a:pt x="966" y="1284"/>
                    </a:lnTo>
                    <a:lnTo>
                      <a:pt x="947" y="1284"/>
                    </a:lnTo>
                    <a:lnTo>
                      <a:pt x="954" y="1290"/>
                    </a:lnTo>
                    <a:close/>
                    <a:moveTo>
                      <a:pt x="394" y="764"/>
                    </a:moveTo>
                    <a:lnTo>
                      <a:pt x="431" y="777"/>
                    </a:lnTo>
                    <a:lnTo>
                      <a:pt x="437" y="738"/>
                    </a:lnTo>
                    <a:lnTo>
                      <a:pt x="418" y="745"/>
                    </a:lnTo>
                    <a:lnTo>
                      <a:pt x="400" y="745"/>
                    </a:lnTo>
                    <a:lnTo>
                      <a:pt x="394" y="745"/>
                    </a:lnTo>
                    <a:lnTo>
                      <a:pt x="394" y="764"/>
                    </a:lnTo>
                    <a:close/>
                    <a:moveTo>
                      <a:pt x="554" y="815"/>
                    </a:moveTo>
                    <a:lnTo>
                      <a:pt x="578" y="815"/>
                    </a:lnTo>
                    <a:lnTo>
                      <a:pt x="578" y="802"/>
                    </a:lnTo>
                    <a:lnTo>
                      <a:pt x="541" y="796"/>
                    </a:lnTo>
                    <a:lnTo>
                      <a:pt x="541" y="809"/>
                    </a:lnTo>
                    <a:lnTo>
                      <a:pt x="554" y="815"/>
                    </a:lnTo>
                    <a:close/>
                    <a:moveTo>
                      <a:pt x="652" y="815"/>
                    </a:moveTo>
                    <a:lnTo>
                      <a:pt x="658" y="815"/>
                    </a:lnTo>
                    <a:lnTo>
                      <a:pt x="671" y="822"/>
                    </a:lnTo>
                    <a:lnTo>
                      <a:pt x="677" y="815"/>
                    </a:lnTo>
                    <a:lnTo>
                      <a:pt x="677" y="809"/>
                    </a:lnTo>
                    <a:lnTo>
                      <a:pt x="677" y="802"/>
                    </a:lnTo>
                    <a:lnTo>
                      <a:pt x="683" y="796"/>
                    </a:lnTo>
                    <a:lnTo>
                      <a:pt x="646" y="815"/>
                    </a:lnTo>
                    <a:lnTo>
                      <a:pt x="652" y="815"/>
                    </a:lnTo>
                    <a:close/>
                    <a:moveTo>
                      <a:pt x="12" y="963"/>
                    </a:moveTo>
                    <a:lnTo>
                      <a:pt x="18" y="943"/>
                    </a:lnTo>
                    <a:lnTo>
                      <a:pt x="12" y="943"/>
                    </a:lnTo>
                    <a:lnTo>
                      <a:pt x="12" y="963"/>
                    </a:lnTo>
                    <a:close/>
                    <a:moveTo>
                      <a:pt x="67" y="937"/>
                    </a:moveTo>
                    <a:lnTo>
                      <a:pt x="55" y="931"/>
                    </a:lnTo>
                    <a:lnTo>
                      <a:pt x="49" y="943"/>
                    </a:lnTo>
                    <a:lnTo>
                      <a:pt x="43" y="963"/>
                    </a:lnTo>
                    <a:lnTo>
                      <a:pt x="67" y="937"/>
                    </a:lnTo>
                    <a:close/>
                    <a:moveTo>
                      <a:pt x="892" y="674"/>
                    </a:moveTo>
                    <a:lnTo>
                      <a:pt x="898" y="687"/>
                    </a:lnTo>
                    <a:lnTo>
                      <a:pt x="898" y="674"/>
                    </a:lnTo>
                    <a:lnTo>
                      <a:pt x="911" y="680"/>
                    </a:lnTo>
                    <a:lnTo>
                      <a:pt x="911" y="693"/>
                    </a:lnTo>
                    <a:lnTo>
                      <a:pt x="898" y="700"/>
                    </a:lnTo>
                    <a:lnTo>
                      <a:pt x="898" y="706"/>
                    </a:lnTo>
                    <a:lnTo>
                      <a:pt x="904" y="706"/>
                    </a:lnTo>
                    <a:lnTo>
                      <a:pt x="917" y="764"/>
                    </a:lnTo>
                    <a:lnTo>
                      <a:pt x="917" y="777"/>
                    </a:lnTo>
                    <a:lnTo>
                      <a:pt x="898" y="789"/>
                    </a:lnTo>
                    <a:lnTo>
                      <a:pt x="874" y="783"/>
                    </a:lnTo>
                    <a:lnTo>
                      <a:pt x="861" y="764"/>
                    </a:lnTo>
                    <a:lnTo>
                      <a:pt x="861" y="738"/>
                    </a:lnTo>
                    <a:lnTo>
                      <a:pt x="849" y="725"/>
                    </a:lnTo>
                    <a:lnTo>
                      <a:pt x="861" y="725"/>
                    </a:lnTo>
                    <a:lnTo>
                      <a:pt x="861" y="712"/>
                    </a:lnTo>
                    <a:lnTo>
                      <a:pt x="867" y="700"/>
                    </a:lnTo>
                    <a:lnTo>
                      <a:pt x="843" y="674"/>
                    </a:lnTo>
                    <a:lnTo>
                      <a:pt x="831" y="674"/>
                    </a:lnTo>
                    <a:lnTo>
                      <a:pt x="824" y="661"/>
                    </a:lnTo>
                    <a:lnTo>
                      <a:pt x="824" y="648"/>
                    </a:lnTo>
                    <a:lnTo>
                      <a:pt x="824" y="642"/>
                    </a:lnTo>
                    <a:lnTo>
                      <a:pt x="818" y="623"/>
                    </a:lnTo>
                    <a:lnTo>
                      <a:pt x="812" y="610"/>
                    </a:lnTo>
                    <a:lnTo>
                      <a:pt x="806" y="603"/>
                    </a:lnTo>
                    <a:lnTo>
                      <a:pt x="806" y="597"/>
                    </a:lnTo>
                    <a:lnTo>
                      <a:pt x="812" y="590"/>
                    </a:lnTo>
                    <a:lnTo>
                      <a:pt x="831" y="578"/>
                    </a:lnTo>
                    <a:lnTo>
                      <a:pt x="861" y="565"/>
                    </a:lnTo>
                    <a:lnTo>
                      <a:pt x="886" y="571"/>
                    </a:lnTo>
                    <a:lnTo>
                      <a:pt x="904" y="597"/>
                    </a:lnTo>
                    <a:lnTo>
                      <a:pt x="874" y="597"/>
                    </a:lnTo>
                    <a:lnTo>
                      <a:pt x="867" y="610"/>
                    </a:lnTo>
                    <a:lnTo>
                      <a:pt x="874" y="616"/>
                    </a:lnTo>
                    <a:lnTo>
                      <a:pt x="867" y="616"/>
                    </a:lnTo>
                    <a:lnTo>
                      <a:pt x="880" y="648"/>
                    </a:lnTo>
                    <a:lnTo>
                      <a:pt x="892" y="648"/>
                    </a:lnTo>
                    <a:lnTo>
                      <a:pt x="892" y="674"/>
                    </a:lnTo>
                    <a:close/>
                    <a:moveTo>
                      <a:pt x="2080" y="507"/>
                    </a:moveTo>
                    <a:lnTo>
                      <a:pt x="2086" y="501"/>
                    </a:lnTo>
                    <a:lnTo>
                      <a:pt x="2080" y="488"/>
                    </a:lnTo>
                    <a:lnTo>
                      <a:pt x="2080" y="507"/>
                    </a:lnTo>
                    <a:close/>
                    <a:moveTo>
                      <a:pt x="2049" y="597"/>
                    </a:moveTo>
                    <a:lnTo>
                      <a:pt x="2043" y="597"/>
                    </a:lnTo>
                    <a:lnTo>
                      <a:pt x="2031" y="616"/>
                    </a:lnTo>
                    <a:lnTo>
                      <a:pt x="2049" y="597"/>
                    </a:lnTo>
                    <a:close/>
                    <a:moveTo>
                      <a:pt x="1981" y="687"/>
                    </a:moveTo>
                    <a:lnTo>
                      <a:pt x="1987" y="674"/>
                    </a:lnTo>
                    <a:lnTo>
                      <a:pt x="1981" y="648"/>
                    </a:lnTo>
                    <a:lnTo>
                      <a:pt x="1987" y="667"/>
                    </a:lnTo>
                    <a:lnTo>
                      <a:pt x="1994" y="648"/>
                    </a:lnTo>
                    <a:lnTo>
                      <a:pt x="2012" y="667"/>
                    </a:lnTo>
                    <a:lnTo>
                      <a:pt x="2018" y="648"/>
                    </a:lnTo>
                    <a:lnTo>
                      <a:pt x="2031" y="635"/>
                    </a:lnTo>
                    <a:lnTo>
                      <a:pt x="2018" y="635"/>
                    </a:lnTo>
                    <a:lnTo>
                      <a:pt x="2018" y="616"/>
                    </a:lnTo>
                    <a:lnTo>
                      <a:pt x="2012" y="629"/>
                    </a:lnTo>
                    <a:lnTo>
                      <a:pt x="2000" y="616"/>
                    </a:lnTo>
                    <a:lnTo>
                      <a:pt x="1957" y="597"/>
                    </a:lnTo>
                    <a:lnTo>
                      <a:pt x="1963" y="610"/>
                    </a:lnTo>
                    <a:lnTo>
                      <a:pt x="1981" y="635"/>
                    </a:lnTo>
                    <a:lnTo>
                      <a:pt x="1969" y="635"/>
                    </a:lnTo>
                    <a:lnTo>
                      <a:pt x="1963" y="648"/>
                    </a:lnTo>
                    <a:lnTo>
                      <a:pt x="1981" y="687"/>
                    </a:lnTo>
                    <a:close/>
                    <a:moveTo>
                      <a:pt x="1311" y="1412"/>
                    </a:moveTo>
                    <a:lnTo>
                      <a:pt x="1335" y="1412"/>
                    </a:lnTo>
                    <a:lnTo>
                      <a:pt x="1335" y="1373"/>
                    </a:lnTo>
                    <a:lnTo>
                      <a:pt x="1317" y="1341"/>
                    </a:lnTo>
                    <a:lnTo>
                      <a:pt x="1311" y="1329"/>
                    </a:lnTo>
                    <a:lnTo>
                      <a:pt x="1311" y="1341"/>
                    </a:lnTo>
                    <a:lnTo>
                      <a:pt x="1304" y="1373"/>
                    </a:lnTo>
                    <a:lnTo>
                      <a:pt x="1311" y="1412"/>
                    </a:lnTo>
                    <a:close/>
                    <a:moveTo>
                      <a:pt x="1206" y="892"/>
                    </a:moveTo>
                    <a:lnTo>
                      <a:pt x="1194" y="873"/>
                    </a:lnTo>
                    <a:lnTo>
                      <a:pt x="1200" y="873"/>
                    </a:lnTo>
                    <a:lnTo>
                      <a:pt x="1206" y="892"/>
                    </a:lnTo>
                    <a:close/>
                    <a:moveTo>
                      <a:pt x="1704" y="1547"/>
                    </a:moveTo>
                    <a:lnTo>
                      <a:pt x="1723" y="1560"/>
                    </a:lnTo>
                    <a:lnTo>
                      <a:pt x="1729" y="1598"/>
                    </a:lnTo>
                    <a:lnTo>
                      <a:pt x="1741" y="1598"/>
                    </a:lnTo>
                    <a:lnTo>
                      <a:pt x="1741" y="1605"/>
                    </a:lnTo>
                    <a:lnTo>
                      <a:pt x="1772" y="1605"/>
                    </a:lnTo>
                    <a:lnTo>
                      <a:pt x="1778" y="1630"/>
                    </a:lnTo>
                    <a:lnTo>
                      <a:pt x="1797" y="1617"/>
                    </a:lnTo>
                    <a:lnTo>
                      <a:pt x="1809" y="1598"/>
                    </a:lnTo>
                    <a:lnTo>
                      <a:pt x="1809" y="1579"/>
                    </a:lnTo>
                    <a:lnTo>
                      <a:pt x="1834" y="1521"/>
                    </a:lnTo>
                    <a:lnTo>
                      <a:pt x="1840" y="1521"/>
                    </a:lnTo>
                    <a:lnTo>
                      <a:pt x="1827" y="1515"/>
                    </a:lnTo>
                    <a:lnTo>
                      <a:pt x="1821" y="1508"/>
                    </a:lnTo>
                    <a:lnTo>
                      <a:pt x="1827" y="1495"/>
                    </a:lnTo>
                    <a:lnTo>
                      <a:pt x="1834" y="1489"/>
                    </a:lnTo>
                    <a:lnTo>
                      <a:pt x="1834" y="1476"/>
                    </a:lnTo>
                    <a:lnTo>
                      <a:pt x="1827" y="1476"/>
                    </a:lnTo>
                    <a:lnTo>
                      <a:pt x="1827" y="1470"/>
                    </a:lnTo>
                    <a:lnTo>
                      <a:pt x="1827" y="1470"/>
                    </a:lnTo>
                    <a:lnTo>
                      <a:pt x="1821" y="1457"/>
                    </a:lnTo>
                    <a:lnTo>
                      <a:pt x="1827" y="1450"/>
                    </a:lnTo>
                    <a:lnTo>
                      <a:pt x="1834" y="1444"/>
                    </a:lnTo>
                    <a:lnTo>
                      <a:pt x="1840" y="1438"/>
                    </a:lnTo>
                    <a:lnTo>
                      <a:pt x="1834" y="1438"/>
                    </a:lnTo>
                    <a:lnTo>
                      <a:pt x="1846" y="1431"/>
                    </a:lnTo>
                    <a:lnTo>
                      <a:pt x="1827" y="1418"/>
                    </a:lnTo>
                    <a:lnTo>
                      <a:pt x="1815" y="1399"/>
                    </a:lnTo>
                    <a:lnTo>
                      <a:pt x="1797" y="1431"/>
                    </a:lnTo>
                    <a:lnTo>
                      <a:pt x="1797" y="1438"/>
                    </a:lnTo>
                    <a:lnTo>
                      <a:pt x="1778" y="1438"/>
                    </a:lnTo>
                    <a:lnTo>
                      <a:pt x="1760" y="1450"/>
                    </a:lnTo>
                    <a:lnTo>
                      <a:pt x="1760" y="1470"/>
                    </a:lnTo>
                    <a:lnTo>
                      <a:pt x="1741" y="1470"/>
                    </a:lnTo>
                    <a:lnTo>
                      <a:pt x="1735" y="1508"/>
                    </a:lnTo>
                    <a:lnTo>
                      <a:pt x="1723" y="1495"/>
                    </a:lnTo>
                    <a:lnTo>
                      <a:pt x="1711" y="1502"/>
                    </a:lnTo>
                    <a:lnTo>
                      <a:pt x="1704" y="1521"/>
                    </a:lnTo>
                    <a:lnTo>
                      <a:pt x="1704" y="1534"/>
                    </a:lnTo>
                    <a:lnTo>
                      <a:pt x="1704" y="1547"/>
                    </a:lnTo>
                    <a:close/>
                    <a:moveTo>
                      <a:pt x="1686" y="1149"/>
                    </a:moveTo>
                    <a:lnTo>
                      <a:pt x="1692" y="1149"/>
                    </a:lnTo>
                    <a:lnTo>
                      <a:pt x="1704" y="1142"/>
                    </a:lnTo>
                    <a:lnTo>
                      <a:pt x="1704" y="1123"/>
                    </a:lnTo>
                    <a:lnTo>
                      <a:pt x="1686" y="1117"/>
                    </a:lnTo>
                    <a:lnTo>
                      <a:pt x="1680" y="1136"/>
                    </a:lnTo>
                    <a:lnTo>
                      <a:pt x="1686" y="1149"/>
                    </a:lnTo>
                    <a:close/>
                    <a:moveTo>
                      <a:pt x="1834" y="1072"/>
                    </a:moveTo>
                    <a:lnTo>
                      <a:pt x="1840" y="1072"/>
                    </a:lnTo>
                    <a:lnTo>
                      <a:pt x="1840" y="1014"/>
                    </a:lnTo>
                    <a:lnTo>
                      <a:pt x="1827" y="1040"/>
                    </a:lnTo>
                    <a:lnTo>
                      <a:pt x="1834" y="1072"/>
                    </a:lnTo>
                    <a:close/>
                    <a:moveTo>
                      <a:pt x="1667" y="1605"/>
                    </a:moveTo>
                    <a:lnTo>
                      <a:pt x="1674" y="1605"/>
                    </a:lnTo>
                    <a:lnTo>
                      <a:pt x="1674" y="1598"/>
                    </a:lnTo>
                    <a:lnTo>
                      <a:pt x="1667" y="1579"/>
                    </a:lnTo>
                    <a:lnTo>
                      <a:pt x="1667" y="1566"/>
                    </a:lnTo>
                    <a:lnTo>
                      <a:pt x="1655" y="1566"/>
                    </a:lnTo>
                    <a:lnTo>
                      <a:pt x="1661" y="1579"/>
                    </a:lnTo>
                    <a:lnTo>
                      <a:pt x="1655" y="1579"/>
                    </a:lnTo>
                    <a:lnTo>
                      <a:pt x="1649" y="1560"/>
                    </a:lnTo>
                    <a:lnTo>
                      <a:pt x="1643" y="1560"/>
                    </a:lnTo>
                    <a:lnTo>
                      <a:pt x="1637" y="1560"/>
                    </a:lnTo>
                    <a:lnTo>
                      <a:pt x="1631" y="1553"/>
                    </a:lnTo>
                    <a:lnTo>
                      <a:pt x="1631" y="1547"/>
                    </a:lnTo>
                    <a:lnTo>
                      <a:pt x="1637" y="1547"/>
                    </a:lnTo>
                    <a:lnTo>
                      <a:pt x="1637" y="1540"/>
                    </a:lnTo>
                    <a:lnTo>
                      <a:pt x="1637" y="1540"/>
                    </a:lnTo>
                    <a:lnTo>
                      <a:pt x="1637" y="1534"/>
                    </a:lnTo>
                    <a:lnTo>
                      <a:pt x="1637" y="1534"/>
                    </a:lnTo>
                    <a:lnTo>
                      <a:pt x="1631" y="1528"/>
                    </a:lnTo>
                    <a:lnTo>
                      <a:pt x="1631" y="1521"/>
                    </a:lnTo>
                    <a:lnTo>
                      <a:pt x="1631" y="1521"/>
                    </a:lnTo>
                    <a:lnTo>
                      <a:pt x="1600" y="1495"/>
                    </a:lnTo>
                    <a:lnTo>
                      <a:pt x="1594" y="1495"/>
                    </a:lnTo>
                    <a:lnTo>
                      <a:pt x="1551" y="1431"/>
                    </a:lnTo>
                    <a:lnTo>
                      <a:pt x="1520" y="1418"/>
                    </a:lnTo>
                    <a:lnTo>
                      <a:pt x="1520" y="1431"/>
                    </a:lnTo>
                    <a:lnTo>
                      <a:pt x="1526" y="1444"/>
                    </a:lnTo>
                    <a:lnTo>
                      <a:pt x="1532" y="1450"/>
                    </a:lnTo>
                    <a:lnTo>
                      <a:pt x="1544" y="1463"/>
                    </a:lnTo>
                    <a:lnTo>
                      <a:pt x="1551" y="1470"/>
                    </a:lnTo>
                    <a:lnTo>
                      <a:pt x="1551" y="1476"/>
                    </a:lnTo>
                    <a:lnTo>
                      <a:pt x="1563" y="1483"/>
                    </a:lnTo>
                    <a:lnTo>
                      <a:pt x="1569" y="1489"/>
                    </a:lnTo>
                    <a:lnTo>
                      <a:pt x="1569" y="1495"/>
                    </a:lnTo>
                    <a:lnTo>
                      <a:pt x="1575" y="1502"/>
                    </a:lnTo>
                    <a:lnTo>
                      <a:pt x="1575" y="1508"/>
                    </a:lnTo>
                    <a:lnTo>
                      <a:pt x="1569" y="1515"/>
                    </a:lnTo>
                    <a:lnTo>
                      <a:pt x="1569" y="1521"/>
                    </a:lnTo>
                    <a:lnTo>
                      <a:pt x="1575" y="1534"/>
                    </a:lnTo>
                    <a:lnTo>
                      <a:pt x="1575" y="1534"/>
                    </a:lnTo>
                    <a:lnTo>
                      <a:pt x="1581" y="1540"/>
                    </a:lnTo>
                    <a:lnTo>
                      <a:pt x="1581" y="1547"/>
                    </a:lnTo>
                    <a:lnTo>
                      <a:pt x="1594" y="1560"/>
                    </a:lnTo>
                    <a:lnTo>
                      <a:pt x="1594" y="1579"/>
                    </a:lnTo>
                    <a:lnTo>
                      <a:pt x="1594" y="1592"/>
                    </a:lnTo>
                    <a:lnTo>
                      <a:pt x="1600" y="1605"/>
                    </a:lnTo>
                    <a:lnTo>
                      <a:pt x="1649" y="1649"/>
                    </a:lnTo>
                    <a:lnTo>
                      <a:pt x="1649" y="1656"/>
                    </a:lnTo>
                    <a:lnTo>
                      <a:pt x="1655" y="1649"/>
                    </a:lnTo>
                    <a:lnTo>
                      <a:pt x="1661" y="1656"/>
                    </a:lnTo>
                    <a:lnTo>
                      <a:pt x="1667" y="1605"/>
                    </a:lnTo>
                    <a:lnTo>
                      <a:pt x="1667" y="1605"/>
                    </a:lnTo>
                    <a:close/>
                    <a:moveTo>
                      <a:pt x="1920" y="1707"/>
                    </a:moveTo>
                    <a:lnTo>
                      <a:pt x="1914" y="1707"/>
                    </a:lnTo>
                    <a:lnTo>
                      <a:pt x="1914" y="1714"/>
                    </a:lnTo>
                    <a:lnTo>
                      <a:pt x="1920" y="1707"/>
                    </a:lnTo>
                    <a:close/>
                    <a:moveTo>
                      <a:pt x="1938" y="1707"/>
                    </a:moveTo>
                    <a:lnTo>
                      <a:pt x="1944" y="1688"/>
                    </a:lnTo>
                    <a:lnTo>
                      <a:pt x="1938" y="1688"/>
                    </a:lnTo>
                    <a:lnTo>
                      <a:pt x="1926" y="1707"/>
                    </a:lnTo>
                    <a:lnTo>
                      <a:pt x="1938" y="1707"/>
                    </a:lnTo>
                    <a:close/>
                    <a:moveTo>
                      <a:pt x="1852" y="1746"/>
                    </a:moveTo>
                    <a:lnTo>
                      <a:pt x="1864" y="1746"/>
                    </a:lnTo>
                    <a:lnTo>
                      <a:pt x="1846" y="1739"/>
                    </a:lnTo>
                    <a:lnTo>
                      <a:pt x="1840" y="1739"/>
                    </a:lnTo>
                    <a:lnTo>
                      <a:pt x="1852" y="1746"/>
                    </a:lnTo>
                    <a:close/>
                    <a:moveTo>
                      <a:pt x="1907" y="1528"/>
                    </a:moveTo>
                    <a:lnTo>
                      <a:pt x="1926" y="1528"/>
                    </a:lnTo>
                    <a:lnTo>
                      <a:pt x="1926" y="1508"/>
                    </a:lnTo>
                    <a:lnTo>
                      <a:pt x="1901" y="1521"/>
                    </a:lnTo>
                    <a:lnTo>
                      <a:pt x="1871" y="1508"/>
                    </a:lnTo>
                    <a:lnTo>
                      <a:pt x="1852" y="1521"/>
                    </a:lnTo>
                    <a:lnTo>
                      <a:pt x="1852" y="1540"/>
                    </a:lnTo>
                    <a:lnTo>
                      <a:pt x="1864" y="1528"/>
                    </a:lnTo>
                    <a:lnTo>
                      <a:pt x="1907" y="1528"/>
                    </a:lnTo>
                    <a:close/>
                    <a:moveTo>
                      <a:pt x="1846" y="1605"/>
                    </a:moveTo>
                    <a:lnTo>
                      <a:pt x="1846" y="1649"/>
                    </a:lnTo>
                    <a:lnTo>
                      <a:pt x="1852" y="1649"/>
                    </a:lnTo>
                    <a:lnTo>
                      <a:pt x="1852" y="1605"/>
                    </a:lnTo>
                    <a:lnTo>
                      <a:pt x="1871" y="1598"/>
                    </a:lnTo>
                    <a:lnTo>
                      <a:pt x="1864" y="1605"/>
                    </a:lnTo>
                    <a:lnTo>
                      <a:pt x="1877" y="1630"/>
                    </a:lnTo>
                    <a:lnTo>
                      <a:pt x="1877" y="1637"/>
                    </a:lnTo>
                    <a:lnTo>
                      <a:pt x="1877" y="1637"/>
                    </a:lnTo>
                    <a:lnTo>
                      <a:pt x="1883" y="1637"/>
                    </a:lnTo>
                    <a:lnTo>
                      <a:pt x="1889" y="1637"/>
                    </a:lnTo>
                    <a:lnTo>
                      <a:pt x="1895" y="1643"/>
                    </a:lnTo>
                    <a:lnTo>
                      <a:pt x="1889" y="1643"/>
                    </a:lnTo>
                    <a:lnTo>
                      <a:pt x="1889" y="1649"/>
                    </a:lnTo>
                    <a:lnTo>
                      <a:pt x="1889" y="1656"/>
                    </a:lnTo>
                    <a:lnTo>
                      <a:pt x="1889" y="1656"/>
                    </a:lnTo>
                    <a:lnTo>
                      <a:pt x="1901" y="1637"/>
                    </a:lnTo>
                    <a:lnTo>
                      <a:pt x="1877" y="1605"/>
                    </a:lnTo>
                    <a:lnTo>
                      <a:pt x="1889" y="1605"/>
                    </a:lnTo>
                    <a:lnTo>
                      <a:pt x="1877" y="1566"/>
                    </a:lnTo>
                    <a:lnTo>
                      <a:pt x="1901" y="1560"/>
                    </a:lnTo>
                    <a:lnTo>
                      <a:pt x="1907" y="1560"/>
                    </a:lnTo>
                    <a:lnTo>
                      <a:pt x="1901" y="1547"/>
                    </a:lnTo>
                    <a:lnTo>
                      <a:pt x="1864" y="1560"/>
                    </a:lnTo>
                    <a:lnTo>
                      <a:pt x="1852" y="1547"/>
                    </a:lnTo>
                    <a:lnTo>
                      <a:pt x="1840" y="1598"/>
                    </a:lnTo>
                    <a:lnTo>
                      <a:pt x="1840" y="1605"/>
                    </a:lnTo>
                    <a:lnTo>
                      <a:pt x="1846" y="1605"/>
                    </a:lnTo>
                    <a:close/>
                    <a:moveTo>
                      <a:pt x="1944" y="1617"/>
                    </a:moveTo>
                    <a:lnTo>
                      <a:pt x="1951" y="1617"/>
                    </a:lnTo>
                    <a:lnTo>
                      <a:pt x="1951" y="1611"/>
                    </a:lnTo>
                    <a:lnTo>
                      <a:pt x="1951" y="1605"/>
                    </a:lnTo>
                    <a:lnTo>
                      <a:pt x="1944" y="1605"/>
                    </a:lnTo>
                    <a:lnTo>
                      <a:pt x="1938" y="1605"/>
                    </a:lnTo>
                    <a:lnTo>
                      <a:pt x="1944" y="1617"/>
                    </a:lnTo>
                    <a:close/>
                    <a:moveTo>
                      <a:pt x="1963" y="1566"/>
                    </a:moveTo>
                    <a:lnTo>
                      <a:pt x="1957" y="1560"/>
                    </a:lnTo>
                    <a:lnTo>
                      <a:pt x="1951" y="1566"/>
                    </a:lnTo>
                    <a:lnTo>
                      <a:pt x="1963" y="1566"/>
                    </a:lnTo>
                    <a:close/>
                    <a:moveTo>
                      <a:pt x="1840" y="1232"/>
                    </a:moveTo>
                    <a:lnTo>
                      <a:pt x="1852" y="1226"/>
                    </a:lnTo>
                    <a:lnTo>
                      <a:pt x="1858" y="1239"/>
                    </a:lnTo>
                    <a:lnTo>
                      <a:pt x="1852" y="1252"/>
                    </a:lnTo>
                    <a:lnTo>
                      <a:pt x="1864" y="1252"/>
                    </a:lnTo>
                    <a:lnTo>
                      <a:pt x="1877" y="1258"/>
                    </a:lnTo>
                    <a:lnTo>
                      <a:pt x="1877" y="1252"/>
                    </a:lnTo>
                    <a:lnTo>
                      <a:pt x="1907" y="1258"/>
                    </a:lnTo>
                    <a:lnTo>
                      <a:pt x="1901" y="1252"/>
                    </a:lnTo>
                    <a:lnTo>
                      <a:pt x="1877" y="1239"/>
                    </a:lnTo>
                    <a:lnTo>
                      <a:pt x="1871" y="1252"/>
                    </a:lnTo>
                    <a:lnTo>
                      <a:pt x="1871" y="1239"/>
                    </a:lnTo>
                    <a:lnTo>
                      <a:pt x="1864" y="1219"/>
                    </a:lnTo>
                    <a:lnTo>
                      <a:pt x="1871" y="1194"/>
                    </a:lnTo>
                    <a:lnTo>
                      <a:pt x="1864" y="1181"/>
                    </a:lnTo>
                    <a:lnTo>
                      <a:pt x="1871" y="1162"/>
                    </a:lnTo>
                    <a:lnTo>
                      <a:pt x="1858" y="1149"/>
                    </a:lnTo>
                    <a:lnTo>
                      <a:pt x="1840" y="1149"/>
                    </a:lnTo>
                    <a:lnTo>
                      <a:pt x="1846" y="1200"/>
                    </a:lnTo>
                    <a:lnTo>
                      <a:pt x="1840" y="1200"/>
                    </a:lnTo>
                    <a:lnTo>
                      <a:pt x="1840" y="1232"/>
                    </a:lnTo>
                    <a:close/>
                    <a:moveTo>
                      <a:pt x="1846" y="1322"/>
                    </a:moveTo>
                    <a:lnTo>
                      <a:pt x="1840" y="1309"/>
                    </a:lnTo>
                    <a:lnTo>
                      <a:pt x="1840" y="1322"/>
                    </a:lnTo>
                    <a:lnTo>
                      <a:pt x="1815" y="1361"/>
                    </a:lnTo>
                    <a:lnTo>
                      <a:pt x="1846" y="1322"/>
                    </a:lnTo>
                    <a:close/>
                    <a:moveTo>
                      <a:pt x="1864" y="1290"/>
                    </a:moveTo>
                    <a:lnTo>
                      <a:pt x="1864" y="1284"/>
                    </a:lnTo>
                    <a:lnTo>
                      <a:pt x="1864" y="1258"/>
                    </a:lnTo>
                    <a:lnTo>
                      <a:pt x="1846" y="1252"/>
                    </a:lnTo>
                    <a:lnTo>
                      <a:pt x="1864" y="1290"/>
                    </a:lnTo>
                    <a:close/>
                    <a:moveTo>
                      <a:pt x="1914" y="1746"/>
                    </a:moveTo>
                    <a:lnTo>
                      <a:pt x="1926" y="1720"/>
                    </a:lnTo>
                    <a:lnTo>
                      <a:pt x="1951" y="1714"/>
                    </a:lnTo>
                    <a:lnTo>
                      <a:pt x="1932" y="1714"/>
                    </a:lnTo>
                    <a:lnTo>
                      <a:pt x="1907" y="1726"/>
                    </a:lnTo>
                    <a:lnTo>
                      <a:pt x="1901" y="1746"/>
                    </a:lnTo>
                    <a:lnTo>
                      <a:pt x="1914" y="1746"/>
                    </a:lnTo>
                    <a:close/>
                    <a:moveTo>
                      <a:pt x="1907" y="1380"/>
                    </a:moveTo>
                    <a:lnTo>
                      <a:pt x="1907" y="1361"/>
                    </a:lnTo>
                    <a:lnTo>
                      <a:pt x="1901" y="1361"/>
                    </a:lnTo>
                    <a:lnTo>
                      <a:pt x="1877" y="1380"/>
                    </a:lnTo>
                    <a:lnTo>
                      <a:pt x="1877" y="1399"/>
                    </a:lnTo>
                    <a:lnTo>
                      <a:pt x="1889" y="1380"/>
                    </a:lnTo>
                    <a:lnTo>
                      <a:pt x="1889" y="1393"/>
                    </a:lnTo>
                    <a:lnTo>
                      <a:pt x="1907" y="1380"/>
                    </a:lnTo>
                    <a:close/>
                    <a:moveTo>
                      <a:pt x="1907" y="1380"/>
                    </a:moveTo>
                    <a:lnTo>
                      <a:pt x="1914" y="1393"/>
                    </a:lnTo>
                    <a:lnTo>
                      <a:pt x="1907" y="1412"/>
                    </a:lnTo>
                    <a:lnTo>
                      <a:pt x="1926" y="1418"/>
                    </a:lnTo>
                    <a:lnTo>
                      <a:pt x="1926" y="1393"/>
                    </a:lnTo>
                    <a:lnTo>
                      <a:pt x="1938" y="1412"/>
                    </a:lnTo>
                    <a:lnTo>
                      <a:pt x="1944" y="1380"/>
                    </a:lnTo>
                    <a:lnTo>
                      <a:pt x="1938" y="1354"/>
                    </a:lnTo>
                    <a:lnTo>
                      <a:pt x="1920" y="1329"/>
                    </a:lnTo>
                    <a:lnTo>
                      <a:pt x="1926" y="1348"/>
                    </a:lnTo>
                    <a:lnTo>
                      <a:pt x="1914" y="1348"/>
                    </a:lnTo>
                    <a:lnTo>
                      <a:pt x="1914" y="1361"/>
                    </a:lnTo>
                    <a:lnTo>
                      <a:pt x="1907" y="1380"/>
                    </a:lnTo>
                    <a:close/>
                    <a:moveTo>
                      <a:pt x="1846" y="1714"/>
                    </a:moveTo>
                    <a:lnTo>
                      <a:pt x="1827" y="1707"/>
                    </a:lnTo>
                    <a:lnTo>
                      <a:pt x="1827" y="1714"/>
                    </a:lnTo>
                    <a:lnTo>
                      <a:pt x="1815" y="1707"/>
                    </a:lnTo>
                    <a:lnTo>
                      <a:pt x="1797" y="1714"/>
                    </a:lnTo>
                    <a:lnTo>
                      <a:pt x="1797" y="1726"/>
                    </a:lnTo>
                    <a:lnTo>
                      <a:pt x="1846" y="1714"/>
                    </a:lnTo>
                    <a:close/>
                    <a:moveTo>
                      <a:pt x="1846" y="1714"/>
                    </a:moveTo>
                    <a:lnTo>
                      <a:pt x="1877" y="1726"/>
                    </a:lnTo>
                    <a:lnTo>
                      <a:pt x="1907" y="1714"/>
                    </a:lnTo>
                    <a:lnTo>
                      <a:pt x="1895" y="1707"/>
                    </a:lnTo>
                    <a:lnTo>
                      <a:pt x="1889" y="1707"/>
                    </a:lnTo>
                    <a:lnTo>
                      <a:pt x="1877" y="1714"/>
                    </a:lnTo>
                    <a:lnTo>
                      <a:pt x="1864" y="1720"/>
                    </a:lnTo>
                    <a:lnTo>
                      <a:pt x="1852" y="1707"/>
                    </a:lnTo>
                    <a:lnTo>
                      <a:pt x="1846" y="1714"/>
                    </a:lnTo>
                    <a:close/>
                    <a:moveTo>
                      <a:pt x="1772" y="1707"/>
                    </a:moveTo>
                    <a:lnTo>
                      <a:pt x="1772" y="1688"/>
                    </a:lnTo>
                    <a:lnTo>
                      <a:pt x="1760" y="1688"/>
                    </a:lnTo>
                    <a:lnTo>
                      <a:pt x="1747" y="1675"/>
                    </a:lnTo>
                    <a:lnTo>
                      <a:pt x="1729" y="1669"/>
                    </a:lnTo>
                    <a:lnTo>
                      <a:pt x="1729" y="1675"/>
                    </a:lnTo>
                    <a:lnTo>
                      <a:pt x="1711" y="1688"/>
                    </a:lnTo>
                    <a:lnTo>
                      <a:pt x="1704" y="1682"/>
                    </a:lnTo>
                    <a:lnTo>
                      <a:pt x="1698" y="1675"/>
                    </a:lnTo>
                    <a:lnTo>
                      <a:pt x="1692" y="1662"/>
                    </a:lnTo>
                    <a:lnTo>
                      <a:pt x="1680" y="1656"/>
                    </a:lnTo>
                    <a:lnTo>
                      <a:pt x="1674" y="1656"/>
                    </a:lnTo>
                    <a:lnTo>
                      <a:pt x="1661" y="1656"/>
                    </a:lnTo>
                    <a:lnTo>
                      <a:pt x="1661" y="1662"/>
                    </a:lnTo>
                    <a:lnTo>
                      <a:pt x="1655" y="1669"/>
                    </a:lnTo>
                    <a:lnTo>
                      <a:pt x="1692" y="1688"/>
                    </a:lnTo>
                    <a:lnTo>
                      <a:pt x="1704" y="1688"/>
                    </a:lnTo>
                    <a:lnTo>
                      <a:pt x="1747" y="1714"/>
                    </a:lnTo>
                    <a:lnTo>
                      <a:pt x="1760" y="1707"/>
                    </a:lnTo>
                    <a:lnTo>
                      <a:pt x="1772" y="1714"/>
                    </a:lnTo>
                    <a:lnTo>
                      <a:pt x="1772" y="1707"/>
                    </a:lnTo>
                    <a:close/>
                    <a:moveTo>
                      <a:pt x="1772" y="1707"/>
                    </a:moveTo>
                    <a:lnTo>
                      <a:pt x="1784" y="1720"/>
                    </a:lnTo>
                    <a:lnTo>
                      <a:pt x="1797" y="1707"/>
                    </a:lnTo>
                    <a:lnTo>
                      <a:pt x="1772" y="1707"/>
                    </a:lnTo>
                    <a:close/>
                    <a:moveTo>
                      <a:pt x="443" y="725"/>
                    </a:moveTo>
                    <a:lnTo>
                      <a:pt x="437" y="745"/>
                    </a:lnTo>
                    <a:lnTo>
                      <a:pt x="443" y="745"/>
                    </a:lnTo>
                    <a:lnTo>
                      <a:pt x="443" y="725"/>
                    </a:lnTo>
                    <a:close/>
                    <a:moveTo>
                      <a:pt x="437" y="674"/>
                    </a:moveTo>
                    <a:lnTo>
                      <a:pt x="443" y="674"/>
                    </a:lnTo>
                    <a:lnTo>
                      <a:pt x="437" y="674"/>
                    </a:lnTo>
                    <a:close/>
                    <a:moveTo>
                      <a:pt x="258" y="449"/>
                    </a:moveTo>
                    <a:lnTo>
                      <a:pt x="252" y="449"/>
                    </a:lnTo>
                    <a:lnTo>
                      <a:pt x="258" y="449"/>
                    </a:lnTo>
                    <a:close/>
                    <a:moveTo>
                      <a:pt x="209" y="411"/>
                    </a:moveTo>
                    <a:lnTo>
                      <a:pt x="215" y="411"/>
                    </a:lnTo>
                    <a:lnTo>
                      <a:pt x="221" y="417"/>
                    </a:lnTo>
                    <a:lnTo>
                      <a:pt x="221" y="430"/>
                    </a:lnTo>
                    <a:lnTo>
                      <a:pt x="221" y="443"/>
                    </a:lnTo>
                    <a:lnTo>
                      <a:pt x="209" y="449"/>
                    </a:lnTo>
                    <a:lnTo>
                      <a:pt x="209" y="449"/>
                    </a:lnTo>
                    <a:lnTo>
                      <a:pt x="203" y="449"/>
                    </a:lnTo>
                    <a:lnTo>
                      <a:pt x="203" y="449"/>
                    </a:lnTo>
                    <a:lnTo>
                      <a:pt x="197" y="449"/>
                    </a:lnTo>
                    <a:lnTo>
                      <a:pt x="197" y="449"/>
                    </a:lnTo>
                    <a:lnTo>
                      <a:pt x="197" y="456"/>
                    </a:lnTo>
                    <a:lnTo>
                      <a:pt x="197" y="456"/>
                    </a:lnTo>
                    <a:lnTo>
                      <a:pt x="197" y="469"/>
                    </a:lnTo>
                    <a:lnTo>
                      <a:pt x="191" y="475"/>
                    </a:lnTo>
                    <a:lnTo>
                      <a:pt x="191" y="475"/>
                    </a:lnTo>
                    <a:lnTo>
                      <a:pt x="197" y="481"/>
                    </a:lnTo>
                    <a:lnTo>
                      <a:pt x="184" y="501"/>
                    </a:lnTo>
                    <a:lnTo>
                      <a:pt x="191" y="501"/>
                    </a:lnTo>
                    <a:lnTo>
                      <a:pt x="203" y="501"/>
                    </a:lnTo>
                    <a:lnTo>
                      <a:pt x="215" y="488"/>
                    </a:lnTo>
                    <a:lnTo>
                      <a:pt x="221" y="501"/>
                    </a:lnTo>
                    <a:lnTo>
                      <a:pt x="258" y="488"/>
                    </a:lnTo>
                    <a:lnTo>
                      <a:pt x="264" y="481"/>
                    </a:lnTo>
                    <a:lnTo>
                      <a:pt x="258" y="481"/>
                    </a:lnTo>
                    <a:lnTo>
                      <a:pt x="271" y="456"/>
                    </a:lnTo>
                    <a:lnTo>
                      <a:pt x="258" y="449"/>
                    </a:lnTo>
                    <a:lnTo>
                      <a:pt x="252" y="417"/>
                    </a:lnTo>
                    <a:lnTo>
                      <a:pt x="240" y="398"/>
                    </a:lnTo>
                    <a:lnTo>
                      <a:pt x="215" y="392"/>
                    </a:lnTo>
                    <a:lnTo>
                      <a:pt x="227" y="359"/>
                    </a:lnTo>
                    <a:lnTo>
                      <a:pt x="209" y="359"/>
                    </a:lnTo>
                    <a:lnTo>
                      <a:pt x="221" y="353"/>
                    </a:lnTo>
                    <a:lnTo>
                      <a:pt x="221" y="340"/>
                    </a:lnTo>
                    <a:lnTo>
                      <a:pt x="209" y="334"/>
                    </a:lnTo>
                    <a:lnTo>
                      <a:pt x="197" y="347"/>
                    </a:lnTo>
                    <a:lnTo>
                      <a:pt x="191" y="359"/>
                    </a:lnTo>
                    <a:lnTo>
                      <a:pt x="184" y="379"/>
                    </a:lnTo>
                    <a:lnTo>
                      <a:pt x="197" y="385"/>
                    </a:lnTo>
                    <a:lnTo>
                      <a:pt x="191" y="398"/>
                    </a:lnTo>
                    <a:lnTo>
                      <a:pt x="197" y="392"/>
                    </a:lnTo>
                    <a:lnTo>
                      <a:pt x="191" y="411"/>
                    </a:lnTo>
                    <a:lnTo>
                      <a:pt x="209" y="411"/>
                    </a:lnTo>
                    <a:close/>
                    <a:moveTo>
                      <a:pt x="209" y="411"/>
                    </a:moveTo>
                    <a:lnTo>
                      <a:pt x="215" y="411"/>
                    </a:lnTo>
                    <a:lnTo>
                      <a:pt x="209" y="411"/>
                    </a:lnTo>
                    <a:close/>
                    <a:moveTo>
                      <a:pt x="191" y="392"/>
                    </a:moveTo>
                    <a:lnTo>
                      <a:pt x="184" y="392"/>
                    </a:lnTo>
                    <a:lnTo>
                      <a:pt x="191" y="392"/>
                    </a:lnTo>
                    <a:close/>
                    <a:moveTo>
                      <a:pt x="320" y="578"/>
                    </a:moveTo>
                    <a:lnTo>
                      <a:pt x="320" y="590"/>
                    </a:lnTo>
                    <a:lnTo>
                      <a:pt x="320" y="578"/>
                    </a:lnTo>
                    <a:close/>
                    <a:moveTo>
                      <a:pt x="166" y="398"/>
                    </a:moveTo>
                    <a:lnTo>
                      <a:pt x="154" y="411"/>
                    </a:lnTo>
                    <a:lnTo>
                      <a:pt x="160" y="411"/>
                    </a:lnTo>
                    <a:lnTo>
                      <a:pt x="147" y="417"/>
                    </a:lnTo>
                    <a:lnTo>
                      <a:pt x="129" y="417"/>
                    </a:lnTo>
                    <a:lnTo>
                      <a:pt x="147" y="430"/>
                    </a:lnTo>
                    <a:lnTo>
                      <a:pt x="129" y="430"/>
                    </a:lnTo>
                    <a:lnTo>
                      <a:pt x="154" y="449"/>
                    </a:lnTo>
                    <a:lnTo>
                      <a:pt x="129" y="469"/>
                    </a:lnTo>
                    <a:lnTo>
                      <a:pt x="123" y="469"/>
                    </a:lnTo>
                    <a:lnTo>
                      <a:pt x="129" y="481"/>
                    </a:lnTo>
                    <a:lnTo>
                      <a:pt x="178" y="469"/>
                    </a:lnTo>
                    <a:lnTo>
                      <a:pt x="184" y="456"/>
                    </a:lnTo>
                    <a:lnTo>
                      <a:pt x="184" y="443"/>
                    </a:lnTo>
                    <a:lnTo>
                      <a:pt x="184" y="430"/>
                    </a:lnTo>
                    <a:lnTo>
                      <a:pt x="184" y="411"/>
                    </a:lnTo>
                    <a:lnTo>
                      <a:pt x="184" y="404"/>
                    </a:lnTo>
                    <a:lnTo>
                      <a:pt x="184" y="398"/>
                    </a:lnTo>
                    <a:lnTo>
                      <a:pt x="178" y="398"/>
                    </a:lnTo>
                    <a:lnTo>
                      <a:pt x="166" y="398"/>
                    </a:lnTo>
                    <a:close/>
                    <a:moveTo>
                      <a:pt x="209" y="481"/>
                    </a:moveTo>
                    <a:lnTo>
                      <a:pt x="215" y="481"/>
                    </a:lnTo>
                    <a:lnTo>
                      <a:pt x="209" y="481"/>
                    </a:lnTo>
                    <a:close/>
                    <a:moveTo>
                      <a:pt x="283" y="725"/>
                    </a:moveTo>
                    <a:lnTo>
                      <a:pt x="271" y="706"/>
                    </a:lnTo>
                    <a:lnTo>
                      <a:pt x="264" y="719"/>
                    </a:lnTo>
                    <a:lnTo>
                      <a:pt x="283" y="725"/>
                    </a:lnTo>
                    <a:close/>
                    <a:moveTo>
                      <a:pt x="375" y="392"/>
                    </a:moveTo>
                    <a:lnTo>
                      <a:pt x="375" y="398"/>
                    </a:lnTo>
                    <a:lnTo>
                      <a:pt x="394" y="392"/>
                    </a:lnTo>
                    <a:lnTo>
                      <a:pt x="375" y="392"/>
                    </a:lnTo>
                    <a:close/>
                    <a:moveTo>
                      <a:pt x="357" y="687"/>
                    </a:moveTo>
                    <a:lnTo>
                      <a:pt x="357" y="648"/>
                    </a:lnTo>
                    <a:lnTo>
                      <a:pt x="344" y="648"/>
                    </a:lnTo>
                    <a:lnTo>
                      <a:pt x="344" y="674"/>
                    </a:lnTo>
                    <a:lnTo>
                      <a:pt x="357" y="687"/>
                    </a:lnTo>
                    <a:close/>
                    <a:moveTo>
                      <a:pt x="357" y="687"/>
                    </a:moveTo>
                    <a:lnTo>
                      <a:pt x="338" y="687"/>
                    </a:lnTo>
                    <a:lnTo>
                      <a:pt x="344" y="725"/>
                    </a:lnTo>
                    <a:lnTo>
                      <a:pt x="363" y="725"/>
                    </a:lnTo>
                    <a:lnTo>
                      <a:pt x="363" y="700"/>
                    </a:lnTo>
                    <a:lnTo>
                      <a:pt x="357" y="687"/>
                    </a:lnTo>
                    <a:close/>
                    <a:moveTo>
                      <a:pt x="437" y="154"/>
                    </a:moveTo>
                    <a:lnTo>
                      <a:pt x="443" y="154"/>
                    </a:lnTo>
                    <a:lnTo>
                      <a:pt x="437" y="15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68" name="Freeform 60"/>
              <p:cNvSpPr>
                <a:spLocks/>
              </p:cNvSpPr>
              <p:nvPr/>
            </p:nvSpPr>
            <p:spPr bwMode="auto">
              <a:xfrm>
                <a:off x="3145" y="1565"/>
                <a:ext cx="227" cy="124"/>
              </a:xfrm>
              <a:custGeom>
                <a:avLst/>
                <a:gdLst/>
                <a:ahLst/>
                <a:cxnLst>
                  <a:cxn ang="0">
                    <a:pos x="13" y="109"/>
                  </a:cxn>
                  <a:cxn ang="0">
                    <a:pos x="7" y="96"/>
                  </a:cxn>
                  <a:cxn ang="0">
                    <a:pos x="0" y="70"/>
                  </a:cxn>
                  <a:cxn ang="0">
                    <a:pos x="13" y="57"/>
                  </a:cxn>
                  <a:cxn ang="0">
                    <a:pos x="7" y="38"/>
                  </a:cxn>
                  <a:cxn ang="0">
                    <a:pos x="19" y="38"/>
                  </a:cxn>
                  <a:cxn ang="0">
                    <a:pos x="25" y="32"/>
                  </a:cxn>
                  <a:cxn ang="0">
                    <a:pos x="25" y="25"/>
                  </a:cxn>
                  <a:cxn ang="0">
                    <a:pos x="25" y="19"/>
                  </a:cxn>
                  <a:cxn ang="0">
                    <a:pos x="31" y="0"/>
                  </a:cxn>
                  <a:cxn ang="0">
                    <a:pos x="37" y="0"/>
                  </a:cxn>
                  <a:cxn ang="0">
                    <a:pos x="50" y="0"/>
                  </a:cxn>
                  <a:cxn ang="0">
                    <a:pos x="62" y="6"/>
                  </a:cxn>
                  <a:cxn ang="0">
                    <a:pos x="68" y="12"/>
                  </a:cxn>
                  <a:cxn ang="0">
                    <a:pos x="50" y="19"/>
                  </a:cxn>
                  <a:cxn ang="0">
                    <a:pos x="68" y="25"/>
                  </a:cxn>
                  <a:cxn ang="0">
                    <a:pos x="68" y="38"/>
                  </a:cxn>
                  <a:cxn ang="0">
                    <a:pos x="99" y="32"/>
                  </a:cxn>
                  <a:cxn ang="0">
                    <a:pos x="111" y="32"/>
                  </a:cxn>
                  <a:cxn ang="0">
                    <a:pos x="148" y="57"/>
                  </a:cxn>
                  <a:cxn ang="0">
                    <a:pos x="167" y="70"/>
                  </a:cxn>
                  <a:cxn ang="0">
                    <a:pos x="173" y="89"/>
                  </a:cxn>
                  <a:cxn ang="0">
                    <a:pos x="173" y="96"/>
                  </a:cxn>
                  <a:cxn ang="0">
                    <a:pos x="160" y="102"/>
                  </a:cxn>
                  <a:cxn ang="0">
                    <a:pos x="148" y="109"/>
                  </a:cxn>
                  <a:cxn ang="0">
                    <a:pos x="130" y="109"/>
                  </a:cxn>
                  <a:cxn ang="0">
                    <a:pos x="111" y="102"/>
                  </a:cxn>
                  <a:cxn ang="0">
                    <a:pos x="105" y="96"/>
                  </a:cxn>
                  <a:cxn ang="0">
                    <a:pos x="99" y="96"/>
                  </a:cxn>
                  <a:cxn ang="0">
                    <a:pos x="87" y="89"/>
                  </a:cxn>
                  <a:cxn ang="0">
                    <a:pos x="80" y="83"/>
                  </a:cxn>
                  <a:cxn ang="0">
                    <a:pos x="74" y="89"/>
                  </a:cxn>
                  <a:cxn ang="0">
                    <a:pos x="62" y="96"/>
                  </a:cxn>
                  <a:cxn ang="0">
                    <a:pos x="56" y="102"/>
                  </a:cxn>
                  <a:cxn ang="0">
                    <a:pos x="50" y="102"/>
                  </a:cxn>
                  <a:cxn ang="0">
                    <a:pos x="37" y="109"/>
                  </a:cxn>
                  <a:cxn ang="0">
                    <a:pos x="31" y="109"/>
                  </a:cxn>
                  <a:cxn ang="0">
                    <a:pos x="25" y="109"/>
                  </a:cxn>
                  <a:cxn ang="0">
                    <a:pos x="13" y="109"/>
                  </a:cxn>
                </a:cxnLst>
                <a:rect l="0" t="0" r="r" b="b"/>
                <a:pathLst>
                  <a:path w="173" h="109">
                    <a:moveTo>
                      <a:pt x="13" y="109"/>
                    </a:moveTo>
                    <a:lnTo>
                      <a:pt x="7" y="96"/>
                    </a:lnTo>
                    <a:lnTo>
                      <a:pt x="0" y="70"/>
                    </a:lnTo>
                    <a:lnTo>
                      <a:pt x="13" y="57"/>
                    </a:lnTo>
                    <a:lnTo>
                      <a:pt x="7" y="38"/>
                    </a:lnTo>
                    <a:lnTo>
                      <a:pt x="19" y="38"/>
                    </a:lnTo>
                    <a:lnTo>
                      <a:pt x="25" y="32"/>
                    </a:lnTo>
                    <a:lnTo>
                      <a:pt x="25" y="25"/>
                    </a:lnTo>
                    <a:lnTo>
                      <a:pt x="25" y="19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50" y="0"/>
                    </a:lnTo>
                    <a:lnTo>
                      <a:pt x="62" y="6"/>
                    </a:lnTo>
                    <a:lnTo>
                      <a:pt x="68" y="12"/>
                    </a:lnTo>
                    <a:lnTo>
                      <a:pt x="50" y="19"/>
                    </a:lnTo>
                    <a:lnTo>
                      <a:pt x="68" y="25"/>
                    </a:lnTo>
                    <a:lnTo>
                      <a:pt x="68" y="38"/>
                    </a:lnTo>
                    <a:lnTo>
                      <a:pt x="99" y="32"/>
                    </a:lnTo>
                    <a:lnTo>
                      <a:pt x="111" y="32"/>
                    </a:lnTo>
                    <a:lnTo>
                      <a:pt x="148" y="57"/>
                    </a:lnTo>
                    <a:lnTo>
                      <a:pt x="167" y="70"/>
                    </a:lnTo>
                    <a:lnTo>
                      <a:pt x="173" y="89"/>
                    </a:lnTo>
                    <a:lnTo>
                      <a:pt x="173" y="96"/>
                    </a:lnTo>
                    <a:lnTo>
                      <a:pt x="160" y="102"/>
                    </a:lnTo>
                    <a:lnTo>
                      <a:pt x="148" y="109"/>
                    </a:lnTo>
                    <a:lnTo>
                      <a:pt x="130" y="109"/>
                    </a:lnTo>
                    <a:lnTo>
                      <a:pt x="111" y="102"/>
                    </a:lnTo>
                    <a:lnTo>
                      <a:pt x="105" y="96"/>
                    </a:lnTo>
                    <a:lnTo>
                      <a:pt x="99" y="96"/>
                    </a:lnTo>
                    <a:lnTo>
                      <a:pt x="87" y="89"/>
                    </a:lnTo>
                    <a:lnTo>
                      <a:pt x="80" y="83"/>
                    </a:lnTo>
                    <a:lnTo>
                      <a:pt x="74" y="89"/>
                    </a:lnTo>
                    <a:lnTo>
                      <a:pt x="62" y="96"/>
                    </a:lnTo>
                    <a:lnTo>
                      <a:pt x="56" y="102"/>
                    </a:lnTo>
                    <a:lnTo>
                      <a:pt x="50" y="102"/>
                    </a:lnTo>
                    <a:lnTo>
                      <a:pt x="37" y="109"/>
                    </a:lnTo>
                    <a:lnTo>
                      <a:pt x="31" y="109"/>
                    </a:lnTo>
                    <a:lnTo>
                      <a:pt x="25" y="109"/>
                    </a:lnTo>
                    <a:lnTo>
                      <a:pt x="13" y="10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69" name="Freeform 61"/>
              <p:cNvSpPr>
                <a:spLocks/>
              </p:cNvSpPr>
              <p:nvPr/>
            </p:nvSpPr>
            <p:spPr bwMode="auto">
              <a:xfrm>
                <a:off x="3154" y="1791"/>
                <a:ext cx="8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70" name="Freeform 62"/>
              <p:cNvSpPr>
                <a:spLocks/>
              </p:cNvSpPr>
              <p:nvPr/>
            </p:nvSpPr>
            <p:spPr bwMode="auto">
              <a:xfrm>
                <a:off x="3882" y="2116"/>
                <a:ext cx="15" cy="7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2" y="0"/>
                  </a:cxn>
                  <a:cxn ang="0">
                    <a:pos x="12" y="7"/>
                  </a:cxn>
                  <a:cxn ang="0">
                    <a:pos x="0" y="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lnTo>
                      <a:pt x="12" y="0"/>
                    </a:lnTo>
                    <a:lnTo>
                      <a:pt x="12" y="7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71" name="Freeform 63"/>
              <p:cNvSpPr>
                <a:spLocks/>
              </p:cNvSpPr>
              <p:nvPr/>
            </p:nvSpPr>
            <p:spPr bwMode="auto">
              <a:xfrm>
                <a:off x="4881" y="1060"/>
                <a:ext cx="4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31" y="19"/>
                  </a:cxn>
                  <a:cxn ang="0">
                    <a:pos x="24" y="19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6" y="0"/>
                  </a:cxn>
                </a:cxnLst>
                <a:rect l="0" t="0" r="r" b="b"/>
                <a:pathLst>
                  <a:path w="31" h="19">
                    <a:moveTo>
                      <a:pt x="6" y="0"/>
                    </a:moveTo>
                    <a:lnTo>
                      <a:pt x="31" y="19"/>
                    </a:lnTo>
                    <a:lnTo>
                      <a:pt x="24" y="19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72" name="Freeform 64"/>
              <p:cNvSpPr>
                <a:spLocks/>
              </p:cNvSpPr>
              <p:nvPr/>
            </p:nvSpPr>
            <p:spPr bwMode="auto">
              <a:xfrm>
                <a:off x="3657" y="1084"/>
                <a:ext cx="56" cy="44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5" y="0"/>
                  </a:cxn>
                  <a:cxn ang="0">
                    <a:pos x="43" y="19"/>
                  </a:cxn>
                  <a:cxn ang="0">
                    <a:pos x="37" y="26"/>
                  </a:cxn>
                  <a:cxn ang="0">
                    <a:pos x="19" y="39"/>
                  </a:cxn>
                  <a:cxn ang="0">
                    <a:pos x="0" y="26"/>
                  </a:cxn>
                  <a:cxn ang="0">
                    <a:pos x="13" y="19"/>
                  </a:cxn>
                  <a:cxn ang="0">
                    <a:pos x="13" y="0"/>
                  </a:cxn>
                </a:cxnLst>
                <a:rect l="0" t="0" r="r" b="b"/>
                <a:pathLst>
                  <a:path w="43" h="39">
                    <a:moveTo>
                      <a:pt x="13" y="0"/>
                    </a:moveTo>
                    <a:lnTo>
                      <a:pt x="25" y="0"/>
                    </a:lnTo>
                    <a:lnTo>
                      <a:pt x="43" y="19"/>
                    </a:lnTo>
                    <a:lnTo>
                      <a:pt x="37" y="26"/>
                    </a:lnTo>
                    <a:lnTo>
                      <a:pt x="19" y="39"/>
                    </a:lnTo>
                    <a:lnTo>
                      <a:pt x="0" y="26"/>
                    </a:lnTo>
                    <a:lnTo>
                      <a:pt x="13" y="19"/>
                    </a:lnTo>
                    <a:lnTo>
                      <a:pt x="13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73" name="Freeform 65"/>
              <p:cNvSpPr>
                <a:spLocks/>
              </p:cNvSpPr>
              <p:nvPr/>
            </p:nvSpPr>
            <p:spPr bwMode="auto">
              <a:xfrm>
                <a:off x="3649" y="1024"/>
                <a:ext cx="25" cy="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6"/>
                  </a:cxn>
                  <a:cxn ang="0">
                    <a:pos x="12" y="19"/>
                  </a:cxn>
                  <a:cxn ang="0">
                    <a:pos x="12" y="32"/>
                  </a:cxn>
                  <a:cxn ang="0">
                    <a:pos x="12" y="38"/>
                  </a:cxn>
                  <a:cxn ang="0">
                    <a:pos x="19" y="51"/>
                  </a:cxn>
                  <a:cxn ang="0">
                    <a:pos x="12" y="51"/>
                  </a:cxn>
                  <a:cxn ang="0">
                    <a:pos x="0" y="0"/>
                  </a:cxn>
                </a:cxnLst>
                <a:rect l="0" t="0" r="r" b="b"/>
                <a:pathLst>
                  <a:path w="19" h="51">
                    <a:moveTo>
                      <a:pt x="0" y="0"/>
                    </a:moveTo>
                    <a:lnTo>
                      <a:pt x="12" y="6"/>
                    </a:lnTo>
                    <a:lnTo>
                      <a:pt x="12" y="19"/>
                    </a:lnTo>
                    <a:lnTo>
                      <a:pt x="12" y="32"/>
                    </a:lnTo>
                    <a:lnTo>
                      <a:pt x="12" y="38"/>
                    </a:lnTo>
                    <a:lnTo>
                      <a:pt x="19" y="51"/>
                    </a:lnTo>
                    <a:lnTo>
                      <a:pt x="12" y="5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74" name="Freeform 66"/>
              <p:cNvSpPr>
                <a:spLocks/>
              </p:cNvSpPr>
              <p:nvPr/>
            </p:nvSpPr>
            <p:spPr bwMode="auto">
              <a:xfrm>
                <a:off x="2387" y="909"/>
                <a:ext cx="2861" cy="2561"/>
              </a:xfrm>
              <a:custGeom>
                <a:avLst/>
                <a:gdLst/>
                <a:ahLst/>
                <a:cxnLst>
                  <a:cxn ang="0">
                    <a:pos x="283" y="667"/>
                  </a:cxn>
                  <a:cxn ang="0">
                    <a:pos x="437" y="674"/>
                  </a:cxn>
                  <a:cxn ang="0">
                    <a:pos x="412" y="610"/>
                  </a:cxn>
                  <a:cxn ang="0">
                    <a:pos x="535" y="693"/>
                  </a:cxn>
                  <a:cxn ang="0">
                    <a:pos x="560" y="712"/>
                  </a:cxn>
                  <a:cxn ang="0">
                    <a:pos x="683" y="777"/>
                  </a:cxn>
                  <a:cxn ang="0">
                    <a:pos x="621" y="892"/>
                  </a:cxn>
                  <a:cxn ang="0">
                    <a:pos x="437" y="873"/>
                  </a:cxn>
                  <a:cxn ang="0">
                    <a:pos x="375" y="815"/>
                  </a:cxn>
                  <a:cxn ang="0">
                    <a:pos x="160" y="822"/>
                  </a:cxn>
                  <a:cxn ang="0">
                    <a:pos x="6" y="1104"/>
                  </a:cxn>
                  <a:cxn ang="0">
                    <a:pos x="49" y="1367"/>
                  </a:cxn>
                  <a:cxn ang="0">
                    <a:pos x="240" y="1418"/>
                  </a:cxn>
                  <a:cxn ang="0">
                    <a:pos x="357" y="1547"/>
                  </a:cxn>
                  <a:cxn ang="0">
                    <a:pos x="400" y="1726"/>
                  </a:cxn>
                  <a:cxn ang="0">
                    <a:pos x="504" y="2240"/>
                  </a:cxn>
                  <a:cxn ang="0">
                    <a:pos x="695" y="1951"/>
                  </a:cxn>
                  <a:cxn ang="0">
                    <a:pos x="892" y="1418"/>
                  </a:cxn>
                  <a:cxn ang="0">
                    <a:pos x="806" y="1284"/>
                  </a:cxn>
                  <a:cxn ang="0">
                    <a:pos x="658" y="937"/>
                  </a:cxn>
                  <a:cxn ang="0">
                    <a:pos x="800" y="1200"/>
                  </a:cxn>
                  <a:cxn ang="0">
                    <a:pos x="929" y="1200"/>
                  </a:cxn>
                  <a:cxn ang="0">
                    <a:pos x="997" y="1130"/>
                  </a:cxn>
                  <a:cxn ang="0">
                    <a:pos x="966" y="1033"/>
                  </a:cxn>
                  <a:cxn ang="0">
                    <a:pos x="867" y="924"/>
                  </a:cxn>
                  <a:cxn ang="0">
                    <a:pos x="1083" y="1014"/>
                  </a:cxn>
                  <a:cxn ang="0">
                    <a:pos x="1304" y="1303"/>
                  </a:cxn>
                  <a:cxn ang="0">
                    <a:pos x="1384" y="1097"/>
                  </a:cxn>
                  <a:cxn ang="0">
                    <a:pos x="1507" y="1219"/>
                  </a:cxn>
                  <a:cxn ang="0">
                    <a:pos x="1557" y="1348"/>
                  </a:cxn>
                  <a:cxn ang="0">
                    <a:pos x="1631" y="1470"/>
                  </a:cxn>
                  <a:cxn ang="0">
                    <a:pos x="1612" y="1290"/>
                  </a:cxn>
                  <a:cxn ang="0">
                    <a:pos x="1643" y="1117"/>
                  </a:cxn>
                  <a:cxn ang="0">
                    <a:pos x="1821" y="950"/>
                  </a:cxn>
                  <a:cxn ang="0">
                    <a:pos x="1797" y="764"/>
                  </a:cxn>
                  <a:cxn ang="0">
                    <a:pos x="1754" y="693"/>
                  </a:cxn>
                  <a:cxn ang="0">
                    <a:pos x="1840" y="777"/>
                  </a:cxn>
                  <a:cxn ang="0">
                    <a:pos x="1889" y="648"/>
                  </a:cxn>
                  <a:cxn ang="0">
                    <a:pos x="1809" y="411"/>
                  </a:cxn>
                  <a:cxn ang="0">
                    <a:pos x="1963" y="289"/>
                  </a:cxn>
                  <a:cxn ang="0">
                    <a:pos x="2092" y="449"/>
                  </a:cxn>
                  <a:cxn ang="0">
                    <a:pos x="2160" y="270"/>
                  </a:cxn>
                  <a:cxn ang="0">
                    <a:pos x="2043" y="154"/>
                  </a:cxn>
                  <a:cxn ang="0">
                    <a:pos x="1698" y="96"/>
                  </a:cxn>
                  <a:cxn ang="0">
                    <a:pos x="1434" y="71"/>
                  </a:cxn>
                  <a:cxn ang="0">
                    <a:pos x="1218" y="6"/>
                  </a:cxn>
                  <a:cxn ang="0">
                    <a:pos x="1003" y="83"/>
                  </a:cxn>
                  <a:cxn ang="0">
                    <a:pos x="947" y="160"/>
                  </a:cxn>
                  <a:cxn ang="0">
                    <a:pos x="695" y="154"/>
                  </a:cxn>
                  <a:cxn ang="0">
                    <a:pos x="627" y="237"/>
                  </a:cxn>
                  <a:cxn ang="0">
                    <a:pos x="541" y="103"/>
                  </a:cxn>
                  <a:cxn ang="0">
                    <a:pos x="437" y="141"/>
                  </a:cxn>
                  <a:cxn ang="0">
                    <a:pos x="320" y="321"/>
                  </a:cxn>
                  <a:cxn ang="0">
                    <a:pos x="424" y="379"/>
                  </a:cxn>
                  <a:cxn ang="0">
                    <a:pos x="486" y="263"/>
                  </a:cxn>
                  <a:cxn ang="0">
                    <a:pos x="566" y="321"/>
                  </a:cxn>
                  <a:cxn ang="0">
                    <a:pos x="486" y="385"/>
                  </a:cxn>
                  <a:cxn ang="0">
                    <a:pos x="363" y="398"/>
                  </a:cxn>
                  <a:cxn ang="0">
                    <a:pos x="338" y="430"/>
                  </a:cxn>
                  <a:cxn ang="0">
                    <a:pos x="227" y="526"/>
                  </a:cxn>
                </a:cxnLst>
                <a:rect l="0" t="0" r="r" b="b"/>
                <a:pathLst>
                  <a:path w="2203" h="2259">
                    <a:moveTo>
                      <a:pt x="129" y="674"/>
                    </a:moveTo>
                    <a:lnTo>
                      <a:pt x="129" y="687"/>
                    </a:lnTo>
                    <a:lnTo>
                      <a:pt x="117" y="725"/>
                    </a:lnTo>
                    <a:lnTo>
                      <a:pt x="123" y="738"/>
                    </a:lnTo>
                    <a:lnTo>
                      <a:pt x="123" y="777"/>
                    </a:lnTo>
                    <a:lnTo>
                      <a:pt x="154" y="764"/>
                    </a:lnTo>
                    <a:lnTo>
                      <a:pt x="166" y="796"/>
                    </a:lnTo>
                    <a:lnTo>
                      <a:pt x="184" y="777"/>
                    </a:lnTo>
                    <a:lnTo>
                      <a:pt x="209" y="777"/>
                    </a:lnTo>
                    <a:lnTo>
                      <a:pt x="246" y="738"/>
                    </a:lnTo>
                    <a:lnTo>
                      <a:pt x="227" y="719"/>
                    </a:lnTo>
                    <a:lnTo>
                      <a:pt x="234" y="700"/>
                    </a:lnTo>
                    <a:lnTo>
                      <a:pt x="246" y="693"/>
                    </a:lnTo>
                    <a:lnTo>
                      <a:pt x="264" y="687"/>
                    </a:lnTo>
                    <a:lnTo>
                      <a:pt x="277" y="680"/>
                    </a:lnTo>
                    <a:lnTo>
                      <a:pt x="283" y="667"/>
                    </a:lnTo>
                    <a:lnTo>
                      <a:pt x="283" y="648"/>
                    </a:lnTo>
                    <a:lnTo>
                      <a:pt x="289" y="635"/>
                    </a:lnTo>
                    <a:lnTo>
                      <a:pt x="314" y="635"/>
                    </a:lnTo>
                    <a:lnTo>
                      <a:pt x="338" y="629"/>
                    </a:lnTo>
                    <a:lnTo>
                      <a:pt x="351" y="616"/>
                    </a:lnTo>
                    <a:lnTo>
                      <a:pt x="363" y="629"/>
                    </a:lnTo>
                    <a:lnTo>
                      <a:pt x="375" y="667"/>
                    </a:lnTo>
                    <a:lnTo>
                      <a:pt x="394" y="674"/>
                    </a:lnTo>
                    <a:lnTo>
                      <a:pt x="424" y="693"/>
                    </a:lnTo>
                    <a:lnTo>
                      <a:pt x="443" y="725"/>
                    </a:lnTo>
                    <a:lnTo>
                      <a:pt x="449" y="725"/>
                    </a:lnTo>
                    <a:lnTo>
                      <a:pt x="449" y="719"/>
                    </a:lnTo>
                    <a:lnTo>
                      <a:pt x="443" y="719"/>
                    </a:lnTo>
                    <a:lnTo>
                      <a:pt x="449" y="700"/>
                    </a:lnTo>
                    <a:lnTo>
                      <a:pt x="467" y="706"/>
                    </a:lnTo>
                    <a:lnTo>
                      <a:pt x="437" y="674"/>
                    </a:lnTo>
                    <a:lnTo>
                      <a:pt x="418" y="667"/>
                    </a:lnTo>
                    <a:lnTo>
                      <a:pt x="424" y="648"/>
                    </a:lnTo>
                    <a:lnTo>
                      <a:pt x="418" y="642"/>
                    </a:lnTo>
                    <a:lnTo>
                      <a:pt x="406" y="635"/>
                    </a:lnTo>
                    <a:lnTo>
                      <a:pt x="400" y="629"/>
                    </a:lnTo>
                    <a:lnTo>
                      <a:pt x="387" y="616"/>
                    </a:lnTo>
                    <a:lnTo>
                      <a:pt x="387" y="610"/>
                    </a:lnTo>
                    <a:lnTo>
                      <a:pt x="387" y="603"/>
                    </a:lnTo>
                    <a:lnTo>
                      <a:pt x="387" y="603"/>
                    </a:lnTo>
                    <a:lnTo>
                      <a:pt x="394" y="597"/>
                    </a:lnTo>
                    <a:lnTo>
                      <a:pt x="394" y="590"/>
                    </a:lnTo>
                    <a:lnTo>
                      <a:pt x="394" y="590"/>
                    </a:lnTo>
                    <a:lnTo>
                      <a:pt x="406" y="590"/>
                    </a:lnTo>
                    <a:lnTo>
                      <a:pt x="412" y="590"/>
                    </a:lnTo>
                    <a:lnTo>
                      <a:pt x="412" y="597"/>
                    </a:lnTo>
                    <a:lnTo>
                      <a:pt x="412" y="610"/>
                    </a:lnTo>
                    <a:lnTo>
                      <a:pt x="418" y="597"/>
                    </a:lnTo>
                    <a:lnTo>
                      <a:pt x="431" y="610"/>
                    </a:lnTo>
                    <a:lnTo>
                      <a:pt x="431" y="629"/>
                    </a:lnTo>
                    <a:lnTo>
                      <a:pt x="461" y="642"/>
                    </a:lnTo>
                    <a:lnTo>
                      <a:pt x="480" y="667"/>
                    </a:lnTo>
                    <a:lnTo>
                      <a:pt x="480" y="706"/>
                    </a:lnTo>
                    <a:lnTo>
                      <a:pt x="486" y="719"/>
                    </a:lnTo>
                    <a:lnTo>
                      <a:pt x="511" y="738"/>
                    </a:lnTo>
                    <a:lnTo>
                      <a:pt x="523" y="738"/>
                    </a:lnTo>
                    <a:lnTo>
                      <a:pt x="541" y="764"/>
                    </a:lnTo>
                    <a:lnTo>
                      <a:pt x="541" y="745"/>
                    </a:lnTo>
                    <a:lnTo>
                      <a:pt x="547" y="745"/>
                    </a:lnTo>
                    <a:lnTo>
                      <a:pt x="523" y="706"/>
                    </a:lnTo>
                    <a:lnTo>
                      <a:pt x="523" y="700"/>
                    </a:lnTo>
                    <a:lnTo>
                      <a:pt x="535" y="706"/>
                    </a:lnTo>
                    <a:lnTo>
                      <a:pt x="535" y="693"/>
                    </a:lnTo>
                    <a:lnTo>
                      <a:pt x="547" y="687"/>
                    </a:lnTo>
                    <a:lnTo>
                      <a:pt x="554" y="700"/>
                    </a:lnTo>
                    <a:lnTo>
                      <a:pt x="560" y="700"/>
                    </a:lnTo>
                    <a:lnTo>
                      <a:pt x="566" y="700"/>
                    </a:lnTo>
                    <a:lnTo>
                      <a:pt x="566" y="700"/>
                    </a:lnTo>
                    <a:lnTo>
                      <a:pt x="584" y="693"/>
                    </a:lnTo>
                    <a:lnTo>
                      <a:pt x="591" y="687"/>
                    </a:lnTo>
                    <a:lnTo>
                      <a:pt x="603" y="687"/>
                    </a:lnTo>
                    <a:lnTo>
                      <a:pt x="609" y="700"/>
                    </a:lnTo>
                    <a:lnTo>
                      <a:pt x="597" y="700"/>
                    </a:lnTo>
                    <a:lnTo>
                      <a:pt x="609" y="706"/>
                    </a:lnTo>
                    <a:lnTo>
                      <a:pt x="578" y="706"/>
                    </a:lnTo>
                    <a:lnTo>
                      <a:pt x="572" y="700"/>
                    </a:lnTo>
                    <a:lnTo>
                      <a:pt x="566" y="700"/>
                    </a:lnTo>
                    <a:lnTo>
                      <a:pt x="560" y="706"/>
                    </a:lnTo>
                    <a:lnTo>
                      <a:pt x="560" y="712"/>
                    </a:lnTo>
                    <a:lnTo>
                      <a:pt x="566" y="719"/>
                    </a:lnTo>
                    <a:lnTo>
                      <a:pt x="578" y="719"/>
                    </a:lnTo>
                    <a:lnTo>
                      <a:pt x="584" y="719"/>
                    </a:lnTo>
                    <a:lnTo>
                      <a:pt x="584" y="719"/>
                    </a:lnTo>
                    <a:lnTo>
                      <a:pt x="584" y="738"/>
                    </a:lnTo>
                    <a:lnTo>
                      <a:pt x="578" y="738"/>
                    </a:lnTo>
                    <a:lnTo>
                      <a:pt x="584" y="751"/>
                    </a:lnTo>
                    <a:lnTo>
                      <a:pt x="584" y="764"/>
                    </a:lnTo>
                    <a:lnTo>
                      <a:pt x="591" y="764"/>
                    </a:lnTo>
                    <a:lnTo>
                      <a:pt x="584" y="777"/>
                    </a:lnTo>
                    <a:lnTo>
                      <a:pt x="591" y="777"/>
                    </a:lnTo>
                    <a:lnTo>
                      <a:pt x="615" y="783"/>
                    </a:lnTo>
                    <a:lnTo>
                      <a:pt x="634" y="777"/>
                    </a:lnTo>
                    <a:lnTo>
                      <a:pt x="652" y="796"/>
                    </a:lnTo>
                    <a:lnTo>
                      <a:pt x="658" y="783"/>
                    </a:lnTo>
                    <a:lnTo>
                      <a:pt x="683" y="777"/>
                    </a:lnTo>
                    <a:lnTo>
                      <a:pt x="689" y="783"/>
                    </a:lnTo>
                    <a:lnTo>
                      <a:pt x="695" y="777"/>
                    </a:lnTo>
                    <a:lnTo>
                      <a:pt x="695" y="834"/>
                    </a:lnTo>
                    <a:lnTo>
                      <a:pt x="683" y="886"/>
                    </a:lnTo>
                    <a:lnTo>
                      <a:pt x="683" y="892"/>
                    </a:lnTo>
                    <a:lnTo>
                      <a:pt x="658" y="892"/>
                    </a:lnTo>
                    <a:lnTo>
                      <a:pt x="658" y="892"/>
                    </a:lnTo>
                    <a:lnTo>
                      <a:pt x="652" y="892"/>
                    </a:lnTo>
                    <a:lnTo>
                      <a:pt x="652" y="892"/>
                    </a:lnTo>
                    <a:lnTo>
                      <a:pt x="646" y="899"/>
                    </a:lnTo>
                    <a:lnTo>
                      <a:pt x="646" y="892"/>
                    </a:lnTo>
                    <a:lnTo>
                      <a:pt x="646" y="886"/>
                    </a:lnTo>
                    <a:lnTo>
                      <a:pt x="646" y="886"/>
                    </a:lnTo>
                    <a:lnTo>
                      <a:pt x="640" y="879"/>
                    </a:lnTo>
                    <a:lnTo>
                      <a:pt x="634" y="886"/>
                    </a:lnTo>
                    <a:lnTo>
                      <a:pt x="621" y="892"/>
                    </a:lnTo>
                    <a:lnTo>
                      <a:pt x="609" y="892"/>
                    </a:lnTo>
                    <a:lnTo>
                      <a:pt x="597" y="892"/>
                    </a:lnTo>
                    <a:lnTo>
                      <a:pt x="578" y="886"/>
                    </a:lnTo>
                    <a:lnTo>
                      <a:pt x="572" y="886"/>
                    </a:lnTo>
                    <a:lnTo>
                      <a:pt x="560" y="886"/>
                    </a:lnTo>
                    <a:lnTo>
                      <a:pt x="541" y="879"/>
                    </a:lnTo>
                    <a:lnTo>
                      <a:pt x="535" y="879"/>
                    </a:lnTo>
                    <a:lnTo>
                      <a:pt x="529" y="866"/>
                    </a:lnTo>
                    <a:lnTo>
                      <a:pt x="535" y="854"/>
                    </a:lnTo>
                    <a:lnTo>
                      <a:pt x="517" y="854"/>
                    </a:lnTo>
                    <a:lnTo>
                      <a:pt x="498" y="860"/>
                    </a:lnTo>
                    <a:lnTo>
                      <a:pt x="486" y="879"/>
                    </a:lnTo>
                    <a:lnTo>
                      <a:pt x="486" y="905"/>
                    </a:lnTo>
                    <a:lnTo>
                      <a:pt x="480" y="911"/>
                    </a:lnTo>
                    <a:lnTo>
                      <a:pt x="437" y="886"/>
                    </a:lnTo>
                    <a:lnTo>
                      <a:pt x="437" y="873"/>
                    </a:lnTo>
                    <a:lnTo>
                      <a:pt x="431" y="860"/>
                    </a:lnTo>
                    <a:lnTo>
                      <a:pt x="418" y="854"/>
                    </a:lnTo>
                    <a:lnTo>
                      <a:pt x="406" y="854"/>
                    </a:lnTo>
                    <a:lnTo>
                      <a:pt x="387" y="854"/>
                    </a:lnTo>
                    <a:lnTo>
                      <a:pt x="381" y="854"/>
                    </a:lnTo>
                    <a:lnTo>
                      <a:pt x="381" y="847"/>
                    </a:lnTo>
                    <a:lnTo>
                      <a:pt x="375" y="841"/>
                    </a:lnTo>
                    <a:lnTo>
                      <a:pt x="375" y="841"/>
                    </a:lnTo>
                    <a:lnTo>
                      <a:pt x="375" y="841"/>
                    </a:lnTo>
                    <a:lnTo>
                      <a:pt x="375" y="834"/>
                    </a:lnTo>
                    <a:lnTo>
                      <a:pt x="375" y="834"/>
                    </a:lnTo>
                    <a:lnTo>
                      <a:pt x="369" y="834"/>
                    </a:lnTo>
                    <a:lnTo>
                      <a:pt x="363" y="834"/>
                    </a:lnTo>
                    <a:lnTo>
                      <a:pt x="357" y="834"/>
                    </a:lnTo>
                    <a:lnTo>
                      <a:pt x="363" y="828"/>
                    </a:lnTo>
                    <a:lnTo>
                      <a:pt x="375" y="815"/>
                    </a:lnTo>
                    <a:lnTo>
                      <a:pt x="375" y="809"/>
                    </a:lnTo>
                    <a:lnTo>
                      <a:pt x="375" y="796"/>
                    </a:lnTo>
                    <a:lnTo>
                      <a:pt x="369" y="783"/>
                    </a:lnTo>
                    <a:lnTo>
                      <a:pt x="375" y="777"/>
                    </a:lnTo>
                    <a:lnTo>
                      <a:pt x="363" y="777"/>
                    </a:lnTo>
                    <a:lnTo>
                      <a:pt x="363" y="764"/>
                    </a:lnTo>
                    <a:lnTo>
                      <a:pt x="344" y="777"/>
                    </a:lnTo>
                    <a:lnTo>
                      <a:pt x="289" y="777"/>
                    </a:lnTo>
                    <a:lnTo>
                      <a:pt x="209" y="802"/>
                    </a:lnTo>
                    <a:lnTo>
                      <a:pt x="197" y="802"/>
                    </a:lnTo>
                    <a:lnTo>
                      <a:pt x="184" y="815"/>
                    </a:lnTo>
                    <a:lnTo>
                      <a:pt x="178" y="809"/>
                    </a:lnTo>
                    <a:lnTo>
                      <a:pt x="172" y="802"/>
                    </a:lnTo>
                    <a:lnTo>
                      <a:pt x="172" y="796"/>
                    </a:lnTo>
                    <a:lnTo>
                      <a:pt x="160" y="796"/>
                    </a:lnTo>
                    <a:lnTo>
                      <a:pt x="160" y="822"/>
                    </a:lnTo>
                    <a:lnTo>
                      <a:pt x="141" y="834"/>
                    </a:lnTo>
                    <a:lnTo>
                      <a:pt x="123" y="847"/>
                    </a:lnTo>
                    <a:lnTo>
                      <a:pt x="117" y="854"/>
                    </a:lnTo>
                    <a:lnTo>
                      <a:pt x="111" y="866"/>
                    </a:lnTo>
                    <a:lnTo>
                      <a:pt x="111" y="873"/>
                    </a:lnTo>
                    <a:lnTo>
                      <a:pt x="111" y="886"/>
                    </a:lnTo>
                    <a:lnTo>
                      <a:pt x="111" y="892"/>
                    </a:lnTo>
                    <a:lnTo>
                      <a:pt x="104" y="924"/>
                    </a:lnTo>
                    <a:lnTo>
                      <a:pt x="92" y="937"/>
                    </a:lnTo>
                    <a:lnTo>
                      <a:pt x="74" y="956"/>
                    </a:lnTo>
                    <a:lnTo>
                      <a:pt x="61" y="969"/>
                    </a:lnTo>
                    <a:lnTo>
                      <a:pt x="49" y="982"/>
                    </a:lnTo>
                    <a:lnTo>
                      <a:pt x="43" y="995"/>
                    </a:lnTo>
                    <a:lnTo>
                      <a:pt x="31" y="1040"/>
                    </a:lnTo>
                    <a:lnTo>
                      <a:pt x="6" y="1072"/>
                    </a:lnTo>
                    <a:lnTo>
                      <a:pt x="6" y="1104"/>
                    </a:lnTo>
                    <a:lnTo>
                      <a:pt x="12" y="1117"/>
                    </a:lnTo>
                    <a:lnTo>
                      <a:pt x="12" y="1130"/>
                    </a:lnTo>
                    <a:lnTo>
                      <a:pt x="12" y="1155"/>
                    </a:lnTo>
                    <a:lnTo>
                      <a:pt x="12" y="1175"/>
                    </a:lnTo>
                    <a:lnTo>
                      <a:pt x="12" y="1194"/>
                    </a:lnTo>
                    <a:lnTo>
                      <a:pt x="12" y="1213"/>
                    </a:lnTo>
                    <a:lnTo>
                      <a:pt x="0" y="1232"/>
                    </a:lnTo>
                    <a:lnTo>
                      <a:pt x="6" y="1245"/>
                    </a:lnTo>
                    <a:lnTo>
                      <a:pt x="6" y="1258"/>
                    </a:lnTo>
                    <a:lnTo>
                      <a:pt x="6" y="1284"/>
                    </a:lnTo>
                    <a:lnTo>
                      <a:pt x="18" y="1290"/>
                    </a:lnTo>
                    <a:lnTo>
                      <a:pt x="18" y="1309"/>
                    </a:lnTo>
                    <a:lnTo>
                      <a:pt x="31" y="1309"/>
                    </a:lnTo>
                    <a:lnTo>
                      <a:pt x="37" y="1329"/>
                    </a:lnTo>
                    <a:lnTo>
                      <a:pt x="43" y="1348"/>
                    </a:lnTo>
                    <a:lnTo>
                      <a:pt x="49" y="1367"/>
                    </a:lnTo>
                    <a:lnTo>
                      <a:pt x="55" y="1386"/>
                    </a:lnTo>
                    <a:lnTo>
                      <a:pt x="74" y="1399"/>
                    </a:lnTo>
                    <a:lnTo>
                      <a:pt x="117" y="1438"/>
                    </a:lnTo>
                    <a:lnTo>
                      <a:pt x="123" y="1450"/>
                    </a:lnTo>
                    <a:lnTo>
                      <a:pt x="154" y="1431"/>
                    </a:lnTo>
                    <a:lnTo>
                      <a:pt x="160" y="1431"/>
                    </a:lnTo>
                    <a:lnTo>
                      <a:pt x="166" y="1431"/>
                    </a:lnTo>
                    <a:lnTo>
                      <a:pt x="172" y="1431"/>
                    </a:lnTo>
                    <a:lnTo>
                      <a:pt x="178" y="1431"/>
                    </a:lnTo>
                    <a:lnTo>
                      <a:pt x="191" y="1438"/>
                    </a:lnTo>
                    <a:lnTo>
                      <a:pt x="203" y="1444"/>
                    </a:lnTo>
                    <a:lnTo>
                      <a:pt x="209" y="1444"/>
                    </a:lnTo>
                    <a:lnTo>
                      <a:pt x="221" y="1438"/>
                    </a:lnTo>
                    <a:lnTo>
                      <a:pt x="227" y="1418"/>
                    </a:lnTo>
                    <a:lnTo>
                      <a:pt x="234" y="1418"/>
                    </a:lnTo>
                    <a:lnTo>
                      <a:pt x="240" y="1418"/>
                    </a:lnTo>
                    <a:lnTo>
                      <a:pt x="246" y="1418"/>
                    </a:lnTo>
                    <a:lnTo>
                      <a:pt x="246" y="1412"/>
                    </a:lnTo>
                    <a:lnTo>
                      <a:pt x="264" y="1406"/>
                    </a:lnTo>
                    <a:lnTo>
                      <a:pt x="277" y="1412"/>
                    </a:lnTo>
                    <a:lnTo>
                      <a:pt x="289" y="1412"/>
                    </a:lnTo>
                    <a:lnTo>
                      <a:pt x="301" y="1425"/>
                    </a:lnTo>
                    <a:lnTo>
                      <a:pt x="301" y="1438"/>
                    </a:lnTo>
                    <a:lnTo>
                      <a:pt x="301" y="1450"/>
                    </a:lnTo>
                    <a:lnTo>
                      <a:pt x="344" y="1438"/>
                    </a:lnTo>
                    <a:lnTo>
                      <a:pt x="344" y="1450"/>
                    </a:lnTo>
                    <a:lnTo>
                      <a:pt x="357" y="1450"/>
                    </a:lnTo>
                    <a:lnTo>
                      <a:pt x="363" y="1483"/>
                    </a:lnTo>
                    <a:lnTo>
                      <a:pt x="357" y="1521"/>
                    </a:lnTo>
                    <a:lnTo>
                      <a:pt x="363" y="1521"/>
                    </a:lnTo>
                    <a:lnTo>
                      <a:pt x="357" y="1540"/>
                    </a:lnTo>
                    <a:lnTo>
                      <a:pt x="357" y="1547"/>
                    </a:lnTo>
                    <a:lnTo>
                      <a:pt x="344" y="1547"/>
                    </a:lnTo>
                    <a:lnTo>
                      <a:pt x="357" y="1560"/>
                    </a:lnTo>
                    <a:lnTo>
                      <a:pt x="357" y="1579"/>
                    </a:lnTo>
                    <a:lnTo>
                      <a:pt x="363" y="1598"/>
                    </a:lnTo>
                    <a:lnTo>
                      <a:pt x="369" y="1617"/>
                    </a:lnTo>
                    <a:lnTo>
                      <a:pt x="381" y="1630"/>
                    </a:lnTo>
                    <a:lnTo>
                      <a:pt x="381" y="1630"/>
                    </a:lnTo>
                    <a:lnTo>
                      <a:pt x="387" y="1630"/>
                    </a:lnTo>
                    <a:lnTo>
                      <a:pt x="387" y="1637"/>
                    </a:lnTo>
                    <a:lnTo>
                      <a:pt x="394" y="1643"/>
                    </a:lnTo>
                    <a:lnTo>
                      <a:pt x="394" y="1649"/>
                    </a:lnTo>
                    <a:lnTo>
                      <a:pt x="394" y="1656"/>
                    </a:lnTo>
                    <a:lnTo>
                      <a:pt x="394" y="1662"/>
                    </a:lnTo>
                    <a:lnTo>
                      <a:pt x="394" y="1669"/>
                    </a:lnTo>
                    <a:lnTo>
                      <a:pt x="412" y="1714"/>
                    </a:lnTo>
                    <a:lnTo>
                      <a:pt x="400" y="1726"/>
                    </a:lnTo>
                    <a:lnTo>
                      <a:pt x="418" y="1765"/>
                    </a:lnTo>
                    <a:lnTo>
                      <a:pt x="394" y="1829"/>
                    </a:lnTo>
                    <a:lnTo>
                      <a:pt x="381" y="1893"/>
                    </a:lnTo>
                    <a:lnTo>
                      <a:pt x="381" y="1906"/>
                    </a:lnTo>
                    <a:lnTo>
                      <a:pt x="431" y="1996"/>
                    </a:lnTo>
                    <a:lnTo>
                      <a:pt x="437" y="2105"/>
                    </a:lnTo>
                    <a:lnTo>
                      <a:pt x="449" y="2131"/>
                    </a:lnTo>
                    <a:lnTo>
                      <a:pt x="449" y="2144"/>
                    </a:lnTo>
                    <a:lnTo>
                      <a:pt x="474" y="2221"/>
                    </a:lnTo>
                    <a:lnTo>
                      <a:pt x="467" y="2221"/>
                    </a:lnTo>
                    <a:lnTo>
                      <a:pt x="474" y="2253"/>
                    </a:lnTo>
                    <a:lnTo>
                      <a:pt x="474" y="2240"/>
                    </a:lnTo>
                    <a:lnTo>
                      <a:pt x="480" y="2259"/>
                    </a:lnTo>
                    <a:lnTo>
                      <a:pt x="486" y="2259"/>
                    </a:lnTo>
                    <a:lnTo>
                      <a:pt x="498" y="2246"/>
                    </a:lnTo>
                    <a:lnTo>
                      <a:pt x="504" y="2240"/>
                    </a:lnTo>
                    <a:lnTo>
                      <a:pt x="517" y="2240"/>
                    </a:lnTo>
                    <a:lnTo>
                      <a:pt x="529" y="2246"/>
                    </a:lnTo>
                    <a:lnTo>
                      <a:pt x="547" y="2246"/>
                    </a:lnTo>
                    <a:lnTo>
                      <a:pt x="578" y="2246"/>
                    </a:lnTo>
                    <a:lnTo>
                      <a:pt x="597" y="2233"/>
                    </a:lnTo>
                    <a:lnTo>
                      <a:pt x="609" y="2214"/>
                    </a:lnTo>
                    <a:lnTo>
                      <a:pt x="621" y="2189"/>
                    </a:lnTo>
                    <a:lnTo>
                      <a:pt x="634" y="2163"/>
                    </a:lnTo>
                    <a:lnTo>
                      <a:pt x="646" y="2144"/>
                    </a:lnTo>
                    <a:lnTo>
                      <a:pt x="652" y="2131"/>
                    </a:lnTo>
                    <a:lnTo>
                      <a:pt x="658" y="2092"/>
                    </a:lnTo>
                    <a:lnTo>
                      <a:pt x="658" y="2060"/>
                    </a:lnTo>
                    <a:lnTo>
                      <a:pt x="695" y="2041"/>
                    </a:lnTo>
                    <a:lnTo>
                      <a:pt x="701" y="2002"/>
                    </a:lnTo>
                    <a:lnTo>
                      <a:pt x="695" y="1964"/>
                    </a:lnTo>
                    <a:lnTo>
                      <a:pt x="695" y="1951"/>
                    </a:lnTo>
                    <a:lnTo>
                      <a:pt x="695" y="1919"/>
                    </a:lnTo>
                    <a:lnTo>
                      <a:pt x="707" y="1900"/>
                    </a:lnTo>
                    <a:lnTo>
                      <a:pt x="726" y="1893"/>
                    </a:lnTo>
                    <a:lnTo>
                      <a:pt x="751" y="1887"/>
                    </a:lnTo>
                    <a:lnTo>
                      <a:pt x="769" y="1874"/>
                    </a:lnTo>
                    <a:lnTo>
                      <a:pt x="775" y="1855"/>
                    </a:lnTo>
                    <a:lnTo>
                      <a:pt x="775" y="1759"/>
                    </a:lnTo>
                    <a:lnTo>
                      <a:pt x="757" y="1726"/>
                    </a:lnTo>
                    <a:lnTo>
                      <a:pt x="769" y="1675"/>
                    </a:lnTo>
                    <a:lnTo>
                      <a:pt x="757" y="1656"/>
                    </a:lnTo>
                    <a:lnTo>
                      <a:pt x="757" y="1624"/>
                    </a:lnTo>
                    <a:lnTo>
                      <a:pt x="775" y="1605"/>
                    </a:lnTo>
                    <a:lnTo>
                      <a:pt x="775" y="1598"/>
                    </a:lnTo>
                    <a:lnTo>
                      <a:pt x="812" y="1534"/>
                    </a:lnTo>
                    <a:lnTo>
                      <a:pt x="861" y="1476"/>
                    </a:lnTo>
                    <a:lnTo>
                      <a:pt x="892" y="1418"/>
                    </a:lnTo>
                    <a:lnTo>
                      <a:pt x="911" y="1322"/>
                    </a:lnTo>
                    <a:lnTo>
                      <a:pt x="917" y="1303"/>
                    </a:lnTo>
                    <a:lnTo>
                      <a:pt x="911" y="1290"/>
                    </a:lnTo>
                    <a:lnTo>
                      <a:pt x="911" y="1296"/>
                    </a:lnTo>
                    <a:lnTo>
                      <a:pt x="904" y="1303"/>
                    </a:lnTo>
                    <a:lnTo>
                      <a:pt x="898" y="1303"/>
                    </a:lnTo>
                    <a:lnTo>
                      <a:pt x="892" y="1309"/>
                    </a:lnTo>
                    <a:lnTo>
                      <a:pt x="880" y="1309"/>
                    </a:lnTo>
                    <a:lnTo>
                      <a:pt x="867" y="1309"/>
                    </a:lnTo>
                    <a:lnTo>
                      <a:pt x="855" y="1309"/>
                    </a:lnTo>
                    <a:lnTo>
                      <a:pt x="843" y="1309"/>
                    </a:lnTo>
                    <a:lnTo>
                      <a:pt x="831" y="1322"/>
                    </a:lnTo>
                    <a:lnTo>
                      <a:pt x="824" y="1322"/>
                    </a:lnTo>
                    <a:lnTo>
                      <a:pt x="806" y="1303"/>
                    </a:lnTo>
                    <a:lnTo>
                      <a:pt x="812" y="1290"/>
                    </a:lnTo>
                    <a:lnTo>
                      <a:pt x="806" y="1284"/>
                    </a:lnTo>
                    <a:lnTo>
                      <a:pt x="812" y="1258"/>
                    </a:lnTo>
                    <a:lnTo>
                      <a:pt x="806" y="1245"/>
                    </a:lnTo>
                    <a:lnTo>
                      <a:pt x="794" y="1232"/>
                    </a:lnTo>
                    <a:lnTo>
                      <a:pt x="781" y="1226"/>
                    </a:lnTo>
                    <a:lnTo>
                      <a:pt x="763" y="1219"/>
                    </a:lnTo>
                    <a:lnTo>
                      <a:pt x="751" y="1200"/>
                    </a:lnTo>
                    <a:lnTo>
                      <a:pt x="751" y="1194"/>
                    </a:lnTo>
                    <a:lnTo>
                      <a:pt x="751" y="1181"/>
                    </a:lnTo>
                    <a:lnTo>
                      <a:pt x="744" y="1168"/>
                    </a:lnTo>
                    <a:lnTo>
                      <a:pt x="744" y="1162"/>
                    </a:lnTo>
                    <a:lnTo>
                      <a:pt x="732" y="1149"/>
                    </a:lnTo>
                    <a:lnTo>
                      <a:pt x="720" y="1072"/>
                    </a:lnTo>
                    <a:lnTo>
                      <a:pt x="707" y="1078"/>
                    </a:lnTo>
                    <a:lnTo>
                      <a:pt x="701" y="1065"/>
                    </a:lnTo>
                    <a:lnTo>
                      <a:pt x="701" y="1033"/>
                    </a:lnTo>
                    <a:lnTo>
                      <a:pt x="658" y="937"/>
                    </a:lnTo>
                    <a:lnTo>
                      <a:pt x="652" y="911"/>
                    </a:lnTo>
                    <a:lnTo>
                      <a:pt x="683" y="963"/>
                    </a:lnTo>
                    <a:lnTo>
                      <a:pt x="689" y="924"/>
                    </a:lnTo>
                    <a:lnTo>
                      <a:pt x="689" y="963"/>
                    </a:lnTo>
                    <a:lnTo>
                      <a:pt x="695" y="963"/>
                    </a:lnTo>
                    <a:lnTo>
                      <a:pt x="726" y="1033"/>
                    </a:lnTo>
                    <a:lnTo>
                      <a:pt x="744" y="1040"/>
                    </a:lnTo>
                    <a:lnTo>
                      <a:pt x="751" y="1053"/>
                    </a:lnTo>
                    <a:lnTo>
                      <a:pt x="757" y="1065"/>
                    </a:lnTo>
                    <a:lnTo>
                      <a:pt x="757" y="1085"/>
                    </a:lnTo>
                    <a:lnTo>
                      <a:pt x="757" y="1117"/>
                    </a:lnTo>
                    <a:lnTo>
                      <a:pt x="757" y="1123"/>
                    </a:lnTo>
                    <a:lnTo>
                      <a:pt x="763" y="1130"/>
                    </a:lnTo>
                    <a:lnTo>
                      <a:pt x="775" y="1130"/>
                    </a:lnTo>
                    <a:lnTo>
                      <a:pt x="800" y="1194"/>
                    </a:lnTo>
                    <a:lnTo>
                      <a:pt x="800" y="1200"/>
                    </a:lnTo>
                    <a:lnTo>
                      <a:pt x="812" y="1284"/>
                    </a:lnTo>
                    <a:lnTo>
                      <a:pt x="824" y="1284"/>
                    </a:lnTo>
                    <a:lnTo>
                      <a:pt x="831" y="1284"/>
                    </a:lnTo>
                    <a:lnTo>
                      <a:pt x="837" y="1271"/>
                    </a:lnTo>
                    <a:lnTo>
                      <a:pt x="837" y="1264"/>
                    </a:lnTo>
                    <a:lnTo>
                      <a:pt x="849" y="1258"/>
                    </a:lnTo>
                    <a:lnTo>
                      <a:pt x="855" y="1258"/>
                    </a:lnTo>
                    <a:lnTo>
                      <a:pt x="855" y="1258"/>
                    </a:lnTo>
                    <a:lnTo>
                      <a:pt x="861" y="1258"/>
                    </a:lnTo>
                    <a:lnTo>
                      <a:pt x="880" y="1252"/>
                    </a:lnTo>
                    <a:lnTo>
                      <a:pt x="892" y="1239"/>
                    </a:lnTo>
                    <a:lnTo>
                      <a:pt x="898" y="1226"/>
                    </a:lnTo>
                    <a:lnTo>
                      <a:pt x="911" y="1213"/>
                    </a:lnTo>
                    <a:lnTo>
                      <a:pt x="929" y="1213"/>
                    </a:lnTo>
                    <a:lnTo>
                      <a:pt x="923" y="1207"/>
                    </a:lnTo>
                    <a:lnTo>
                      <a:pt x="929" y="1200"/>
                    </a:lnTo>
                    <a:lnTo>
                      <a:pt x="929" y="1200"/>
                    </a:lnTo>
                    <a:lnTo>
                      <a:pt x="935" y="1200"/>
                    </a:lnTo>
                    <a:lnTo>
                      <a:pt x="941" y="1194"/>
                    </a:lnTo>
                    <a:lnTo>
                      <a:pt x="941" y="1194"/>
                    </a:lnTo>
                    <a:lnTo>
                      <a:pt x="941" y="1187"/>
                    </a:lnTo>
                    <a:lnTo>
                      <a:pt x="947" y="1187"/>
                    </a:lnTo>
                    <a:lnTo>
                      <a:pt x="954" y="1194"/>
                    </a:lnTo>
                    <a:lnTo>
                      <a:pt x="966" y="1194"/>
                    </a:lnTo>
                    <a:lnTo>
                      <a:pt x="966" y="1175"/>
                    </a:lnTo>
                    <a:lnTo>
                      <a:pt x="972" y="1175"/>
                    </a:lnTo>
                    <a:lnTo>
                      <a:pt x="984" y="1175"/>
                    </a:lnTo>
                    <a:lnTo>
                      <a:pt x="991" y="1168"/>
                    </a:lnTo>
                    <a:lnTo>
                      <a:pt x="997" y="1162"/>
                    </a:lnTo>
                    <a:lnTo>
                      <a:pt x="991" y="1142"/>
                    </a:lnTo>
                    <a:lnTo>
                      <a:pt x="1003" y="1142"/>
                    </a:lnTo>
                    <a:lnTo>
                      <a:pt x="997" y="1130"/>
                    </a:lnTo>
                    <a:lnTo>
                      <a:pt x="1003" y="1117"/>
                    </a:lnTo>
                    <a:lnTo>
                      <a:pt x="1009" y="1104"/>
                    </a:lnTo>
                    <a:lnTo>
                      <a:pt x="1021" y="1097"/>
                    </a:lnTo>
                    <a:lnTo>
                      <a:pt x="1027" y="1085"/>
                    </a:lnTo>
                    <a:lnTo>
                      <a:pt x="1027" y="1065"/>
                    </a:lnTo>
                    <a:lnTo>
                      <a:pt x="1021" y="1053"/>
                    </a:lnTo>
                    <a:lnTo>
                      <a:pt x="1015" y="1040"/>
                    </a:lnTo>
                    <a:lnTo>
                      <a:pt x="1003" y="1033"/>
                    </a:lnTo>
                    <a:lnTo>
                      <a:pt x="997" y="1033"/>
                    </a:lnTo>
                    <a:lnTo>
                      <a:pt x="984" y="1033"/>
                    </a:lnTo>
                    <a:lnTo>
                      <a:pt x="978" y="1014"/>
                    </a:lnTo>
                    <a:lnTo>
                      <a:pt x="978" y="995"/>
                    </a:lnTo>
                    <a:lnTo>
                      <a:pt x="972" y="995"/>
                    </a:lnTo>
                    <a:lnTo>
                      <a:pt x="972" y="1001"/>
                    </a:lnTo>
                    <a:lnTo>
                      <a:pt x="972" y="1027"/>
                    </a:lnTo>
                    <a:lnTo>
                      <a:pt x="966" y="1033"/>
                    </a:lnTo>
                    <a:lnTo>
                      <a:pt x="954" y="1033"/>
                    </a:lnTo>
                    <a:lnTo>
                      <a:pt x="947" y="1033"/>
                    </a:lnTo>
                    <a:lnTo>
                      <a:pt x="935" y="1033"/>
                    </a:lnTo>
                    <a:lnTo>
                      <a:pt x="923" y="1040"/>
                    </a:lnTo>
                    <a:lnTo>
                      <a:pt x="923" y="1040"/>
                    </a:lnTo>
                    <a:lnTo>
                      <a:pt x="917" y="1046"/>
                    </a:lnTo>
                    <a:lnTo>
                      <a:pt x="911" y="1046"/>
                    </a:lnTo>
                    <a:lnTo>
                      <a:pt x="911" y="1040"/>
                    </a:lnTo>
                    <a:lnTo>
                      <a:pt x="904" y="1033"/>
                    </a:lnTo>
                    <a:lnTo>
                      <a:pt x="911" y="1020"/>
                    </a:lnTo>
                    <a:lnTo>
                      <a:pt x="911" y="1001"/>
                    </a:lnTo>
                    <a:lnTo>
                      <a:pt x="898" y="1014"/>
                    </a:lnTo>
                    <a:lnTo>
                      <a:pt x="886" y="976"/>
                    </a:lnTo>
                    <a:lnTo>
                      <a:pt x="867" y="943"/>
                    </a:lnTo>
                    <a:lnTo>
                      <a:pt x="861" y="924"/>
                    </a:lnTo>
                    <a:lnTo>
                      <a:pt x="867" y="924"/>
                    </a:lnTo>
                    <a:lnTo>
                      <a:pt x="867" y="924"/>
                    </a:lnTo>
                    <a:lnTo>
                      <a:pt x="867" y="918"/>
                    </a:lnTo>
                    <a:lnTo>
                      <a:pt x="867" y="905"/>
                    </a:lnTo>
                    <a:lnTo>
                      <a:pt x="880" y="905"/>
                    </a:lnTo>
                    <a:lnTo>
                      <a:pt x="886" y="905"/>
                    </a:lnTo>
                    <a:lnTo>
                      <a:pt x="892" y="911"/>
                    </a:lnTo>
                    <a:lnTo>
                      <a:pt x="898" y="950"/>
                    </a:lnTo>
                    <a:lnTo>
                      <a:pt x="917" y="976"/>
                    </a:lnTo>
                    <a:lnTo>
                      <a:pt x="941" y="995"/>
                    </a:lnTo>
                    <a:lnTo>
                      <a:pt x="954" y="995"/>
                    </a:lnTo>
                    <a:lnTo>
                      <a:pt x="966" y="988"/>
                    </a:lnTo>
                    <a:lnTo>
                      <a:pt x="972" y="982"/>
                    </a:lnTo>
                    <a:lnTo>
                      <a:pt x="984" y="988"/>
                    </a:lnTo>
                    <a:lnTo>
                      <a:pt x="984" y="1001"/>
                    </a:lnTo>
                    <a:lnTo>
                      <a:pt x="1046" y="1014"/>
                    </a:lnTo>
                    <a:lnTo>
                      <a:pt x="1083" y="1014"/>
                    </a:lnTo>
                    <a:lnTo>
                      <a:pt x="1101" y="1008"/>
                    </a:lnTo>
                    <a:lnTo>
                      <a:pt x="1120" y="1020"/>
                    </a:lnTo>
                    <a:lnTo>
                      <a:pt x="1126" y="1046"/>
                    </a:lnTo>
                    <a:lnTo>
                      <a:pt x="1132" y="1046"/>
                    </a:lnTo>
                    <a:lnTo>
                      <a:pt x="1169" y="1110"/>
                    </a:lnTo>
                    <a:lnTo>
                      <a:pt x="1187" y="1104"/>
                    </a:lnTo>
                    <a:lnTo>
                      <a:pt x="1194" y="1104"/>
                    </a:lnTo>
                    <a:lnTo>
                      <a:pt x="1194" y="1072"/>
                    </a:lnTo>
                    <a:lnTo>
                      <a:pt x="1200" y="1072"/>
                    </a:lnTo>
                    <a:lnTo>
                      <a:pt x="1218" y="1200"/>
                    </a:lnTo>
                    <a:lnTo>
                      <a:pt x="1231" y="1232"/>
                    </a:lnTo>
                    <a:lnTo>
                      <a:pt x="1261" y="1348"/>
                    </a:lnTo>
                    <a:lnTo>
                      <a:pt x="1280" y="1380"/>
                    </a:lnTo>
                    <a:lnTo>
                      <a:pt x="1292" y="1348"/>
                    </a:lnTo>
                    <a:lnTo>
                      <a:pt x="1304" y="1329"/>
                    </a:lnTo>
                    <a:lnTo>
                      <a:pt x="1304" y="1303"/>
                    </a:lnTo>
                    <a:lnTo>
                      <a:pt x="1311" y="1258"/>
                    </a:lnTo>
                    <a:lnTo>
                      <a:pt x="1304" y="1219"/>
                    </a:lnTo>
                    <a:lnTo>
                      <a:pt x="1317" y="1213"/>
                    </a:lnTo>
                    <a:lnTo>
                      <a:pt x="1317" y="1200"/>
                    </a:lnTo>
                    <a:lnTo>
                      <a:pt x="1335" y="1194"/>
                    </a:lnTo>
                    <a:lnTo>
                      <a:pt x="1366" y="1149"/>
                    </a:lnTo>
                    <a:lnTo>
                      <a:pt x="1360" y="1142"/>
                    </a:lnTo>
                    <a:lnTo>
                      <a:pt x="1360" y="1136"/>
                    </a:lnTo>
                    <a:lnTo>
                      <a:pt x="1366" y="1130"/>
                    </a:lnTo>
                    <a:lnTo>
                      <a:pt x="1372" y="1130"/>
                    </a:lnTo>
                    <a:lnTo>
                      <a:pt x="1384" y="1130"/>
                    </a:lnTo>
                    <a:lnTo>
                      <a:pt x="1384" y="1117"/>
                    </a:lnTo>
                    <a:lnTo>
                      <a:pt x="1384" y="1110"/>
                    </a:lnTo>
                    <a:lnTo>
                      <a:pt x="1384" y="1104"/>
                    </a:lnTo>
                    <a:lnTo>
                      <a:pt x="1384" y="1097"/>
                    </a:lnTo>
                    <a:lnTo>
                      <a:pt x="1384" y="1097"/>
                    </a:lnTo>
                    <a:lnTo>
                      <a:pt x="1391" y="1091"/>
                    </a:lnTo>
                    <a:lnTo>
                      <a:pt x="1397" y="1091"/>
                    </a:lnTo>
                    <a:lnTo>
                      <a:pt x="1403" y="1091"/>
                    </a:lnTo>
                    <a:lnTo>
                      <a:pt x="1409" y="1091"/>
                    </a:lnTo>
                    <a:lnTo>
                      <a:pt x="1409" y="1085"/>
                    </a:lnTo>
                    <a:lnTo>
                      <a:pt x="1403" y="1072"/>
                    </a:lnTo>
                    <a:lnTo>
                      <a:pt x="1403" y="1091"/>
                    </a:lnTo>
                    <a:lnTo>
                      <a:pt x="1421" y="1097"/>
                    </a:lnTo>
                    <a:lnTo>
                      <a:pt x="1434" y="1091"/>
                    </a:lnTo>
                    <a:lnTo>
                      <a:pt x="1440" y="1072"/>
                    </a:lnTo>
                    <a:lnTo>
                      <a:pt x="1483" y="1142"/>
                    </a:lnTo>
                    <a:lnTo>
                      <a:pt x="1489" y="1142"/>
                    </a:lnTo>
                    <a:lnTo>
                      <a:pt x="1501" y="1175"/>
                    </a:lnTo>
                    <a:lnTo>
                      <a:pt x="1489" y="1200"/>
                    </a:lnTo>
                    <a:lnTo>
                      <a:pt x="1501" y="1213"/>
                    </a:lnTo>
                    <a:lnTo>
                      <a:pt x="1507" y="1219"/>
                    </a:lnTo>
                    <a:lnTo>
                      <a:pt x="1514" y="1213"/>
                    </a:lnTo>
                    <a:lnTo>
                      <a:pt x="1520" y="1207"/>
                    </a:lnTo>
                    <a:lnTo>
                      <a:pt x="1520" y="1194"/>
                    </a:lnTo>
                    <a:lnTo>
                      <a:pt x="1532" y="1194"/>
                    </a:lnTo>
                    <a:lnTo>
                      <a:pt x="1538" y="1200"/>
                    </a:lnTo>
                    <a:lnTo>
                      <a:pt x="1544" y="1207"/>
                    </a:lnTo>
                    <a:lnTo>
                      <a:pt x="1551" y="1213"/>
                    </a:lnTo>
                    <a:lnTo>
                      <a:pt x="1551" y="1226"/>
                    </a:lnTo>
                    <a:lnTo>
                      <a:pt x="1551" y="1232"/>
                    </a:lnTo>
                    <a:lnTo>
                      <a:pt x="1563" y="1284"/>
                    </a:lnTo>
                    <a:lnTo>
                      <a:pt x="1557" y="1290"/>
                    </a:lnTo>
                    <a:lnTo>
                      <a:pt x="1563" y="1303"/>
                    </a:lnTo>
                    <a:lnTo>
                      <a:pt x="1569" y="1316"/>
                    </a:lnTo>
                    <a:lnTo>
                      <a:pt x="1569" y="1329"/>
                    </a:lnTo>
                    <a:lnTo>
                      <a:pt x="1557" y="1341"/>
                    </a:lnTo>
                    <a:lnTo>
                      <a:pt x="1557" y="1348"/>
                    </a:lnTo>
                    <a:lnTo>
                      <a:pt x="1563" y="1380"/>
                    </a:lnTo>
                    <a:lnTo>
                      <a:pt x="1563" y="1361"/>
                    </a:lnTo>
                    <a:lnTo>
                      <a:pt x="1581" y="1373"/>
                    </a:lnTo>
                    <a:lnTo>
                      <a:pt x="1587" y="1386"/>
                    </a:lnTo>
                    <a:lnTo>
                      <a:pt x="1587" y="1399"/>
                    </a:lnTo>
                    <a:lnTo>
                      <a:pt x="1587" y="1418"/>
                    </a:lnTo>
                    <a:lnTo>
                      <a:pt x="1587" y="1431"/>
                    </a:lnTo>
                    <a:lnTo>
                      <a:pt x="1594" y="1457"/>
                    </a:lnTo>
                    <a:lnTo>
                      <a:pt x="1600" y="1470"/>
                    </a:lnTo>
                    <a:lnTo>
                      <a:pt x="1612" y="1476"/>
                    </a:lnTo>
                    <a:lnTo>
                      <a:pt x="1618" y="1489"/>
                    </a:lnTo>
                    <a:lnTo>
                      <a:pt x="1631" y="1495"/>
                    </a:lnTo>
                    <a:lnTo>
                      <a:pt x="1631" y="1508"/>
                    </a:lnTo>
                    <a:lnTo>
                      <a:pt x="1649" y="1508"/>
                    </a:lnTo>
                    <a:lnTo>
                      <a:pt x="1637" y="1489"/>
                    </a:lnTo>
                    <a:lnTo>
                      <a:pt x="1631" y="1470"/>
                    </a:lnTo>
                    <a:lnTo>
                      <a:pt x="1631" y="1444"/>
                    </a:lnTo>
                    <a:lnTo>
                      <a:pt x="1624" y="1425"/>
                    </a:lnTo>
                    <a:lnTo>
                      <a:pt x="1612" y="1412"/>
                    </a:lnTo>
                    <a:lnTo>
                      <a:pt x="1587" y="1393"/>
                    </a:lnTo>
                    <a:lnTo>
                      <a:pt x="1581" y="1341"/>
                    </a:lnTo>
                    <a:lnTo>
                      <a:pt x="1575" y="1341"/>
                    </a:lnTo>
                    <a:lnTo>
                      <a:pt x="1575" y="1322"/>
                    </a:lnTo>
                    <a:lnTo>
                      <a:pt x="1575" y="1303"/>
                    </a:lnTo>
                    <a:lnTo>
                      <a:pt x="1581" y="1284"/>
                    </a:lnTo>
                    <a:lnTo>
                      <a:pt x="1575" y="1258"/>
                    </a:lnTo>
                    <a:lnTo>
                      <a:pt x="1587" y="1258"/>
                    </a:lnTo>
                    <a:lnTo>
                      <a:pt x="1581" y="1277"/>
                    </a:lnTo>
                    <a:lnTo>
                      <a:pt x="1587" y="1284"/>
                    </a:lnTo>
                    <a:lnTo>
                      <a:pt x="1594" y="1277"/>
                    </a:lnTo>
                    <a:lnTo>
                      <a:pt x="1606" y="1284"/>
                    </a:lnTo>
                    <a:lnTo>
                      <a:pt x="1612" y="1290"/>
                    </a:lnTo>
                    <a:lnTo>
                      <a:pt x="1618" y="1303"/>
                    </a:lnTo>
                    <a:lnTo>
                      <a:pt x="1631" y="1316"/>
                    </a:lnTo>
                    <a:lnTo>
                      <a:pt x="1643" y="1322"/>
                    </a:lnTo>
                    <a:lnTo>
                      <a:pt x="1649" y="1335"/>
                    </a:lnTo>
                    <a:lnTo>
                      <a:pt x="1649" y="1348"/>
                    </a:lnTo>
                    <a:lnTo>
                      <a:pt x="1661" y="1348"/>
                    </a:lnTo>
                    <a:lnTo>
                      <a:pt x="1667" y="1335"/>
                    </a:lnTo>
                    <a:lnTo>
                      <a:pt x="1667" y="1322"/>
                    </a:lnTo>
                    <a:lnTo>
                      <a:pt x="1674" y="1322"/>
                    </a:lnTo>
                    <a:lnTo>
                      <a:pt x="1692" y="1309"/>
                    </a:lnTo>
                    <a:lnTo>
                      <a:pt x="1704" y="1290"/>
                    </a:lnTo>
                    <a:lnTo>
                      <a:pt x="1698" y="1264"/>
                    </a:lnTo>
                    <a:lnTo>
                      <a:pt x="1698" y="1245"/>
                    </a:lnTo>
                    <a:lnTo>
                      <a:pt x="1692" y="1219"/>
                    </a:lnTo>
                    <a:lnTo>
                      <a:pt x="1649" y="1149"/>
                    </a:lnTo>
                    <a:lnTo>
                      <a:pt x="1643" y="1117"/>
                    </a:lnTo>
                    <a:lnTo>
                      <a:pt x="1661" y="1097"/>
                    </a:lnTo>
                    <a:lnTo>
                      <a:pt x="1692" y="1091"/>
                    </a:lnTo>
                    <a:lnTo>
                      <a:pt x="1692" y="1110"/>
                    </a:lnTo>
                    <a:lnTo>
                      <a:pt x="1698" y="1110"/>
                    </a:lnTo>
                    <a:lnTo>
                      <a:pt x="1698" y="1104"/>
                    </a:lnTo>
                    <a:lnTo>
                      <a:pt x="1735" y="1072"/>
                    </a:lnTo>
                    <a:lnTo>
                      <a:pt x="1747" y="1072"/>
                    </a:lnTo>
                    <a:lnTo>
                      <a:pt x="1778" y="1059"/>
                    </a:lnTo>
                    <a:lnTo>
                      <a:pt x="1797" y="1033"/>
                    </a:lnTo>
                    <a:lnTo>
                      <a:pt x="1797" y="1020"/>
                    </a:lnTo>
                    <a:lnTo>
                      <a:pt x="1803" y="1014"/>
                    </a:lnTo>
                    <a:lnTo>
                      <a:pt x="1809" y="1008"/>
                    </a:lnTo>
                    <a:lnTo>
                      <a:pt x="1809" y="1001"/>
                    </a:lnTo>
                    <a:lnTo>
                      <a:pt x="1809" y="995"/>
                    </a:lnTo>
                    <a:lnTo>
                      <a:pt x="1815" y="969"/>
                    </a:lnTo>
                    <a:lnTo>
                      <a:pt x="1821" y="950"/>
                    </a:lnTo>
                    <a:lnTo>
                      <a:pt x="1827" y="931"/>
                    </a:lnTo>
                    <a:lnTo>
                      <a:pt x="1827" y="918"/>
                    </a:lnTo>
                    <a:lnTo>
                      <a:pt x="1815" y="905"/>
                    </a:lnTo>
                    <a:lnTo>
                      <a:pt x="1797" y="905"/>
                    </a:lnTo>
                    <a:lnTo>
                      <a:pt x="1815" y="892"/>
                    </a:lnTo>
                    <a:lnTo>
                      <a:pt x="1809" y="886"/>
                    </a:lnTo>
                    <a:lnTo>
                      <a:pt x="1815" y="886"/>
                    </a:lnTo>
                    <a:lnTo>
                      <a:pt x="1803" y="873"/>
                    </a:lnTo>
                    <a:lnTo>
                      <a:pt x="1797" y="854"/>
                    </a:lnTo>
                    <a:lnTo>
                      <a:pt x="1784" y="834"/>
                    </a:lnTo>
                    <a:lnTo>
                      <a:pt x="1778" y="822"/>
                    </a:lnTo>
                    <a:lnTo>
                      <a:pt x="1760" y="815"/>
                    </a:lnTo>
                    <a:lnTo>
                      <a:pt x="1772" y="783"/>
                    </a:lnTo>
                    <a:lnTo>
                      <a:pt x="1784" y="777"/>
                    </a:lnTo>
                    <a:lnTo>
                      <a:pt x="1797" y="777"/>
                    </a:lnTo>
                    <a:lnTo>
                      <a:pt x="1797" y="764"/>
                    </a:lnTo>
                    <a:lnTo>
                      <a:pt x="1766" y="745"/>
                    </a:lnTo>
                    <a:lnTo>
                      <a:pt x="1760" y="777"/>
                    </a:lnTo>
                    <a:lnTo>
                      <a:pt x="1747" y="777"/>
                    </a:lnTo>
                    <a:lnTo>
                      <a:pt x="1723" y="738"/>
                    </a:lnTo>
                    <a:lnTo>
                      <a:pt x="1717" y="732"/>
                    </a:lnTo>
                    <a:lnTo>
                      <a:pt x="1723" y="725"/>
                    </a:lnTo>
                    <a:lnTo>
                      <a:pt x="1729" y="725"/>
                    </a:lnTo>
                    <a:lnTo>
                      <a:pt x="1729" y="725"/>
                    </a:lnTo>
                    <a:lnTo>
                      <a:pt x="1735" y="725"/>
                    </a:lnTo>
                    <a:lnTo>
                      <a:pt x="1735" y="725"/>
                    </a:lnTo>
                    <a:lnTo>
                      <a:pt x="1735" y="719"/>
                    </a:lnTo>
                    <a:lnTo>
                      <a:pt x="1735" y="719"/>
                    </a:lnTo>
                    <a:lnTo>
                      <a:pt x="1741" y="712"/>
                    </a:lnTo>
                    <a:lnTo>
                      <a:pt x="1741" y="706"/>
                    </a:lnTo>
                    <a:lnTo>
                      <a:pt x="1747" y="700"/>
                    </a:lnTo>
                    <a:lnTo>
                      <a:pt x="1754" y="693"/>
                    </a:lnTo>
                    <a:lnTo>
                      <a:pt x="1747" y="687"/>
                    </a:lnTo>
                    <a:lnTo>
                      <a:pt x="1766" y="700"/>
                    </a:lnTo>
                    <a:lnTo>
                      <a:pt x="1754" y="706"/>
                    </a:lnTo>
                    <a:lnTo>
                      <a:pt x="1754" y="712"/>
                    </a:lnTo>
                    <a:lnTo>
                      <a:pt x="1760" y="719"/>
                    </a:lnTo>
                    <a:lnTo>
                      <a:pt x="1766" y="725"/>
                    </a:lnTo>
                    <a:lnTo>
                      <a:pt x="1766" y="738"/>
                    </a:lnTo>
                    <a:lnTo>
                      <a:pt x="1791" y="712"/>
                    </a:lnTo>
                    <a:lnTo>
                      <a:pt x="1815" y="719"/>
                    </a:lnTo>
                    <a:lnTo>
                      <a:pt x="1815" y="745"/>
                    </a:lnTo>
                    <a:lnTo>
                      <a:pt x="1834" y="738"/>
                    </a:lnTo>
                    <a:lnTo>
                      <a:pt x="1840" y="745"/>
                    </a:lnTo>
                    <a:lnTo>
                      <a:pt x="1840" y="757"/>
                    </a:lnTo>
                    <a:lnTo>
                      <a:pt x="1840" y="770"/>
                    </a:lnTo>
                    <a:lnTo>
                      <a:pt x="1846" y="777"/>
                    </a:lnTo>
                    <a:lnTo>
                      <a:pt x="1840" y="777"/>
                    </a:lnTo>
                    <a:lnTo>
                      <a:pt x="1852" y="796"/>
                    </a:lnTo>
                    <a:lnTo>
                      <a:pt x="1846" y="802"/>
                    </a:lnTo>
                    <a:lnTo>
                      <a:pt x="1858" y="822"/>
                    </a:lnTo>
                    <a:lnTo>
                      <a:pt x="1877" y="822"/>
                    </a:lnTo>
                    <a:lnTo>
                      <a:pt x="1889" y="802"/>
                    </a:lnTo>
                    <a:lnTo>
                      <a:pt x="1889" y="796"/>
                    </a:lnTo>
                    <a:lnTo>
                      <a:pt x="1834" y="706"/>
                    </a:lnTo>
                    <a:lnTo>
                      <a:pt x="1852" y="700"/>
                    </a:lnTo>
                    <a:lnTo>
                      <a:pt x="1846" y="674"/>
                    </a:lnTo>
                    <a:lnTo>
                      <a:pt x="1852" y="648"/>
                    </a:lnTo>
                    <a:lnTo>
                      <a:pt x="1858" y="642"/>
                    </a:lnTo>
                    <a:lnTo>
                      <a:pt x="1864" y="635"/>
                    </a:lnTo>
                    <a:lnTo>
                      <a:pt x="1864" y="642"/>
                    </a:lnTo>
                    <a:lnTo>
                      <a:pt x="1871" y="642"/>
                    </a:lnTo>
                    <a:lnTo>
                      <a:pt x="1883" y="648"/>
                    </a:lnTo>
                    <a:lnTo>
                      <a:pt x="1889" y="648"/>
                    </a:lnTo>
                    <a:lnTo>
                      <a:pt x="1889" y="642"/>
                    </a:lnTo>
                    <a:lnTo>
                      <a:pt x="1895" y="642"/>
                    </a:lnTo>
                    <a:lnTo>
                      <a:pt x="1901" y="629"/>
                    </a:lnTo>
                    <a:lnTo>
                      <a:pt x="1901" y="616"/>
                    </a:lnTo>
                    <a:lnTo>
                      <a:pt x="1901" y="610"/>
                    </a:lnTo>
                    <a:lnTo>
                      <a:pt x="1901" y="603"/>
                    </a:lnTo>
                    <a:lnTo>
                      <a:pt x="1914" y="597"/>
                    </a:lnTo>
                    <a:lnTo>
                      <a:pt x="1914" y="546"/>
                    </a:lnTo>
                    <a:lnTo>
                      <a:pt x="1901" y="494"/>
                    </a:lnTo>
                    <a:lnTo>
                      <a:pt x="1877" y="456"/>
                    </a:lnTo>
                    <a:lnTo>
                      <a:pt x="1840" y="417"/>
                    </a:lnTo>
                    <a:lnTo>
                      <a:pt x="1827" y="430"/>
                    </a:lnTo>
                    <a:lnTo>
                      <a:pt x="1827" y="417"/>
                    </a:lnTo>
                    <a:lnTo>
                      <a:pt x="1815" y="417"/>
                    </a:lnTo>
                    <a:lnTo>
                      <a:pt x="1815" y="430"/>
                    </a:lnTo>
                    <a:lnTo>
                      <a:pt x="1809" y="411"/>
                    </a:lnTo>
                    <a:lnTo>
                      <a:pt x="1797" y="404"/>
                    </a:lnTo>
                    <a:lnTo>
                      <a:pt x="1778" y="411"/>
                    </a:lnTo>
                    <a:lnTo>
                      <a:pt x="1797" y="392"/>
                    </a:lnTo>
                    <a:lnTo>
                      <a:pt x="1809" y="321"/>
                    </a:lnTo>
                    <a:lnTo>
                      <a:pt x="1877" y="321"/>
                    </a:lnTo>
                    <a:lnTo>
                      <a:pt x="1877" y="308"/>
                    </a:lnTo>
                    <a:lnTo>
                      <a:pt x="1895" y="308"/>
                    </a:lnTo>
                    <a:lnTo>
                      <a:pt x="1914" y="321"/>
                    </a:lnTo>
                    <a:lnTo>
                      <a:pt x="1914" y="340"/>
                    </a:lnTo>
                    <a:lnTo>
                      <a:pt x="1951" y="321"/>
                    </a:lnTo>
                    <a:lnTo>
                      <a:pt x="1938" y="321"/>
                    </a:lnTo>
                    <a:lnTo>
                      <a:pt x="1926" y="308"/>
                    </a:lnTo>
                    <a:lnTo>
                      <a:pt x="1932" y="289"/>
                    </a:lnTo>
                    <a:lnTo>
                      <a:pt x="1944" y="276"/>
                    </a:lnTo>
                    <a:lnTo>
                      <a:pt x="1963" y="282"/>
                    </a:lnTo>
                    <a:lnTo>
                      <a:pt x="1963" y="289"/>
                    </a:lnTo>
                    <a:lnTo>
                      <a:pt x="1981" y="302"/>
                    </a:lnTo>
                    <a:lnTo>
                      <a:pt x="1994" y="295"/>
                    </a:lnTo>
                    <a:lnTo>
                      <a:pt x="2000" y="276"/>
                    </a:lnTo>
                    <a:lnTo>
                      <a:pt x="1987" y="263"/>
                    </a:lnTo>
                    <a:lnTo>
                      <a:pt x="2000" y="263"/>
                    </a:lnTo>
                    <a:lnTo>
                      <a:pt x="2000" y="270"/>
                    </a:lnTo>
                    <a:lnTo>
                      <a:pt x="2018" y="289"/>
                    </a:lnTo>
                    <a:lnTo>
                      <a:pt x="2012" y="302"/>
                    </a:lnTo>
                    <a:lnTo>
                      <a:pt x="2000" y="353"/>
                    </a:lnTo>
                    <a:lnTo>
                      <a:pt x="1994" y="359"/>
                    </a:lnTo>
                    <a:lnTo>
                      <a:pt x="2000" y="372"/>
                    </a:lnTo>
                    <a:lnTo>
                      <a:pt x="1994" y="372"/>
                    </a:lnTo>
                    <a:lnTo>
                      <a:pt x="2012" y="398"/>
                    </a:lnTo>
                    <a:lnTo>
                      <a:pt x="2086" y="488"/>
                    </a:lnTo>
                    <a:lnTo>
                      <a:pt x="2086" y="449"/>
                    </a:lnTo>
                    <a:lnTo>
                      <a:pt x="2092" y="449"/>
                    </a:lnTo>
                    <a:lnTo>
                      <a:pt x="2080" y="436"/>
                    </a:lnTo>
                    <a:lnTo>
                      <a:pt x="2080" y="417"/>
                    </a:lnTo>
                    <a:lnTo>
                      <a:pt x="2092" y="411"/>
                    </a:lnTo>
                    <a:lnTo>
                      <a:pt x="2080" y="392"/>
                    </a:lnTo>
                    <a:lnTo>
                      <a:pt x="2086" y="379"/>
                    </a:lnTo>
                    <a:lnTo>
                      <a:pt x="2043" y="353"/>
                    </a:lnTo>
                    <a:lnTo>
                      <a:pt x="2043" y="321"/>
                    </a:lnTo>
                    <a:lnTo>
                      <a:pt x="2031" y="308"/>
                    </a:lnTo>
                    <a:lnTo>
                      <a:pt x="2049" y="302"/>
                    </a:lnTo>
                    <a:lnTo>
                      <a:pt x="2067" y="308"/>
                    </a:lnTo>
                    <a:lnTo>
                      <a:pt x="2067" y="302"/>
                    </a:lnTo>
                    <a:lnTo>
                      <a:pt x="2080" y="302"/>
                    </a:lnTo>
                    <a:lnTo>
                      <a:pt x="2104" y="308"/>
                    </a:lnTo>
                    <a:lnTo>
                      <a:pt x="2098" y="302"/>
                    </a:lnTo>
                    <a:lnTo>
                      <a:pt x="2129" y="263"/>
                    </a:lnTo>
                    <a:lnTo>
                      <a:pt x="2160" y="270"/>
                    </a:lnTo>
                    <a:lnTo>
                      <a:pt x="2160" y="263"/>
                    </a:lnTo>
                    <a:lnTo>
                      <a:pt x="2098" y="231"/>
                    </a:lnTo>
                    <a:lnTo>
                      <a:pt x="2111" y="231"/>
                    </a:lnTo>
                    <a:lnTo>
                      <a:pt x="2117" y="231"/>
                    </a:lnTo>
                    <a:lnTo>
                      <a:pt x="2117" y="218"/>
                    </a:lnTo>
                    <a:lnTo>
                      <a:pt x="2117" y="212"/>
                    </a:lnTo>
                    <a:lnTo>
                      <a:pt x="2117" y="199"/>
                    </a:lnTo>
                    <a:lnTo>
                      <a:pt x="2098" y="199"/>
                    </a:lnTo>
                    <a:lnTo>
                      <a:pt x="2111" y="193"/>
                    </a:lnTo>
                    <a:lnTo>
                      <a:pt x="2123" y="199"/>
                    </a:lnTo>
                    <a:lnTo>
                      <a:pt x="2203" y="231"/>
                    </a:lnTo>
                    <a:lnTo>
                      <a:pt x="2191" y="199"/>
                    </a:lnTo>
                    <a:lnTo>
                      <a:pt x="2203" y="199"/>
                    </a:lnTo>
                    <a:lnTo>
                      <a:pt x="2203" y="193"/>
                    </a:lnTo>
                    <a:lnTo>
                      <a:pt x="2135" y="180"/>
                    </a:lnTo>
                    <a:lnTo>
                      <a:pt x="2043" y="154"/>
                    </a:lnTo>
                    <a:lnTo>
                      <a:pt x="1987" y="128"/>
                    </a:lnTo>
                    <a:lnTo>
                      <a:pt x="1926" y="135"/>
                    </a:lnTo>
                    <a:lnTo>
                      <a:pt x="1914" y="135"/>
                    </a:lnTo>
                    <a:lnTo>
                      <a:pt x="1914" y="141"/>
                    </a:lnTo>
                    <a:lnTo>
                      <a:pt x="1846" y="141"/>
                    </a:lnTo>
                    <a:lnTo>
                      <a:pt x="1834" y="135"/>
                    </a:lnTo>
                    <a:lnTo>
                      <a:pt x="1827" y="135"/>
                    </a:lnTo>
                    <a:lnTo>
                      <a:pt x="1815" y="128"/>
                    </a:lnTo>
                    <a:lnTo>
                      <a:pt x="1803" y="122"/>
                    </a:lnTo>
                    <a:lnTo>
                      <a:pt x="1784" y="122"/>
                    </a:lnTo>
                    <a:lnTo>
                      <a:pt x="1778" y="122"/>
                    </a:lnTo>
                    <a:lnTo>
                      <a:pt x="1766" y="122"/>
                    </a:lnTo>
                    <a:lnTo>
                      <a:pt x="1760" y="122"/>
                    </a:lnTo>
                    <a:lnTo>
                      <a:pt x="1754" y="122"/>
                    </a:lnTo>
                    <a:lnTo>
                      <a:pt x="1717" y="116"/>
                    </a:lnTo>
                    <a:lnTo>
                      <a:pt x="1698" y="96"/>
                    </a:lnTo>
                    <a:lnTo>
                      <a:pt x="1674" y="83"/>
                    </a:lnTo>
                    <a:lnTo>
                      <a:pt x="1649" y="71"/>
                    </a:lnTo>
                    <a:lnTo>
                      <a:pt x="1624" y="71"/>
                    </a:lnTo>
                    <a:lnTo>
                      <a:pt x="1594" y="83"/>
                    </a:lnTo>
                    <a:lnTo>
                      <a:pt x="1600" y="96"/>
                    </a:lnTo>
                    <a:lnTo>
                      <a:pt x="1612" y="103"/>
                    </a:lnTo>
                    <a:lnTo>
                      <a:pt x="1575" y="90"/>
                    </a:lnTo>
                    <a:lnTo>
                      <a:pt x="1563" y="103"/>
                    </a:lnTo>
                    <a:lnTo>
                      <a:pt x="1526" y="90"/>
                    </a:lnTo>
                    <a:lnTo>
                      <a:pt x="1544" y="103"/>
                    </a:lnTo>
                    <a:lnTo>
                      <a:pt x="1544" y="122"/>
                    </a:lnTo>
                    <a:lnTo>
                      <a:pt x="1495" y="90"/>
                    </a:lnTo>
                    <a:lnTo>
                      <a:pt x="1495" y="83"/>
                    </a:lnTo>
                    <a:lnTo>
                      <a:pt x="1477" y="71"/>
                    </a:lnTo>
                    <a:lnTo>
                      <a:pt x="1415" y="64"/>
                    </a:lnTo>
                    <a:lnTo>
                      <a:pt x="1434" y="71"/>
                    </a:lnTo>
                    <a:lnTo>
                      <a:pt x="1335" y="71"/>
                    </a:lnTo>
                    <a:lnTo>
                      <a:pt x="1329" y="64"/>
                    </a:lnTo>
                    <a:lnTo>
                      <a:pt x="1298" y="64"/>
                    </a:lnTo>
                    <a:lnTo>
                      <a:pt x="1304" y="71"/>
                    </a:lnTo>
                    <a:lnTo>
                      <a:pt x="1267" y="71"/>
                    </a:lnTo>
                    <a:lnTo>
                      <a:pt x="1311" y="45"/>
                    </a:lnTo>
                    <a:lnTo>
                      <a:pt x="1304" y="32"/>
                    </a:lnTo>
                    <a:lnTo>
                      <a:pt x="1292" y="26"/>
                    </a:lnTo>
                    <a:lnTo>
                      <a:pt x="1280" y="19"/>
                    </a:lnTo>
                    <a:lnTo>
                      <a:pt x="1267" y="26"/>
                    </a:lnTo>
                    <a:lnTo>
                      <a:pt x="1255" y="26"/>
                    </a:lnTo>
                    <a:lnTo>
                      <a:pt x="1243" y="26"/>
                    </a:lnTo>
                    <a:lnTo>
                      <a:pt x="1231" y="19"/>
                    </a:lnTo>
                    <a:lnTo>
                      <a:pt x="1224" y="19"/>
                    </a:lnTo>
                    <a:lnTo>
                      <a:pt x="1224" y="13"/>
                    </a:lnTo>
                    <a:lnTo>
                      <a:pt x="1218" y="6"/>
                    </a:lnTo>
                    <a:lnTo>
                      <a:pt x="1218" y="6"/>
                    </a:lnTo>
                    <a:lnTo>
                      <a:pt x="1206" y="0"/>
                    </a:lnTo>
                    <a:lnTo>
                      <a:pt x="1194" y="0"/>
                    </a:lnTo>
                    <a:lnTo>
                      <a:pt x="1187" y="6"/>
                    </a:lnTo>
                    <a:lnTo>
                      <a:pt x="1175" y="13"/>
                    </a:lnTo>
                    <a:lnTo>
                      <a:pt x="1169" y="26"/>
                    </a:lnTo>
                    <a:lnTo>
                      <a:pt x="1169" y="32"/>
                    </a:lnTo>
                    <a:lnTo>
                      <a:pt x="1126" y="32"/>
                    </a:lnTo>
                    <a:lnTo>
                      <a:pt x="1083" y="45"/>
                    </a:lnTo>
                    <a:lnTo>
                      <a:pt x="1064" y="51"/>
                    </a:lnTo>
                    <a:lnTo>
                      <a:pt x="1083" y="64"/>
                    </a:lnTo>
                    <a:lnTo>
                      <a:pt x="1027" y="71"/>
                    </a:lnTo>
                    <a:lnTo>
                      <a:pt x="1040" y="83"/>
                    </a:lnTo>
                    <a:lnTo>
                      <a:pt x="1058" y="90"/>
                    </a:lnTo>
                    <a:lnTo>
                      <a:pt x="1052" y="90"/>
                    </a:lnTo>
                    <a:lnTo>
                      <a:pt x="1003" y="83"/>
                    </a:lnTo>
                    <a:lnTo>
                      <a:pt x="991" y="90"/>
                    </a:lnTo>
                    <a:lnTo>
                      <a:pt x="1027" y="122"/>
                    </a:lnTo>
                    <a:lnTo>
                      <a:pt x="991" y="103"/>
                    </a:lnTo>
                    <a:lnTo>
                      <a:pt x="984" y="83"/>
                    </a:lnTo>
                    <a:lnTo>
                      <a:pt x="972" y="103"/>
                    </a:lnTo>
                    <a:lnTo>
                      <a:pt x="966" y="103"/>
                    </a:lnTo>
                    <a:lnTo>
                      <a:pt x="966" y="83"/>
                    </a:lnTo>
                    <a:lnTo>
                      <a:pt x="947" y="71"/>
                    </a:lnTo>
                    <a:lnTo>
                      <a:pt x="929" y="71"/>
                    </a:lnTo>
                    <a:lnTo>
                      <a:pt x="911" y="83"/>
                    </a:lnTo>
                    <a:lnTo>
                      <a:pt x="911" y="96"/>
                    </a:lnTo>
                    <a:lnTo>
                      <a:pt x="917" y="116"/>
                    </a:lnTo>
                    <a:lnTo>
                      <a:pt x="923" y="128"/>
                    </a:lnTo>
                    <a:lnTo>
                      <a:pt x="917" y="141"/>
                    </a:lnTo>
                    <a:lnTo>
                      <a:pt x="954" y="154"/>
                    </a:lnTo>
                    <a:lnTo>
                      <a:pt x="947" y="160"/>
                    </a:lnTo>
                    <a:lnTo>
                      <a:pt x="843" y="122"/>
                    </a:lnTo>
                    <a:lnTo>
                      <a:pt x="843" y="135"/>
                    </a:lnTo>
                    <a:lnTo>
                      <a:pt x="874" y="154"/>
                    </a:lnTo>
                    <a:lnTo>
                      <a:pt x="861" y="154"/>
                    </a:lnTo>
                    <a:lnTo>
                      <a:pt x="867" y="160"/>
                    </a:lnTo>
                    <a:lnTo>
                      <a:pt x="849" y="154"/>
                    </a:lnTo>
                    <a:lnTo>
                      <a:pt x="812" y="154"/>
                    </a:lnTo>
                    <a:lnTo>
                      <a:pt x="812" y="160"/>
                    </a:lnTo>
                    <a:lnTo>
                      <a:pt x="800" y="154"/>
                    </a:lnTo>
                    <a:lnTo>
                      <a:pt x="757" y="173"/>
                    </a:lnTo>
                    <a:lnTo>
                      <a:pt x="757" y="180"/>
                    </a:lnTo>
                    <a:lnTo>
                      <a:pt x="751" y="180"/>
                    </a:lnTo>
                    <a:lnTo>
                      <a:pt x="720" y="173"/>
                    </a:lnTo>
                    <a:lnTo>
                      <a:pt x="732" y="173"/>
                    </a:lnTo>
                    <a:lnTo>
                      <a:pt x="726" y="160"/>
                    </a:lnTo>
                    <a:lnTo>
                      <a:pt x="695" y="154"/>
                    </a:lnTo>
                    <a:lnTo>
                      <a:pt x="707" y="154"/>
                    </a:lnTo>
                    <a:lnTo>
                      <a:pt x="714" y="160"/>
                    </a:lnTo>
                    <a:lnTo>
                      <a:pt x="714" y="173"/>
                    </a:lnTo>
                    <a:lnTo>
                      <a:pt x="714" y="186"/>
                    </a:lnTo>
                    <a:lnTo>
                      <a:pt x="720" y="193"/>
                    </a:lnTo>
                    <a:lnTo>
                      <a:pt x="714" y="193"/>
                    </a:lnTo>
                    <a:lnTo>
                      <a:pt x="677" y="199"/>
                    </a:lnTo>
                    <a:lnTo>
                      <a:pt x="689" y="231"/>
                    </a:lnTo>
                    <a:lnTo>
                      <a:pt x="646" y="212"/>
                    </a:lnTo>
                    <a:lnTo>
                      <a:pt x="634" y="212"/>
                    </a:lnTo>
                    <a:lnTo>
                      <a:pt x="658" y="244"/>
                    </a:lnTo>
                    <a:lnTo>
                      <a:pt x="652" y="244"/>
                    </a:lnTo>
                    <a:lnTo>
                      <a:pt x="646" y="244"/>
                    </a:lnTo>
                    <a:lnTo>
                      <a:pt x="640" y="237"/>
                    </a:lnTo>
                    <a:lnTo>
                      <a:pt x="634" y="237"/>
                    </a:lnTo>
                    <a:lnTo>
                      <a:pt x="627" y="237"/>
                    </a:lnTo>
                    <a:lnTo>
                      <a:pt x="621" y="218"/>
                    </a:lnTo>
                    <a:lnTo>
                      <a:pt x="621" y="212"/>
                    </a:lnTo>
                    <a:lnTo>
                      <a:pt x="621" y="199"/>
                    </a:lnTo>
                    <a:lnTo>
                      <a:pt x="621" y="186"/>
                    </a:lnTo>
                    <a:lnTo>
                      <a:pt x="609" y="180"/>
                    </a:lnTo>
                    <a:lnTo>
                      <a:pt x="591" y="180"/>
                    </a:lnTo>
                    <a:lnTo>
                      <a:pt x="640" y="193"/>
                    </a:lnTo>
                    <a:lnTo>
                      <a:pt x="689" y="180"/>
                    </a:lnTo>
                    <a:lnTo>
                      <a:pt x="683" y="173"/>
                    </a:lnTo>
                    <a:lnTo>
                      <a:pt x="591" y="135"/>
                    </a:lnTo>
                    <a:lnTo>
                      <a:pt x="572" y="141"/>
                    </a:lnTo>
                    <a:lnTo>
                      <a:pt x="547" y="135"/>
                    </a:lnTo>
                    <a:lnTo>
                      <a:pt x="578" y="122"/>
                    </a:lnTo>
                    <a:lnTo>
                      <a:pt x="560" y="128"/>
                    </a:lnTo>
                    <a:lnTo>
                      <a:pt x="547" y="122"/>
                    </a:lnTo>
                    <a:lnTo>
                      <a:pt x="541" y="103"/>
                    </a:lnTo>
                    <a:lnTo>
                      <a:pt x="535" y="122"/>
                    </a:lnTo>
                    <a:lnTo>
                      <a:pt x="517" y="122"/>
                    </a:lnTo>
                    <a:lnTo>
                      <a:pt x="517" y="103"/>
                    </a:lnTo>
                    <a:lnTo>
                      <a:pt x="517" y="116"/>
                    </a:lnTo>
                    <a:lnTo>
                      <a:pt x="511" y="122"/>
                    </a:lnTo>
                    <a:lnTo>
                      <a:pt x="504" y="122"/>
                    </a:lnTo>
                    <a:lnTo>
                      <a:pt x="498" y="122"/>
                    </a:lnTo>
                    <a:lnTo>
                      <a:pt x="486" y="122"/>
                    </a:lnTo>
                    <a:lnTo>
                      <a:pt x="480" y="128"/>
                    </a:lnTo>
                    <a:lnTo>
                      <a:pt x="480" y="128"/>
                    </a:lnTo>
                    <a:lnTo>
                      <a:pt x="480" y="128"/>
                    </a:lnTo>
                    <a:lnTo>
                      <a:pt x="467" y="135"/>
                    </a:lnTo>
                    <a:lnTo>
                      <a:pt x="455" y="135"/>
                    </a:lnTo>
                    <a:lnTo>
                      <a:pt x="449" y="135"/>
                    </a:lnTo>
                    <a:lnTo>
                      <a:pt x="443" y="135"/>
                    </a:lnTo>
                    <a:lnTo>
                      <a:pt x="437" y="141"/>
                    </a:lnTo>
                    <a:lnTo>
                      <a:pt x="437" y="148"/>
                    </a:lnTo>
                    <a:lnTo>
                      <a:pt x="437" y="148"/>
                    </a:lnTo>
                    <a:lnTo>
                      <a:pt x="437" y="148"/>
                    </a:lnTo>
                    <a:lnTo>
                      <a:pt x="431" y="154"/>
                    </a:lnTo>
                    <a:lnTo>
                      <a:pt x="431" y="154"/>
                    </a:lnTo>
                    <a:lnTo>
                      <a:pt x="424" y="148"/>
                    </a:lnTo>
                    <a:lnTo>
                      <a:pt x="431" y="141"/>
                    </a:lnTo>
                    <a:lnTo>
                      <a:pt x="412" y="154"/>
                    </a:lnTo>
                    <a:lnTo>
                      <a:pt x="431" y="160"/>
                    </a:lnTo>
                    <a:lnTo>
                      <a:pt x="387" y="199"/>
                    </a:lnTo>
                    <a:lnTo>
                      <a:pt x="363" y="250"/>
                    </a:lnTo>
                    <a:lnTo>
                      <a:pt x="357" y="244"/>
                    </a:lnTo>
                    <a:lnTo>
                      <a:pt x="344" y="263"/>
                    </a:lnTo>
                    <a:lnTo>
                      <a:pt x="338" y="263"/>
                    </a:lnTo>
                    <a:lnTo>
                      <a:pt x="320" y="282"/>
                    </a:lnTo>
                    <a:lnTo>
                      <a:pt x="320" y="321"/>
                    </a:lnTo>
                    <a:lnTo>
                      <a:pt x="314" y="340"/>
                    </a:lnTo>
                    <a:lnTo>
                      <a:pt x="320" y="353"/>
                    </a:lnTo>
                    <a:lnTo>
                      <a:pt x="332" y="353"/>
                    </a:lnTo>
                    <a:lnTo>
                      <a:pt x="351" y="347"/>
                    </a:lnTo>
                    <a:lnTo>
                      <a:pt x="363" y="334"/>
                    </a:lnTo>
                    <a:lnTo>
                      <a:pt x="369" y="321"/>
                    </a:lnTo>
                    <a:lnTo>
                      <a:pt x="375" y="321"/>
                    </a:lnTo>
                    <a:lnTo>
                      <a:pt x="394" y="379"/>
                    </a:lnTo>
                    <a:lnTo>
                      <a:pt x="387" y="392"/>
                    </a:lnTo>
                    <a:lnTo>
                      <a:pt x="394" y="398"/>
                    </a:lnTo>
                    <a:lnTo>
                      <a:pt x="400" y="398"/>
                    </a:lnTo>
                    <a:lnTo>
                      <a:pt x="406" y="404"/>
                    </a:lnTo>
                    <a:lnTo>
                      <a:pt x="418" y="392"/>
                    </a:lnTo>
                    <a:lnTo>
                      <a:pt x="418" y="385"/>
                    </a:lnTo>
                    <a:lnTo>
                      <a:pt x="424" y="379"/>
                    </a:lnTo>
                    <a:lnTo>
                      <a:pt x="424" y="379"/>
                    </a:lnTo>
                    <a:lnTo>
                      <a:pt x="437" y="379"/>
                    </a:lnTo>
                    <a:lnTo>
                      <a:pt x="443" y="347"/>
                    </a:lnTo>
                    <a:lnTo>
                      <a:pt x="461" y="321"/>
                    </a:lnTo>
                    <a:lnTo>
                      <a:pt x="449" y="321"/>
                    </a:lnTo>
                    <a:lnTo>
                      <a:pt x="461" y="308"/>
                    </a:lnTo>
                    <a:lnTo>
                      <a:pt x="443" y="295"/>
                    </a:lnTo>
                    <a:lnTo>
                      <a:pt x="443" y="270"/>
                    </a:lnTo>
                    <a:lnTo>
                      <a:pt x="467" y="270"/>
                    </a:lnTo>
                    <a:lnTo>
                      <a:pt x="480" y="257"/>
                    </a:lnTo>
                    <a:lnTo>
                      <a:pt x="480" y="231"/>
                    </a:lnTo>
                    <a:lnTo>
                      <a:pt x="486" y="212"/>
                    </a:lnTo>
                    <a:lnTo>
                      <a:pt x="492" y="199"/>
                    </a:lnTo>
                    <a:lnTo>
                      <a:pt x="511" y="199"/>
                    </a:lnTo>
                    <a:lnTo>
                      <a:pt x="523" y="199"/>
                    </a:lnTo>
                    <a:lnTo>
                      <a:pt x="523" y="212"/>
                    </a:lnTo>
                    <a:lnTo>
                      <a:pt x="486" y="263"/>
                    </a:lnTo>
                    <a:lnTo>
                      <a:pt x="480" y="263"/>
                    </a:lnTo>
                    <a:lnTo>
                      <a:pt x="486" y="263"/>
                    </a:lnTo>
                    <a:lnTo>
                      <a:pt x="486" y="270"/>
                    </a:lnTo>
                    <a:lnTo>
                      <a:pt x="486" y="282"/>
                    </a:lnTo>
                    <a:lnTo>
                      <a:pt x="486" y="289"/>
                    </a:lnTo>
                    <a:lnTo>
                      <a:pt x="486" y="295"/>
                    </a:lnTo>
                    <a:lnTo>
                      <a:pt x="498" y="308"/>
                    </a:lnTo>
                    <a:lnTo>
                      <a:pt x="511" y="308"/>
                    </a:lnTo>
                    <a:lnTo>
                      <a:pt x="523" y="308"/>
                    </a:lnTo>
                    <a:lnTo>
                      <a:pt x="535" y="308"/>
                    </a:lnTo>
                    <a:lnTo>
                      <a:pt x="547" y="302"/>
                    </a:lnTo>
                    <a:lnTo>
                      <a:pt x="554" y="302"/>
                    </a:lnTo>
                    <a:lnTo>
                      <a:pt x="560" y="302"/>
                    </a:lnTo>
                    <a:lnTo>
                      <a:pt x="578" y="308"/>
                    </a:lnTo>
                    <a:lnTo>
                      <a:pt x="572" y="321"/>
                    </a:lnTo>
                    <a:lnTo>
                      <a:pt x="566" y="321"/>
                    </a:lnTo>
                    <a:lnTo>
                      <a:pt x="554" y="314"/>
                    </a:lnTo>
                    <a:lnTo>
                      <a:pt x="547" y="314"/>
                    </a:lnTo>
                    <a:lnTo>
                      <a:pt x="529" y="314"/>
                    </a:lnTo>
                    <a:lnTo>
                      <a:pt x="523" y="314"/>
                    </a:lnTo>
                    <a:lnTo>
                      <a:pt x="517" y="327"/>
                    </a:lnTo>
                    <a:lnTo>
                      <a:pt x="511" y="340"/>
                    </a:lnTo>
                    <a:lnTo>
                      <a:pt x="517" y="353"/>
                    </a:lnTo>
                    <a:lnTo>
                      <a:pt x="523" y="353"/>
                    </a:lnTo>
                    <a:lnTo>
                      <a:pt x="523" y="372"/>
                    </a:lnTo>
                    <a:lnTo>
                      <a:pt x="517" y="372"/>
                    </a:lnTo>
                    <a:lnTo>
                      <a:pt x="511" y="366"/>
                    </a:lnTo>
                    <a:lnTo>
                      <a:pt x="504" y="359"/>
                    </a:lnTo>
                    <a:lnTo>
                      <a:pt x="498" y="359"/>
                    </a:lnTo>
                    <a:lnTo>
                      <a:pt x="492" y="359"/>
                    </a:lnTo>
                    <a:lnTo>
                      <a:pt x="486" y="372"/>
                    </a:lnTo>
                    <a:lnTo>
                      <a:pt x="486" y="385"/>
                    </a:lnTo>
                    <a:lnTo>
                      <a:pt x="480" y="398"/>
                    </a:lnTo>
                    <a:lnTo>
                      <a:pt x="474" y="411"/>
                    </a:lnTo>
                    <a:lnTo>
                      <a:pt x="467" y="417"/>
                    </a:lnTo>
                    <a:lnTo>
                      <a:pt x="461" y="411"/>
                    </a:lnTo>
                    <a:lnTo>
                      <a:pt x="412" y="430"/>
                    </a:lnTo>
                    <a:lnTo>
                      <a:pt x="400" y="417"/>
                    </a:lnTo>
                    <a:lnTo>
                      <a:pt x="412" y="417"/>
                    </a:lnTo>
                    <a:lnTo>
                      <a:pt x="400" y="411"/>
                    </a:lnTo>
                    <a:lnTo>
                      <a:pt x="387" y="411"/>
                    </a:lnTo>
                    <a:lnTo>
                      <a:pt x="375" y="430"/>
                    </a:lnTo>
                    <a:lnTo>
                      <a:pt x="375" y="424"/>
                    </a:lnTo>
                    <a:lnTo>
                      <a:pt x="375" y="417"/>
                    </a:lnTo>
                    <a:lnTo>
                      <a:pt x="369" y="417"/>
                    </a:lnTo>
                    <a:lnTo>
                      <a:pt x="363" y="411"/>
                    </a:lnTo>
                    <a:lnTo>
                      <a:pt x="363" y="404"/>
                    </a:lnTo>
                    <a:lnTo>
                      <a:pt x="363" y="398"/>
                    </a:lnTo>
                    <a:lnTo>
                      <a:pt x="369" y="392"/>
                    </a:lnTo>
                    <a:lnTo>
                      <a:pt x="375" y="385"/>
                    </a:lnTo>
                    <a:lnTo>
                      <a:pt x="375" y="379"/>
                    </a:lnTo>
                    <a:lnTo>
                      <a:pt x="369" y="379"/>
                    </a:lnTo>
                    <a:lnTo>
                      <a:pt x="369" y="359"/>
                    </a:lnTo>
                    <a:lnTo>
                      <a:pt x="363" y="359"/>
                    </a:lnTo>
                    <a:lnTo>
                      <a:pt x="357" y="366"/>
                    </a:lnTo>
                    <a:lnTo>
                      <a:pt x="351" y="372"/>
                    </a:lnTo>
                    <a:lnTo>
                      <a:pt x="344" y="379"/>
                    </a:lnTo>
                    <a:lnTo>
                      <a:pt x="351" y="392"/>
                    </a:lnTo>
                    <a:lnTo>
                      <a:pt x="351" y="398"/>
                    </a:lnTo>
                    <a:lnTo>
                      <a:pt x="357" y="398"/>
                    </a:lnTo>
                    <a:lnTo>
                      <a:pt x="357" y="404"/>
                    </a:lnTo>
                    <a:lnTo>
                      <a:pt x="357" y="411"/>
                    </a:lnTo>
                    <a:lnTo>
                      <a:pt x="344" y="430"/>
                    </a:lnTo>
                    <a:lnTo>
                      <a:pt x="338" y="430"/>
                    </a:lnTo>
                    <a:lnTo>
                      <a:pt x="320" y="449"/>
                    </a:lnTo>
                    <a:lnTo>
                      <a:pt x="320" y="456"/>
                    </a:lnTo>
                    <a:lnTo>
                      <a:pt x="307" y="462"/>
                    </a:lnTo>
                    <a:lnTo>
                      <a:pt x="301" y="456"/>
                    </a:lnTo>
                    <a:lnTo>
                      <a:pt x="301" y="449"/>
                    </a:lnTo>
                    <a:lnTo>
                      <a:pt x="289" y="481"/>
                    </a:lnTo>
                    <a:lnTo>
                      <a:pt x="283" y="488"/>
                    </a:lnTo>
                    <a:lnTo>
                      <a:pt x="283" y="481"/>
                    </a:lnTo>
                    <a:lnTo>
                      <a:pt x="271" y="488"/>
                    </a:lnTo>
                    <a:lnTo>
                      <a:pt x="264" y="501"/>
                    </a:lnTo>
                    <a:lnTo>
                      <a:pt x="252" y="507"/>
                    </a:lnTo>
                    <a:lnTo>
                      <a:pt x="252" y="520"/>
                    </a:lnTo>
                    <a:lnTo>
                      <a:pt x="227" y="520"/>
                    </a:lnTo>
                    <a:lnTo>
                      <a:pt x="227" y="507"/>
                    </a:lnTo>
                    <a:lnTo>
                      <a:pt x="221" y="507"/>
                    </a:lnTo>
                    <a:lnTo>
                      <a:pt x="227" y="526"/>
                    </a:lnTo>
                    <a:lnTo>
                      <a:pt x="209" y="526"/>
                    </a:lnTo>
                    <a:lnTo>
                      <a:pt x="197" y="526"/>
                    </a:lnTo>
                    <a:lnTo>
                      <a:pt x="191" y="539"/>
                    </a:lnTo>
                    <a:lnTo>
                      <a:pt x="227" y="578"/>
                    </a:lnTo>
                    <a:lnTo>
                      <a:pt x="227" y="590"/>
                    </a:lnTo>
                    <a:lnTo>
                      <a:pt x="221" y="629"/>
                    </a:lnTo>
                    <a:lnTo>
                      <a:pt x="221" y="635"/>
                    </a:lnTo>
                    <a:lnTo>
                      <a:pt x="215" y="635"/>
                    </a:lnTo>
                    <a:lnTo>
                      <a:pt x="191" y="635"/>
                    </a:lnTo>
                    <a:lnTo>
                      <a:pt x="147" y="629"/>
                    </a:lnTo>
                    <a:lnTo>
                      <a:pt x="123" y="648"/>
                    </a:lnTo>
                    <a:lnTo>
                      <a:pt x="129" y="674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75" name="Freeform 67"/>
              <p:cNvSpPr>
                <a:spLocks/>
              </p:cNvSpPr>
              <p:nvPr/>
            </p:nvSpPr>
            <p:spPr bwMode="auto">
              <a:xfrm>
                <a:off x="3050" y="1746"/>
                <a:ext cx="32" cy="5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3"/>
                  </a:cxn>
                  <a:cxn ang="0">
                    <a:pos x="0" y="32"/>
                  </a:cxn>
                  <a:cxn ang="0">
                    <a:pos x="12" y="45"/>
                  </a:cxn>
                  <a:cxn ang="0">
                    <a:pos x="12" y="39"/>
                  </a:cxn>
                  <a:cxn ang="0">
                    <a:pos x="24" y="45"/>
                  </a:cxn>
                  <a:cxn ang="0">
                    <a:pos x="12" y="26"/>
                  </a:cxn>
                  <a:cxn ang="0">
                    <a:pos x="24" y="26"/>
                  </a:cxn>
                  <a:cxn ang="0">
                    <a:pos x="6" y="0"/>
                  </a:cxn>
                </a:cxnLst>
                <a:rect l="0" t="0" r="r" b="b"/>
                <a:pathLst>
                  <a:path w="24" h="45">
                    <a:moveTo>
                      <a:pt x="6" y="0"/>
                    </a:moveTo>
                    <a:lnTo>
                      <a:pt x="0" y="13"/>
                    </a:lnTo>
                    <a:lnTo>
                      <a:pt x="0" y="32"/>
                    </a:lnTo>
                    <a:lnTo>
                      <a:pt x="12" y="45"/>
                    </a:lnTo>
                    <a:lnTo>
                      <a:pt x="12" y="39"/>
                    </a:lnTo>
                    <a:lnTo>
                      <a:pt x="24" y="45"/>
                    </a:lnTo>
                    <a:lnTo>
                      <a:pt x="12" y="26"/>
                    </a:lnTo>
                    <a:lnTo>
                      <a:pt x="24" y="2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76" name="Freeform 68"/>
              <p:cNvSpPr>
                <a:spLocks/>
              </p:cNvSpPr>
              <p:nvPr/>
            </p:nvSpPr>
            <p:spPr bwMode="auto">
              <a:xfrm>
                <a:off x="3241" y="1550"/>
                <a:ext cx="83" cy="35"/>
              </a:xfrm>
              <a:custGeom>
                <a:avLst/>
                <a:gdLst/>
                <a:ahLst/>
                <a:cxnLst>
                  <a:cxn ang="0">
                    <a:pos x="31" y="32"/>
                  </a:cxn>
                  <a:cxn ang="0">
                    <a:pos x="25" y="32"/>
                  </a:cxn>
                  <a:cxn ang="0">
                    <a:pos x="0" y="25"/>
                  </a:cxn>
                  <a:cxn ang="0">
                    <a:pos x="37" y="0"/>
                  </a:cxn>
                  <a:cxn ang="0">
                    <a:pos x="62" y="0"/>
                  </a:cxn>
                  <a:cxn ang="0">
                    <a:pos x="37" y="13"/>
                  </a:cxn>
                  <a:cxn ang="0">
                    <a:pos x="43" y="13"/>
                  </a:cxn>
                  <a:cxn ang="0">
                    <a:pos x="37" y="32"/>
                  </a:cxn>
                  <a:cxn ang="0">
                    <a:pos x="31" y="32"/>
                  </a:cxn>
                </a:cxnLst>
                <a:rect l="0" t="0" r="r" b="b"/>
                <a:pathLst>
                  <a:path w="62" h="32">
                    <a:moveTo>
                      <a:pt x="31" y="32"/>
                    </a:moveTo>
                    <a:lnTo>
                      <a:pt x="25" y="32"/>
                    </a:lnTo>
                    <a:lnTo>
                      <a:pt x="0" y="25"/>
                    </a:lnTo>
                    <a:lnTo>
                      <a:pt x="37" y="0"/>
                    </a:lnTo>
                    <a:lnTo>
                      <a:pt x="62" y="0"/>
                    </a:lnTo>
                    <a:lnTo>
                      <a:pt x="37" y="13"/>
                    </a:lnTo>
                    <a:lnTo>
                      <a:pt x="43" y="13"/>
                    </a:lnTo>
                    <a:lnTo>
                      <a:pt x="37" y="32"/>
                    </a:lnTo>
                    <a:lnTo>
                      <a:pt x="31" y="3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77" name="Freeform 69"/>
              <p:cNvSpPr>
                <a:spLocks/>
              </p:cNvSpPr>
              <p:nvPr/>
            </p:nvSpPr>
            <p:spPr bwMode="auto">
              <a:xfrm>
                <a:off x="4081" y="965"/>
                <a:ext cx="32" cy="15"/>
              </a:xfrm>
              <a:custGeom>
                <a:avLst/>
                <a:gdLst/>
                <a:ahLst/>
                <a:cxnLst>
                  <a:cxn ang="0">
                    <a:pos x="25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25" y="13"/>
                  </a:cxn>
                </a:cxnLst>
                <a:rect l="0" t="0" r="r" b="b"/>
                <a:pathLst>
                  <a:path w="25" h="13">
                    <a:moveTo>
                      <a:pt x="25" y="13"/>
                    </a:moveTo>
                    <a:lnTo>
                      <a:pt x="13" y="0"/>
                    </a:lnTo>
                    <a:lnTo>
                      <a:pt x="0" y="0"/>
                    </a:lnTo>
                    <a:lnTo>
                      <a:pt x="25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78" name="Freeform 70"/>
              <p:cNvSpPr>
                <a:spLocks/>
              </p:cNvSpPr>
              <p:nvPr/>
            </p:nvSpPr>
            <p:spPr bwMode="auto">
              <a:xfrm>
                <a:off x="3114" y="1701"/>
                <a:ext cx="23" cy="7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18" y="0"/>
                  </a:cxn>
                  <a:cxn ang="0">
                    <a:pos x="12" y="0"/>
                  </a:cxn>
                  <a:cxn ang="0">
                    <a:pos x="0" y="6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0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79" name="Freeform 71"/>
              <p:cNvSpPr>
                <a:spLocks/>
              </p:cNvSpPr>
              <p:nvPr/>
            </p:nvSpPr>
            <p:spPr bwMode="auto">
              <a:xfrm>
                <a:off x="4817" y="2373"/>
                <a:ext cx="47" cy="65"/>
              </a:xfrm>
              <a:custGeom>
                <a:avLst/>
                <a:gdLst/>
                <a:ahLst/>
                <a:cxnLst>
                  <a:cxn ang="0">
                    <a:pos x="36" y="39"/>
                  </a:cxn>
                  <a:cxn ang="0">
                    <a:pos x="36" y="19"/>
                  </a:cxn>
                  <a:cxn ang="0">
                    <a:pos x="30" y="32"/>
                  </a:cxn>
                  <a:cxn ang="0">
                    <a:pos x="30" y="13"/>
                  </a:cxn>
                  <a:cxn ang="0">
                    <a:pos x="24" y="13"/>
                  </a:cxn>
                  <a:cxn ang="0">
                    <a:pos x="12" y="13"/>
                  </a:cxn>
                  <a:cxn ang="0">
                    <a:pos x="6" y="13"/>
                  </a:cxn>
                  <a:cxn ang="0">
                    <a:pos x="0" y="0"/>
                  </a:cxn>
                  <a:cxn ang="0">
                    <a:pos x="0" y="32"/>
                  </a:cxn>
                  <a:cxn ang="0">
                    <a:pos x="18" y="32"/>
                  </a:cxn>
                  <a:cxn ang="0">
                    <a:pos x="18" y="45"/>
                  </a:cxn>
                  <a:cxn ang="0">
                    <a:pos x="6" y="39"/>
                  </a:cxn>
                  <a:cxn ang="0">
                    <a:pos x="18" y="58"/>
                  </a:cxn>
                  <a:cxn ang="0">
                    <a:pos x="36" y="39"/>
                  </a:cxn>
                </a:cxnLst>
                <a:rect l="0" t="0" r="r" b="b"/>
                <a:pathLst>
                  <a:path w="36" h="58">
                    <a:moveTo>
                      <a:pt x="36" y="39"/>
                    </a:moveTo>
                    <a:lnTo>
                      <a:pt x="36" y="19"/>
                    </a:lnTo>
                    <a:lnTo>
                      <a:pt x="30" y="32"/>
                    </a:lnTo>
                    <a:lnTo>
                      <a:pt x="30" y="13"/>
                    </a:lnTo>
                    <a:lnTo>
                      <a:pt x="24" y="13"/>
                    </a:lnTo>
                    <a:lnTo>
                      <a:pt x="12" y="13"/>
                    </a:lnTo>
                    <a:lnTo>
                      <a:pt x="6" y="13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8" y="32"/>
                    </a:lnTo>
                    <a:lnTo>
                      <a:pt x="18" y="45"/>
                    </a:lnTo>
                    <a:lnTo>
                      <a:pt x="6" y="39"/>
                    </a:lnTo>
                    <a:lnTo>
                      <a:pt x="18" y="58"/>
                    </a:lnTo>
                    <a:lnTo>
                      <a:pt x="36" y="3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80" name="Rectangle 72"/>
              <p:cNvSpPr>
                <a:spLocks noChangeArrowheads="1"/>
              </p:cNvSpPr>
              <p:nvPr/>
            </p:nvSpPr>
            <p:spPr bwMode="auto">
              <a:xfrm>
                <a:off x="4865" y="2417"/>
                <a:ext cx="8" cy="14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81" name="Freeform 73"/>
              <p:cNvSpPr>
                <a:spLocks/>
              </p:cNvSpPr>
              <p:nvPr/>
            </p:nvSpPr>
            <p:spPr bwMode="auto">
              <a:xfrm>
                <a:off x="4873" y="2392"/>
                <a:ext cx="8" cy="2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6" y="13"/>
                  </a:cxn>
                  <a:cxn ang="0">
                    <a:pos x="0" y="0"/>
                  </a:cxn>
                  <a:cxn ang="0">
                    <a:pos x="0" y="20"/>
                  </a:cxn>
                </a:cxnLst>
                <a:rect l="0" t="0" r="r" b="b"/>
                <a:pathLst>
                  <a:path w="6" h="20">
                    <a:moveTo>
                      <a:pt x="0" y="20"/>
                    </a:moveTo>
                    <a:lnTo>
                      <a:pt x="6" y="13"/>
                    </a:lnTo>
                    <a:lnTo>
                      <a:pt x="0" y="0"/>
                    </a:lnTo>
                    <a:lnTo>
                      <a:pt x="0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82" name="Freeform 74"/>
              <p:cNvSpPr>
                <a:spLocks/>
              </p:cNvSpPr>
              <p:nvPr/>
            </p:nvSpPr>
            <p:spPr bwMode="auto">
              <a:xfrm>
                <a:off x="4865" y="2358"/>
                <a:ext cx="18" cy="34"/>
              </a:xfrm>
              <a:custGeom>
                <a:avLst/>
                <a:gdLst/>
                <a:ahLst/>
                <a:cxnLst>
                  <a:cxn ang="0">
                    <a:pos x="7" y="32"/>
                  </a:cxn>
                  <a:cxn ang="0">
                    <a:pos x="13" y="32"/>
                  </a:cxn>
                  <a:cxn ang="0">
                    <a:pos x="13" y="13"/>
                  </a:cxn>
                  <a:cxn ang="0">
                    <a:pos x="13" y="0"/>
                  </a:cxn>
                  <a:cxn ang="0">
                    <a:pos x="0" y="7"/>
                  </a:cxn>
                  <a:cxn ang="0">
                    <a:pos x="7" y="26"/>
                  </a:cxn>
                  <a:cxn ang="0">
                    <a:pos x="0" y="26"/>
                  </a:cxn>
                  <a:cxn ang="0">
                    <a:pos x="0" y="32"/>
                  </a:cxn>
                  <a:cxn ang="0">
                    <a:pos x="7" y="32"/>
                  </a:cxn>
                </a:cxnLst>
                <a:rect l="0" t="0" r="r" b="b"/>
                <a:pathLst>
                  <a:path w="13" h="32">
                    <a:moveTo>
                      <a:pt x="7" y="32"/>
                    </a:moveTo>
                    <a:lnTo>
                      <a:pt x="13" y="32"/>
                    </a:lnTo>
                    <a:lnTo>
                      <a:pt x="13" y="13"/>
                    </a:lnTo>
                    <a:lnTo>
                      <a:pt x="13" y="0"/>
                    </a:lnTo>
                    <a:lnTo>
                      <a:pt x="0" y="7"/>
                    </a:lnTo>
                    <a:lnTo>
                      <a:pt x="7" y="26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7" y="3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83" name="Freeform 75"/>
              <p:cNvSpPr>
                <a:spLocks/>
              </p:cNvSpPr>
              <p:nvPr/>
            </p:nvSpPr>
            <p:spPr bwMode="auto">
              <a:xfrm>
                <a:off x="4865" y="1687"/>
                <a:ext cx="162" cy="232"/>
              </a:xfrm>
              <a:custGeom>
                <a:avLst/>
                <a:gdLst/>
                <a:ahLst/>
                <a:cxnLst>
                  <a:cxn ang="0">
                    <a:pos x="56" y="147"/>
                  </a:cxn>
                  <a:cxn ang="0">
                    <a:pos x="68" y="160"/>
                  </a:cxn>
                  <a:cxn ang="0">
                    <a:pos x="80" y="154"/>
                  </a:cxn>
                  <a:cxn ang="0">
                    <a:pos x="87" y="141"/>
                  </a:cxn>
                  <a:cxn ang="0">
                    <a:pos x="80" y="128"/>
                  </a:cxn>
                  <a:cxn ang="0">
                    <a:pos x="93" y="128"/>
                  </a:cxn>
                  <a:cxn ang="0">
                    <a:pos x="105" y="115"/>
                  </a:cxn>
                  <a:cxn ang="0">
                    <a:pos x="111" y="128"/>
                  </a:cxn>
                  <a:cxn ang="0">
                    <a:pos x="111" y="115"/>
                  </a:cxn>
                  <a:cxn ang="0">
                    <a:pos x="117" y="128"/>
                  </a:cxn>
                  <a:cxn ang="0">
                    <a:pos x="124" y="109"/>
                  </a:cxn>
                  <a:cxn ang="0">
                    <a:pos x="111" y="58"/>
                  </a:cxn>
                  <a:cxn ang="0">
                    <a:pos x="111" y="51"/>
                  </a:cxn>
                  <a:cxn ang="0">
                    <a:pos x="117" y="51"/>
                  </a:cxn>
                  <a:cxn ang="0">
                    <a:pos x="111" y="38"/>
                  </a:cxn>
                  <a:cxn ang="0">
                    <a:pos x="87" y="0"/>
                  </a:cxn>
                  <a:cxn ang="0">
                    <a:pos x="80" y="0"/>
                  </a:cxn>
                  <a:cxn ang="0">
                    <a:pos x="87" y="77"/>
                  </a:cxn>
                  <a:cxn ang="0">
                    <a:pos x="74" y="90"/>
                  </a:cxn>
                  <a:cxn ang="0">
                    <a:pos x="68" y="77"/>
                  </a:cxn>
                  <a:cxn ang="0">
                    <a:pos x="56" y="77"/>
                  </a:cxn>
                  <a:cxn ang="0">
                    <a:pos x="56" y="115"/>
                  </a:cxn>
                  <a:cxn ang="0">
                    <a:pos x="50" y="109"/>
                  </a:cxn>
                  <a:cxn ang="0">
                    <a:pos x="44" y="109"/>
                  </a:cxn>
                  <a:cxn ang="0">
                    <a:pos x="25" y="115"/>
                  </a:cxn>
                  <a:cxn ang="0">
                    <a:pos x="13" y="128"/>
                  </a:cxn>
                  <a:cxn ang="0">
                    <a:pos x="7" y="135"/>
                  </a:cxn>
                  <a:cxn ang="0">
                    <a:pos x="13" y="147"/>
                  </a:cxn>
                  <a:cxn ang="0">
                    <a:pos x="7" y="147"/>
                  </a:cxn>
                  <a:cxn ang="0">
                    <a:pos x="0" y="160"/>
                  </a:cxn>
                  <a:cxn ang="0">
                    <a:pos x="7" y="167"/>
                  </a:cxn>
                  <a:cxn ang="0">
                    <a:pos x="7" y="160"/>
                  </a:cxn>
                  <a:cxn ang="0">
                    <a:pos x="13" y="167"/>
                  </a:cxn>
                  <a:cxn ang="0">
                    <a:pos x="13" y="205"/>
                  </a:cxn>
                  <a:cxn ang="0">
                    <a:pos x="31" y="199"/>
                  </a:cxn>
                  <a:cxn ang="0">
                    <a:pos x="37" y="186"/>
                  </a:cxn>
                  <a:cxn ang="0">
                    <a:pos x="31" y="173"/>
                  </a:cxn>
                  <a:cxn ang="0">
                    <a:pos x="25" y="160"/>
                  </a:cxn>
                  <a:cxn ang="0">
                    <a:pos x="19" y="147"/>
                  </a:cxn>
                  <a:cxn ang="0">
                    <a:pos x="31" y="141"/>
                  </a:cxn>
                  <a:cxn ang="0">
                    <a:pos x="50" y="128"/>
                  </a:cxn>
                  <a:cxn ang="0">
                    <a:pos x="56" y="128"/>
                  </a:cxn>
                  <a:cxn ang="0">
                    <a:pos x="56" y="147"/>
                  </a:cxn>
                </a:cxnLst>
                <a:rect l="0" t="0" r="r" b="b"/>
                <a:pathLst>
                  <a:path w="124" h="205">
                    <a:moveTo>
                      <a:pt x="56" y="147"/>
                    </a:moveTo>
                    <a:lnTo>
                      <a:pt x="68" y="160"/>
                    </a:lnTo>
                    <a:lnTo>
                      <a:pt x="80" y="154"/>
                    </a:lnTo>
                    <a:lnTo>
                      <a:pt x="87" y="141"/>
                    </a:lnTo>
                    <a:lnTo>
                      <a:pt x="80" y="128"/>
                    </a:lnTo>
                    <a:lnTo>
                      <a:pt x="93" y="128"/>
                    </a:lnTo>
                    <a:lnTo>
                      <a:pt x="105" y="115"/>
                    </a:lnTo>
                    <a:lnTo>
                      <a:pt x="111" y="128"/>
                    </a:lnTo>
                    <a:lnTo>
                      <a:pt x="111" y="115"/>
                    </a:lnTo>
                    <a:lnTo>
                      <a:pt x="117" y="128"/>
                    </a:lnTo>
                    <a:lnTo>
                      <a:pt x="124" y="109"/>
                    </a:lnTo>
                    <a:lnTo>
                      <a:pt x="111" y="58"/>
                    </a:lnTo>
                    <a:lnTo>
                      <a:pt x="111" y="51"/>
                    </a:lnTo>
                    <a:lnTo>
                      <a:pt x="117" y="51"/>
                    </a:lnTo>
                    <a:lnTo>
                      <a:pt x="111" y="38"/>
                    </a:lnTo>
                    <a:lnTo>
                      <a:pt x="87" y="0"/>
                    </a:lnTo>
                    <a:lnTo>
                      <a:pt x="80" y="0"/>
                    </a:lnTo>
                    <a:lnTo>
                      <a:pt x="87" y="77"/>
                    </a:lnTo>
                    <a:lnTo>
                      <a:pt x="74" y="90"/>
                    </a:lnTo>
                    <a:lnTo>
                      <a:pt x="68" y="77"/>
                    </a:lnTo>
                    <a:lnTo>
                      <a:pt x="56" y="77"/>
                    </a:lnTo>
                    <a:lnTo>
                      <a:pt x="56" y="115"/>
                    </a:lnTo>
                    <a:lnTo>
                      <a:pt x="50" y="109"/>
                    </a:lnTo>
                    <a:lnTo>
                      <a:pt x="44" y="109"/>
                    </a:lnTo>
                    <a:lnTo>
                      <a:pt x="25" y="115"/>
                    </a:lnTo>
                    <a:lnTo>
                      <a:pt x="13" y="128"/>
                    </a:lnTo>
                    <a:lnTo>
                      <a:pt x="7" y="135"/>
                    </a:lnTo>
                    <a:lnTo>
                      <a:pt x="13" y="147"/>
                    </a:lnTo>
                    <a:lnTo>
                      <a:pt x="7" y="147"/>
                    </a:lnTo>
                    <a:lnTo>
                      <a:pt x="0" y="160"/>
                    </a:lnTo>
                    <a:lnTo>
                      <a:pt x="7" y="167"/>
                    </a:lnTo>
                    <a:lnTo>
                      <a:pt x="7" y="160"/>
                    </a:lnTo>
                    <a:lnTo>
                      <a:pt x="13" y="167"/>
                    </a:lnTo>
                    <a:lnTo>
                      <a:pt x="13" y="205"/>
                    </a:lnTo>
                    <a:lnTo>
                      <a:pt x="31" y="199"/>
                    </a:lnTo>
                    <a:lnTo>
                      <a:pt x="37" y="186"/>
                    </a:lnTo>
                    <a:lnTo>
                      <a:pt x="31" y="173"/>
                    </a:lnTo>
                    <a:lnTo>
                      <a:pt x="25" y="160"/>
                    </a:lnTo>
                    <a:lnTo>
                      <a:pt x="19" y="147"/>
                    </a:lnTo>
                    <a:lnTo>
                      <a:pt x="31" y="141"/>
                    </a:lnTo>
                    <a:lnTo>
                      <a:pt x="50" y="128"/>
                    </a:lnTo>
                    <a:lnTo>
                      <a:pt x="56" y="128"/>
                    </a:lnTo>
                    <a:lnTo>
                      <a:pt x="56" y="14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84" name="Freeform 76"/>
              <p:cNvSpPr>
                <a:spLocks/>
              </p:cNvSpPr>
              <p:nvPr/>
            </p:nvSpPr>
            <p:spPr bwMode="auto">
              <a:xfrm>
                <a:off x="4921" y="1847"/>
                <a:ext cx="16" cy="21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0" y="0"/>
                  </a:cxn>
                  <a:cxn ang="0">
                    <a:pos x="6" y="19"/>
                  </a:cxn>
                  <a:cxn ang="0">
                    <a:pos x="12" y="6"/>
                  </a:cxn>
                </a:cxnLst>
                <a:rect l="0" t="0" r="r" b="b"/>
                <a:pathLst>
                  <a:path w="12" h="19">
                    <a:moveTo>
                      <a:pt x="12" y="6"/>
                    </a:moveTo>
                    <a:lnTo>
                      <a:pt x="0" y="0"/>
                    </a:lnTo>
                    <a:lnTo>
                      <a:pt x="6" y="19"/>
                    </a:lnTo>
                    <a:lnTo>
                      <a:pt x="12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85" name="Freeform 77"/>
              <p:cNvSpPr>
                <a:spLocks/>
              </p:cNvSpPr>
              <p:nvPr/>
            </p:nvSpPr>
            <p:spPr bwMode="auto">
              <a:xfrm>
                <a:off x="4904" y="1847"/>
                <a:ext cx="17" cy="29"/>
              </a:xfrm>
              <a:custGeom>
                <a:avLst/>
                <a:gdLst/>
                <a:ahLst/>
                <a:cxnLst>
                  <a:cxn ang="0">
                    <a:pos x="13" y="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9"/>
                  </a:cxn>
                  <a:cxn ang="0">
                    <a:pos x="13" y="26"/>
                  </a:cxn>
                  <a:cxn ang="0">
                    <a:pos x="13" y="6"/>
                  </a:cxn>
                </a:cxnLst>
                <a:rect l="0" t="0" r="r" b="b"/>
                <a:pathLst>
                  <a:path w="13" h="26">
                    <a:moveTo>
                      <a:pt x="13" y="6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0" y="19"/>
                    </a:lnTo>
                    <a:lnTo>
                      <a:pt x="13" y="26"/>
                    </a:lnTo>
                    <a:lnTo>
                      <a:pt x="13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86" name="Freeform 78"/>
              <p:cNvSpPr>
                <a:spLocks/>
              </p:cNvSpPr>
              <p:nvPr/>
            </p:nvSpPr>
            <p:spPr bwMode="auto">
              <a:xfrm>
                <a:off x="3418" y="2933"/>
                <a:ext cx="142" cy="311"/>
              </a:xfrm>
              <a:custGeom>
                <a:avLst/>
                <a:gdLst/>
                <a:ahLst/>
                <a:cxnLst>
                  <a:cxn ang="0">
                    <a:pos x="12" y="257"/>
                  </a:cxn>
                  <a:cxn ang="0">
                    <a:pos x="18" y="276"/>
                  </a:cxn>
                  <a:cxn ang="0">
                    <a:pos x="30" y="276"/>
                  </a:cxn>
                  <a:cxn ang="0">
                    <a:pos x="55" y="270"/>
                  </a:cxn>
                  <a:cxn ang="0">
                    <a:pos x="67" y="270"/>
                  </a:cxn>
                  <a:cxn ang="0">
                    <a:pos x="92" y="174"/>
                  </a:cxn>
                  <a:cxn ang="0">
                    <a:pos x="104" y="71"/>
                  </a:cxn>
                  <a:cxn ang="0">
                    <a:pos x="104" y="84"/>
                  </a:cxn>
                  <a:cxn ang="0">
                    <a:pos x="110" y="71"/>
                  </a:cxn>
                  <a:cxn ang="0">
                    <a:pos x="104" y="13"/>
                  </a:cxn>
                  <a:cxn ang="0">
                    <a:pos x="98" y="0"/>
                  </a:cxn>
                  <a:cxn ang="0">
                    <a:pos x="86" y="32"/>
                  </a:cxn>
                  <a:cxn ang="0">
                    <a:pos x="80" y="45"/>
                  </a:cxn>
                  <a:cxn ang="0">
                    <a:pos x="80" y="58"/>
                  </a:cxn>
                  <a:cxn ang="0">
                    <a:pos x="30" y="84"/>
                  </a:cxn>
                  <a:cxn ang="0">
                    <a:pos x="24" y="96"/>
                  </a:cxn>
                  <a:cxn ang="0">
                    <a:pos x="18" y="109"/>
                  </a:cxn>
                  <a:cxn ang="0">
                    <a:pos x="24" y="122"/>
                  </a:cxn>
                  <a:cxn ang="0">
                    <a:pos x="24" y="141"/>
                  </a:cxn>
                  <a:cxn ang="0">
                    <a:pos x="30" y="154"/>
                  </a:cxn>
                  <a:cxn ang="0">
                    <a:pos x="24" y="186"/>
                  </a:cxn>
                  <a:cxn ang="0">
                    <a:pos x="12" y="199"/>
                  </a:cxn>
                  <a:cxn ang="0">
                    <a:pos x="6" y="212"/>
                  </a:cxn>
                  <a:cxn ang="0">
                    <a:pos x="0" y="225"/>
                  </a:cxn>
                  <a:cxn ang="0">
                    <a:pos x="6" y="244"/>
                  </a:cxn>
                  <a:cxn ang="0">
                    <a:pos x="12" y="257"/>
                  </a:cxn>
                </a:cxnLst>
                <a:rect l="0" t="0" r="r" b="b"/>
                <a:pathLst>
                  <a:path w="110" h="276">
                    <a:moveTo>
                      <a:pt x="12" y="257"/>
                    </a:moveTo>
                    <a:lnTo>
                      <a:pt x="18" y="276"/>
                    </a:lnTo>
                    <a:lnTo>
                      <a:pt x="30" y="276"/>
                    </a:lnTo>
                    <a:lnTo>
                      <a:pt x="55" y="270"/>
                    </a:lnTo>
                    <a:lnTo>
                      <a:pt x="67" y="270"/>
                    </a:lnTo>
                    <a:lnTo>
                      <a:pt x="92" y="174"/>
                    </a:lnTo>
                    <a:lnTo>
                      <a:pt x="104" y="71"/>
                    </a:lnTo>
                    <a:lnTo>
                      <a:pt x="104" y="84"/>
                    </a:lnTo>
                    <a:lnTo>
                      <a:pt x="110" y="71"/>
                    </a:lnTo>
                    <a:lnTo>
                      <a:pt x="104" y="13"/>
                    </a:lnTo>
                    <a:lnTo>
                      <a:pt x="98" y="0"/>
                    </a:lnTo>
                    <a:lnTo>
                      <a:pt x="86" y="32"/>
                    </a:lnTo>
                    <a:lnTo>
                      <a:pt x="80" y="45"/>
                    </a:lnTo>
                    <a:lnTo>
                      <a:pt x="80" y="58"/>
                    </a:lnTo>
                    <a:lnTo>
                      <a:pt x="30" y="84"/>
                    </a:lnTo>
                    <a:lnTo>
                      <a:pt x="24" y="96"/>
                    </a:lnTo>
                    <a:lnTo>
                      <a:pt x="18" y="109"/>
                    </a:lnTo>
                    <a:lnTo>
                      <a:pt x="24" y="122"/>
                    </a:lnTo>
                    <a:lnTo>
                      <a:pt x="24" y="141"/>
                    </a:lnTo>
                    <a:lnTo>
                      <a:pt x="30" y="154"/>
                    </a:lnTo>
                    <a:lnTo>
                      <a:pt x="24" y="186"/>
                    </a:lnTo>
                    <a:lnTo>
                      <a:pt x="12" y="199"/>
                    </a:lnTo>
                    <a:lnTo>
                      <a:pt x="6" y="212"/>
                    </a:lnTo>
                    <a:lnTo>
                      <a:pt x="0" y="225"/>
                    </a:lnTo>
                    <a:lnTo>
                      <a:pt x="6" y="244"/>
                    </a:lnTo>
                    <a:lnTo>
                      <a:pt x="12" y="25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87" name="Freeform 79"/>
              <p:cNvSpPr>
                <a:spLocks/>
              </p:cNvSpPr>
              <p:nvPr/>
            </p:nvSpPr>
            <p:spPr bwMode="auto">
              <a:xfrm>
                <a:off x="3617" y="2364"/>
                <a:ext cx="24" cy="7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7" y="6"/>
                  </a:cxn>
                </a:cxnLst>
                <a:rect l="0" t="0" r="r" b="b"/>
                <a:pathLst>
                  <a:path w="19" h="6">
                    <a:moveTo>
                      <a:pt x="7" y="6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7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88" name="Freeform 80"/>
              <p:cNvSpPr>
                <a:spLocks/>
              </p:cNvSpPr>
              <p:nvPr/>
            </p:nvSpPr>
            <p:spPr bwMode="auto">
              <a:xfrm>
                <a:off x="2898" y="1746"/>
                <a:ext cx="56" cy="45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7" y="39"/>
                  </a:cxn>
                  <a:cxn ang="0">
                    <a:pos x="43" y="0"/>
                  </a:cxn>
                  <a:cxn ang="0">
                    <a:pos x="24" y="7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0" y="26"/>
                  </a:cxn>
                </a:cxnLst>
                <a:rect l="0" t="0" r="r" b="b"/>
                <a:pathLst>
                  <a:path w="43" h="39">
                    <a:moveTo>
                      <a:pt x="0" y="26"/>
                    </a:moveTo>
                    <a:lnTo>
                      <a:pt x="37" y="39"/>
                    </a:lnTo>
                    <a:lnTo>
                      <a:pt x="43" y="0"/>
                    </a:lnTo>
                    <a:lnTo>
                      <a:pt x="24" y="7"/>
                    </a:lnTo>
                    <a:lnTo>
                      <a:pt x="6" y="7"/>
                    </a:lnTo>
                    <a:lnTo>
                      <a:pt x="0" y="7"/>
                    </a:lnTo>
                    <a:lnTo>
                      <a:pt x="0" y="2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89" name="Freeform 81"/>
              <p:cNvSpPr>
                <a:spLocks/>
              </p:cNvSpPr>
              <p:nvPr/>
            </p:nvSpPr>
            <p:spPr bwMode="auto">
              <a:xfrm>
                <a:off x="3089" y="1811"/>
                <a:ext cx="48" cy="21"/>
              </a:xfrm>
              <a:custGeom>
                <a:avLst/>
                <a:gdLst/>
                <a:ahLst/>
                <a:cxnLst>
                  <a:cxn ang="0">
                    <a:pos x="13" y="19"/>
                  </a:cxn>
                  <a:cxn ang="0">
                    <a:pos x="37" y="19"/>
                  </a:cxn>
                  <a:cxn ang="0">
                    <a:pos x="37" y="6"/>
                  </a:cxn>
                  <a:cxn ang="0">
                    <a:pos x="0" y="0"/>
                  </a:cxn>
                  <a:cxn ang="0">
                    <a:pos x="0" y="13"/>
                  </a:cxn>
                  <a:cxn ang="0">
                    <a:pos x="13" y="19"/>
                  </a:cxn>
                </a:cxnLst>
                <a:rect l="0" t="0" r="r" b="b"/>
                <a:pathLst>
                  <a:path w="37" h="19">
                    <a:moveTo>
                      <a:pt x="13" y="19"/>
                    </a:moveTo>
                    <a:lnTo>
                      <a:pt x="37" y="19"/>
                    </a:lnTo>
                    <a:lnTo>
                      <a:pt x="37" y="6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13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90" name="Freeform 82"/>
              <p:cNvSpPr>
                <a:spLocks/>
              </p:cNvSpPr>
              <p:nvPr/>
            </p:nvSpPr>
            <p:spPr bwMode="auto">
              <a:xfrm>
                <a:off x="3226" y="1811"/>
                <a:ext cx="48" cy="31"/>
              </a:xfrm>
              <a:custGeom>
                <a:avLst/>
                <a:gdLst/>
                <a:ahLst/>
                <a:cxnLst>
                  <a:cxn ang="0">
                    <a:pos x="6" y="19"/>
                  </a:cxn>
                  <a:cxn ang="0">
                    <a:pos x="12" y="19"/>
                  </a:cxn>
                  <a:cxn ang="0">
                    <a:pos x="25" y="26"/>
                  </a:cxn>
                  <a:cxn ang="0">
                    <a:pos x="31" y="19"/>
                  </a:cxn>
                  <a:cxn ang="0">
                    <a:pos x="31" y="13"/>
                  </a:cxn>
                  <a:cxn ang="0">
                    <a:pos x="31" y="6"/>
                  </a:cxn>
                  <a:cxn ang="0">
                    <a:pos x="37" y="0"/>
                  </a:cxn>
                  <a:cxn ang="0">
                    <a:pos x="0" y="19"/>
                  </a:cxn>
                  <a:cxn ang="0">
                    <a:pos x="6" y="19"/>
                  </a:cxn>
                </a:cxnLst>
                <a:rect l="0" t="0" r="r" b="b"/>
                <a:pathLst>
                  <a:path w="37" h="26">
                    <a:moveTo>
                      <a:pt x="6" y="19"/>
                    </a:moveTo>
                    <a:lnTo>
                      <a:pt x="12" y="19"/>
                    </a:lnTo>
                    <a:lnTo>
                      <a:pt x="25" y="26"/>
                    </a:lnTo>
                    <a:lnTo>
                      <a:pt x="31" y="19"/>
                    </a:lnTo>
                    <a:lnTo>
                      <a:pt x="31" y="13"/>
                    </a:lnTo>
                    <a:lnTo>
                      <a:pt x="31" y="6"/>
                    </a:lnTo>
                    <a:lnTo>
                      <a:pt x="37" y="0"/>
                    </a:lnTo>
                    <a:lnTo>
                      <a:pt x="0" y="19"/>
                    </a:lnTo>
                    <a:lnTo>
                      <a:pt x="6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91" name="Freeform 83"/>
              <p:cNvSpPr>
                <a:spLocks/>
              </p:cNvSpPr>
              <p:nvPr/>
            </p:nvSpPr>
            <p:spPr bwMode="auto">
              <a:xfrm>
                <a:off x="2402" y="1977"/>
                <a:ext cx="8" cy="2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20"/>
                  </a:cxn>
                </a:cxnLst>
                <a:rect l="0" t="0" r="r" b="b"/>
                <a:pathLst>
                  <a:path w="6" h="20">
                    <a:moveTo>
                      <a:pt x="0" y="2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92" name="Freeform 84"/>
              <p:cNvSpPr>
                <a:spLocks/>
              </p:cNvSpPr>
              <p:nvPr/>
            </p:nvSpPr>
            <p:spPr bwMode="auto">
              <a:xfrm>
                <a:off x="2443" y="1963"/>
                <a:ext cx="29" cy="37"/>
              </a:xfrm>
              <a:custGeom>
                <a:avLst/>
                <a:gdLst/>
                <a:ahLst/>
                <a:cxnLst>
                  <a:cxn ang="0">
                    <a:pos x="24" y="6"/>
                  </a:cxn>
                  <a:cxn ang="0">
                    <a:pos x="12" y="0"/>
                  </a:cxn>
                  <a:cxn ang="0">
                    <a:pos x="6" y="12"/>
                  </a:cxn>
                  <a:cxn ang="0">
                    <a:pos x="0" y="32"/>
                  </a:cxn>
                  <a:cxn ang="0">
                    <a:pos x="24" y="6"/>
                  </a:cxn>
                </a:cxnLst>
                <a:rect l="0" t="0" r="r" b="b"/>
                <a:pathLst>
                  <a:path w="24" h="32">
                    <a:moveTo>
                      <a:pt x="24" y="6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0" y="32"/>
                    </a:lnTo>
                    <a:lnTo>
                      <a:pt x="24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93" name="Freeform 85"/>
              <p:cNvSpPr>
                <a:spLocks/>
              </p:cNvSpPr>
              <p:nvPr/>
            </p:nvSpPr>
            <p:spPr bwMode="auto">
              <a:xfrm>
                <a:off x="3434" y="1550"/>
                <a:ext cx="144" cy="254"/>
              </a:xfrm>
              <a:custGeom>
                <a:avLst/>
                <a:gdLst/>
                <a:ahLst/>
                <a:cxnLst>
                  <a:cxn ang="0">
                    <a:pos x="86" y="109"/>
                  </a:cxn>
                  <a:cxn ang="0">
                    <a:pos x="92" y="122"/>
                  </a:cxn>
                  <a:cxn ang="0">
                    <a:pos x="92" y="109"/>
                  </a:cxn>
                  <a:cxn ang="0">
                    <a:pos x="105" y="115"/>
                  </a:cxn>
                  <a:cxn ang="0">
                    <a:pos x="105" y="128"/>
                  </a:cxn>
                  <a:cxn ang="0">
                    <a:pos x="92" y="135"/>
                  </a:cxn>
                  <a:cxn ang="0">
                    <a:pos x="92" y="141"/>
                  </a:cxn>
                  <a:cxn ang="0">
                    <a:pos x="98" y="141"/>
                  </a:cxn>
                  <a:cxn ang="0">
                    <a:pos x="111" y="199"/>
                  </a:cxn>
                  <a:cxn ang="0">
                    <a:pos x="111" y="212"/>
                  </a:cxn>
                  <a:cxn ang="0">
                    <a:pos x="92" y="224"/>
                  </a:cxn>
                  <a:cxn ang="0">
                    <a:pos x="68" y="218"/>
                  </a:cxn>
                  <a:cxn ang="0">
                    <a:pos x="55" y="199"/>
                  </a:cxn>
                  <a:cxn ang="0">
                    <a:pos x="55" y="173"/>
                  </a:cxn>
                  <a:cxn ang="0">
                    <a:pos x="43" y="160"/>
                  </a:cxn>
                  <a:cxn ang="0">
                    <a:pos x="55" y="160"/>
                  </a:cxn>
                  <a:cxn ang="0">
                    <a:pos x="55" y="147"/>
                  </a:cxn>
                  <a:cxn ang="0">
                    <a:pos x="61" y="135"/>
                  </a:cxn>
                  <a:cxn ang="0">
                    <a:pos x="37" y="109"/>
                  </a:cxn>
                  <a:cxn ang="0">
                    <a:pos x="25" y="109"/>
                  </a:cxn>
                  <a:cxn ang="0">
                    <a:pos x="18" y="96"/>
                  </a:cxn>
                  <a:cxn ang="0">
                    <a:pos x="18" y="83"/>
                  </a:cxn>
                  <a:cxn ang="0">
                    <a:pos x="18" y="77"/>
                  </a:cxn>
                  <a:cxn ang="0">
                    <a:pos x="12" y="58"/>
                  </a:cxn>
                  <a:cxn ang="0">
                    <a:pos x="6" y="45"/>
                  </a:cxn>
                  <a:cxn ang="0">
                    <a:pos x="0" y="38"/>
                  </a:cxn>
                  <a:cxn ang="0">
                    <a:pos x="0" y="32"/>
                  </a:cxn>
                  <a:cxn ang="0">
                    <a:pos x="6" y="25"/>
                  </a:cxn>
                  <a:cxn ang="0">
                    <a:pos x="25" y="13"/>
                  </a:cxn>
                  <a:cxn ang="0">
                    <a:pos x="55" y="0"/>
                  </a:cxn>
                  <a:cxn ang="0">
                    <a:pos x="80" y="6"/>
                  </a:cxn>
                  <a:cxn ang="0">
                    <a:pos x="98" y="32"/>
                  </a:cxn>
                  <a:cxn ang="0">
                    <a:pos x="68" y="32"/>
                  </a:cxn>
                  <a:cxn ang="0">
                    <a:pos x="61" y="45"/>
                  </a:cxn>
                  <a:cxn ang="0">
                    <a:pos x="68" y="51"/>
                  </a:cxn>
                  <a:cxn ang="0">
                    <a:pos x="61" y="51"/>
                  </a:cxn>
                  <a:cxn ang="0">
                    <a:pos x="74" y="83"/>
                  </a:cxn>
                  <a:cxn ang="0">
                    <a:pos x="86" y="83"/>
                  </a:cxn>
                  <a:cxn ang="0">
                    <a:pos x="86" y="109"/>
                  </a:cxn>
                </a:cxnLst>
                <a:rect l="0" t="0" r="r" b="b"/>
                <a:pathLst>
                  <a:path w="111" h="224">
                    <a:moveTo>
                      <a:pt x="86" y="109"/>
                    </a:moveTo>
                    <a:lnTo>
                      <a:pt x="92" y="122"/>
                    </a:lnTo>
                    <a:lnTo>
                      <a:pt x="92" y="109"/>
                    </a:lnTo>
                    <a:lnTo>
                      <a:pt x="105" y="115"/>
                    </a:lnTo>
                    <a:lnTo>
                      <a:pt x="105" y="128"/>
                    </a:lnTo>
                    <a:lnTo>
                      <a:pt x="92" y="135"/>
                    </a:lnTo>
                    <a:lnTo>
                      <a:pt x="92" y="141"/>
                    </a:lnTo>
                    <a:lnTo>
                      <a:pt x="98" y="141"/>
                    </a:lnTo>
                    <a:lnTo>
                      <a:pt x="111" y="199"/>
                    </a:lnTo>
                    <a:lnTo>
                      <a:pt x="111" y="212"/>
                    </a:lnTo>
                    <a:lnTo>
                      <a:pt x="92" y="224"/>
                    </a:lnTo>
                    <a:lnTo>
                      <a:pt x="68" y="218"/>
                    </a:lnTo>
                    <a:lnTo>
                      <a:pt x="55" y="199"/>
                    </a:lnTo>
                    <a:lnTo>
                      <a:pt x="55" y="173"/>
                    </a:lnTo>
                    <a:lnTo>
                      <a:pt x="43" y="160"/>
                    </a:lnTo>
                    <a:lnTo>
                      <a:pt x="55" y="160"/>
                    </a:lnTo>
                    <a:lnTo>
                      <a:pt x="55" y="147"/>
                    </a:lnTo>
                    <a:lnTo>
                      <a:pt x="61" y="135"/>
                    </a:lnTo>
                    <a:lnTo>
                      <a:pt x="37" y="109"/>
                    </a:lnTo>
                    <a:lnTo>
                      <a:pt x="25" y="109"/>
                    </a:lnTo>
                    <a:lnTo>
                      <a:pt x="18" y="96"/>
                    </a:lnTo>
                    <a:lnTo>
                      <a:pt x="18" y="83"/>
                    </a:lnTo>
                    <a:lnTo>
                      <a:pt x="18" y="77"/>
                    </a:lnTo>
                    <a:lnTo>
                      <a:pt x="12" y="58"/>
                    </a:lnTo>
                    <a:lnTo>
                      <a:pt x="6" y="45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6" y="25"/>
                    </a:lnTo>
                    <a:lnTo>
                      <a:pt x="25" y="13"/>
                    </a:lnTo>
                    <a:lnTo>
                      <a:pt x="55" y="0"/>
                    </a:lnTo>
                    <a:lnTo>
                      <a:pt x="80" y="6"/>
                    </a:lnTo>
                    <a:lnTo>
                      <a:pt x="98" y="32"/>
                    </a:lnTo>
                    <a:lnTo>
                      <a:pt x="68" y="32"/>
                    </a:lnTo>
                    <a:lnTo>
                      <a:pt x="61" y="45"/>
                    </a:lnTo>
                    <a:lnTo>
                      <a:pt x="68" y="51"/>
                    </a:lnTo>
                    <a:lnTo>
                      <a:pt x="61" y="51"/>
                    </a:lnTo>
                    <a:lnTo>
                      <a:pt x="74" y="83"/>
                    </a:lnTo>
                    <a:lnTo>
                      <a:pt x="86" y="83"/>
                    </a:lnTo>
                    <a:lnTo>
                      <a:pt x="86" y="109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94" name="Freeform 86"/>
              <p:cNvSpPr>
                <a:spLocks/>
              </p:cNvSpPr>
              <p:nvPr/>
            </p:nvSpPr>
            <p:spPr bwMode="auto">
              <a:xfrm>
                <a:off x="5089" y="1461"/>
                <a:ext cx="7" cy="21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6" y="13"/>
                  </a:cxn>
                  <a:cxn ang="0">
                    <a:pos x="0" y="0"/>
                  </a:cxn>
                  <a:cxn ang="0">
                    <a:pos x="0" y="19"/>
                  </a:cxn>
                </a:cxnLst>
                <a:rect l="0" t="0" r="r" b="b"/>
                <a:pathLst>
                  <a:path w="6" h="19">
                    <a:moveTo>
                      <a:pt x="0" y="19"/>
                    </a:moveTo>
                    <a:lnTo>
                      <a:pt x="6" y="13"/>
                    </a:ln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95" name="Freeform 87"/>
              <p:cNvSpPr>
                <a:spLocks/>
              </p:cNvSpPr>
              <p:nvPr/>
            </p:nvSpPr>
            <p:spPr bwMode="auto">
              <a:xfrm>
                <a:off x="5025" y="1585"/>
                <a:ext cx="23" cy="2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0"/>
                  </a:cxn>
                  <a:cxn ang="0">
                    <a:pos x="0" y="19"/>
                  </a:cxn>
                  <a:cxn ang="0">
                    <a:pos x="18" y="0"/>
                  </a:cxn>
                </a:cxnLst>
                <a:rect l="0" t="0" r="r" b="b"/>
                <a:pathLst>
                  <a:path w="18" h="19">
                    <a:moveTo>
                      <a:pt x="18" y="0"/>
                    </a:moveTo>
                    <a:lnTo>
                      <a:pt x="12" y="0"/>
                    </a:lnTo>
                    <a:lnTo>
                      <a:pt x="0" y="19"/>
                    </a:lnTo>
                    <a:lnTo>
                      <a:pt x="18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96" name="Freeform 88"/>
              <p:cNvSpPr>
                <a:spLocks/>
              </p:cNvSpPr>
              <p:nvPr/>
            </p:nvSpPr>
            <p:spPr bwMode="auto">
              <a:xfrm>
                <a:off x="4929" y="1585"/>
                <a:ext cx="96" cy="102"/>
              </a:xfrm>
              <a:custGeom>
                <a:avLst/>
                <a:gdLst/>
                <a:ahLst/>
                <a:cxnLst>
                  <a:cxn ang="0">
                    <a:pos x="24" y="90"/>
                  </a:cxn>
                  <a:cxn ang="0">
                    <a:pos x="30" y="77"/>
                  </a:cxn>
                  <a:cxn ang="0">
                    <a:pos x="24" y="51"/>
                  </a:cxn>
                  <a:cxn ang="0">
                    <a:pos x="30" y="70"/>
                  </a:cxn>
                  <a:cxn ang="0">
                    <a:pos x="37" y="51"/>
                  </a:cxn>
                  <a:cxn ang="0">
                    <a:pos x="55" y="70"/>
                  </a:cxn>
                  <a:cxn ang="0">
                    <a:pos x="61" y="51"/>
                  </a:cxn>
                  <a:cxn ang="0">
                    <a:pos x="74" y="38"/>
                  </a:cxn>
                  <a:cxn ang="0">
                    <a:pos x="61" y="38"/>
                  </a:cxn>
                  <a:cxn ang="0">
                    <a:pos x="61" y="19"/>
                  </a:cxn>
                  <a:cxn ang="0">
                    <a:pos x="55" y="32"/>
                  </a:cxn>
                  <a:cxn ang="0">
                    <a:pos x="43" y="19"/>
                  </a:cxn>
                  <a:cxn ang="0">
                    <a:pos x="0" y="0"/>
                  </a:cxn>
                  <a:cxn ang="0">
                    <a:pos x="6" y="13"/>
                  </a:cxn>
                  <a:cxn ang="0">
                    <a:pos x="24" y="38"/>
                  </a:cxn>
                  <a:cxn ang="0">
                    <a:pos x="12" y="38"/>
                  </a:cxn>
                  <a:cxn ang="0">
                    <a:pos x="6" y="51"/>
                  </a:cxn>
                  <a:cxn ang="0">
                    <a:pos x="24" y="90"/>
                  </a:cxn>
                </a:cxnLst>
                <a:rect l="0" t="0" r="r" b="b"/>
                <a:pathLst>
                  <a:path w="74" h="90">
                    <a:moveTo>
                      <a:pt x="24" y="90"/>
                    </a:moveTo>
                    <a:lnTo>
                      <a:pt x="30" y="77"/>
                    </a:lnTo>
                    <a:lnTo>
                      <a:pt x="24" y="51"/>
                    </a:lnTo>
                    <a:lnTo>
                      <a:pt x="30" y="70"/>
                    </a:lnTo>
                    <a:lnTo>
                      <a:pt x="37" y="51"/>
                    </a:lnTo>
                    <a:lnTo>
                      <a:pt x="55" y="70"/>
                    </a:lnTo>
                    <a:lnTo>
                      <a:pt x="61" y="51"/>
                    </a:lnTo>
                    <a:lnTo>
                      <a:pt x="74" y="38"/>
                    </a:lnTo>
                    <a:lnTo>
                      <a:pt x="61" y="38"/>
                    </a:lnTo>
                    <a:lnTo>
                      <a:pt x="61" y="19"/>
                    </a:lnTo>
                    <a:lnTo>
                      <a:pt x="55" y="32"/>
                    </a:lnTo>
                    <a:lnTo>
                      <a:pt x="43" y="19"/>
                    </a:lnTo>
                    <a:lnTo>
                      <a:pt x="0" y="0"/>
                    </a:lnTo>
                    <a:lnTo>
                      <a:pt x="6" y="13"/>
                    </a:lnTo>
                    <a:lnTo>
                      <a:pt x="24" y="38"/>
                    </a:lnTo>
                    <a:lnTo>
                      <a:pt x="12" y="38"/>
                    </a:lnTo>
                    <a:lnTo>
                      <a:pt x="6" y="51"/>
                    </a:lnTo>
                    <a:lnTo>
                      <a:pt x="24" y="9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97" name="Freeform 89"/>
              <p:cNvSpPr>
                <a:spLocks/>
              </p:cNvSpPr>
              <p:nvPr/>
            </p:nvSpPr>
            <p:spPr bwMode="auto">
              <a:xfrm>
                <a:off x="4081" y="2417"/>
                <a:ext cx="40" cy="94"/>
              </a:xfrm>
              <a:custGeom>
                <a:avLst/>
                <a:gdLst/>
                <a:ahLst/>
                <a:cxnLst>
                  <a:cxn ang="0">
                    <a:pos x="7" y="83"/>
                  </a:cxn>
                  <a:cxn ang="0">
                    <a:pos x="31" y="83"/>
                  </a:cxn>
                  <a:cxn ang="0">
                    <a:pos x="31" y="44"/>
                  </a:cxn>
                  <a:cxn ang="0">
                    <a:pos x="13" y="12"/>
                  </a:cxn>
                  <a:cxn ang="0">
                    <a:pos x="7" y="0"/>
                  </a:cxn>
                  <a:cxn ang="0">
                    <a:pos x="7" y="12"/>
                  </a:cxn>
                  <a:cxn ang="0">
                    <a:pos x="0" y="44"/>
                  </a:cxn>
                  <a:cxn ang="0">
                    <a:pos x="7" y="83"/>
                  </a:cxn>
                </a:cxnLst>
                <a:rect l="0" t="0" r="r" b="b"/>
                <a:pathLst>
                  <a:path w="31" h="83">
                    <a:moveTo>
                      <a:pt x="7" y="83"/>
                    </a:moveTo>
                    <a:lnTo>
                      <a:pt x="31" y="83"/>
                    </a:lnTo>
                    <a:lnTo>
                      <a:pt x="31" y="44"/>
                    </a:lnTo>
                    <a:lnTo>
                      <a:pt x="13" y="12"/>
                    </a:lnTo>
                    <a:lnTo>
                      <a:pt x="7" y="0"/>
                    </a:lnTo>
                    <a:lnTo>
                      <a:pt x="7" y="12"/>
                    </a:lnTo>
                    <a:lnTo>
                      <a:pt x="0" y="44"/>
                    </a:lnTo>
                    <a:lnTo>
                      <a:pt x="7" y="8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98" name="Freeform 90"/>
              <p:cNvSpPr>
                <a:spLocks/>
              </p:cNvSpPr>
              <p:nvPr/>
            </p:nvSpPr>
            <p:spPr bwMode="auto">
              <a:xfrm>
                <a:off x="3938" y="1898"/>
                <a:ext cx="17" cy="21"/>
              </a:xfrm>
              <a:custGeom>
                <a:avLst/>
                <a:gdLst/>
                <a:ahLst/>
                <a:cxnLst>
                  <a:cxn ang="0">
                    <a:pos x="12" y="19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19"/>
                  </a:cxn>
                </a:cxnLst>
                <a:rect l="0" t="0" r="r" b="b"/>
                <a:pathLst>
                  <a:path w="12" h="19">
                    <a:moveTo>
                      <a:pt x="12" y="19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2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699" name="Freeform 91"/>
              <p:cNvSpPr>
                <a:spLocks/>
              </p:cNvSpPr>
              <p:nvPr/>
            </p:nvSpPr>
            <p:spPr bwMode="auto">
              <a:xfrm>
                <a:off x="4600" y="2494"/>
                <a:ext cx="185" cy="262"/>
              </a:xfrm>
              <a:custGeom>
                <a:avLst/>
                <a:gdLst/>
                <a:ahLst/>
                <a:cxnLst>
                  <a:cxn ang="0">
                    <a:pos x="0" y="148"/>
                  </a:cxn>
                  <a:cxn ang="0">
                    <a:pos x="19" y="161"/>
                  </a:cxn>
                  <a:cxn ang="0">
                    <a:pos x="25" y="199"/>
                  </a:cxn>
                  <a:cxn ang="0">
                    <a:pos x="37" y="199"/>
                  </a:cxn>
                  <a:cxn ang="0">
                    <a:pos x="37" y="206"/>
                  </a:cxn>
                  <a:cxn ang="0">
                    <a:pos x="68" y="206"/>
                  </a:cxn>
                  <a:cxn ang="0">
                    <a:pos x="74" y="231"/>
                  </a:cxn>
                  <a:cxn ang="0">
                    <a:pos x="93" y="218"/>
                  </a:cxn>
                  <a:cxn ang="0">
                    <a:pos x="105" y="199"/>
                  </a:cxn>
                  <a:cxn ang="0">
                    <a:pos x="105" y="180"/>
                  </a:cxn>
                  <a:cxn ang="0">
                    <a:pos x="130" y="122"/>
                  </a:cxn>
                  <a:cxn ang="0">
                    <a:pos x="136" y="122"/>
                  </a:cxn>
                  <a:cxn ang="0">
                    <a:pos x="123" y="116"/>
                  </a:cxn>
                  <a:cxn ang="0">
                    <a:pos x="117" y="109"/>
                  </a:cxn>
                  <a:cxn ang="0">
                    <a:pos x="123" y="96"/>
                  </a:cxn>
                  <a:cxn ang="0">
                    <a:pos x="130" y="90"/>
                  </a:cxn>
                  <a:cxn ang="0">
                    <a:pos x="130" y="77"/>
                  </a:cxn>
                  <a:cxn ang="0">
                    <a:pos x="123" y="77"/>
                  </a:cxn>
                  <a:cxn ang="0">
                    <a:pos x="123" y="71"/>
                  </a:cxn>
                  <a:cxn ang="0">
                    <a:pos x="123" y="71"/>
                  </a:cxn>
                  <a:cxn ang="0">
                    <a:pos x="117" y="58"/>
                  </a:cxn>
                  <a:cxn ang="0">
                    <a:pos x="123" y="51"/>
                  </a:cxn>
                  <a:cxn ang="0">
                    <a:pos x="130" y="45"/>
                  </a:cxn>
                  <a:cxn ang="0">
                    <a:pos x="136" y="39"/>
                  </a:cxn>
                  <a:cxn ang="0">
                    <a:pos x="130" y="39"/>
                  </a:cxn>
                  <a:cxn ang="0">
                    <a:pos x="142" y="32"/>
                  </a:cxn>
                  <a:cxn ang="0">
                    <a:pos x="123" y="19"/>
                  </a:cxn>
                  <a:cxn ang="0">
                    <a:pos x="111" y="0"/>
                  </a:cxn>
                  <a:cxn ang="0">
                    <a:pos x="93" y="32"/>
                  </a:cxn>
                  <a:cxn ang="0">
                    <a:pos x="93" y="39"/>
                  </a:cxn>
                  <a:cxn ang="0">
                    <a:pos x="74" y="39"/>
                  </a:cxn>
                  <a:cxn ang="0">
                    <a:pos x="56" y="51"/>
                  </a:cxn>
                  <a:cxn ang="0">
                    <a:pos x="56" y="71"/>
                  </a:cxn>
                  <a:cxn ang="0">
                    <a:pos x="37" y="71"/>
                  </a:cxn>
                  <a:cxn ang="0">
                    <a:pos x="31" y="109"/>
                  </a:cxn>
                  <a:cxn ang="0">
                    <a:pos x="19" y="96"/>
                  </a:cxn>
                  <a:cxn ang="0">
                    <a:pos x="7" y="103"/>
                  </a:cxn>
                  <a:cxn ang="0">
                    <a:pos x="0" y="122"/>
                  </a:cxn>
                  <a:cxn ang="0">
                    <a:pos x="0" y="135"/>
                  </a:cxn>
                  <a:cxn ang="0">
                    <a:pos x="0" y="148"/>
                  </a:cxn>
                </a:cxnLst>
                <a:rect l="0" t="0" r="r" b="b"/>
                <a:pathLst>
                  <a:path w="142" h="231">
                    <a:moveTo>
                      <a:pt x="0" y="148"/>
                    </a:moveTo>
                    <a:lnTo>
                      <a:pt x="19" y="161"/>
                    </a:lnTo>
                    <a:lnTo>
                      <a:pt x="25" y="199"/>
                    </a:lnTo>
                    <a:lnTo>
                      <a:pt x="37" y="199"/>
                    </a:lnTo>
                    <a:lnTo>
                      <a:pt x="37" y="206"/>
                    </a:lnTo>
                    <a:lnTo>
                      <a:pt x="68" y="206"/>
                    </a:lnTo>
                    <a:lnTo>
                      <a:pt x="74" y="231"/>
                    </a:lnTo>
                    <a:lnTo>
                      <a:pt x="93" y="218"/>
                    </a:lnTo>
                    <a:lnTo>
                      <a:pt x="105" y="199"/>
                    </a:lnTo>
                    <a:lnTo>
                      <a:pt x="105" y="180"/>
                    </a:lnTo>
                    <a:lnTo>
                      <a:pt x="130" y="122"/>
                    </a:lnTo>
                    <a:lnTo>
                      <a:pt x="136" y="122"/>
                    </a:lnTo>
                    <a:lnTo>
                      <a:pt x="123" y="116"/>
                    </a:lnTo>
                    <a:lnTo>
                      <a:pt x="117" y="109"/>
                    </a:lnTo>
                    <a:lnTo>
                      <a:pt x="123" y="96"/>
                    </a:lnTo>
                    <a:lnTo>
                      <a:pt x="130" y="90"/>
                    </a:lnTo>
                    <a:lnTo>
                      <a:pt x="130" y="77"/>
                    </a:lnTo>
                    <a:lnTo>
                      <a:pt x="123" y="77"/>
                    </a:lnTo>
                    <a:lnTo>
                      <a:pt x="123" y="71"/>
                    </a:lnTo>
                    <a:lnTo>
                      <a:pt x="123" y="71"/>
                    </a:lnTo>
                    <a:lnTo>
                      <a:pt x="117" y="58"/>
                    </a:lnTo>
                    <a:lnTo>
                      <a:pt x="123" y="51"/>
                    </a:lnTo>
                    <a:lnTo>
                      <a:pt x="130" y="45"/>
                    </a:lnTo>
                    <a:lnTo>
                      <a:pt x="136" y="39"/>
                    </a:lnTo>
                    <a:lnTo>
                      <a:pt x="130" y="39"/>
                    </a:lnTo>
                    <a:lnTo>
                      <a:pt x="142" y="32"/>
                    </a:lnTo>
                    <a:lnTo>
                      <a:pt x="123" y="19"/>
                    </a:lnTo>
                    <a:lnTo>
                      <a:pt x="111" y="0"/>
                    </a:lnTo>
                    <a:lnTo>
                      <a:pt x="93" y="32"/>
                    </a:lnTo>
                    <a:lnTo>
                      <a:pt x="93" y="39"/>
                    </a:lnTo>
                    <a:lnTo>
                      <a:pt x="74" y="39"/>
                    </a:lnTo>
                    <a:lnTo>
                      <a:pt x="56" y="51"/>
                    </a:lnTo>
                    <a:lnTo>
                      <a:pt x="56" y="71"/>
                    </a:lnTo>
                    <a:lnTo>
                      <a:pt x="37" y="71"/>
                    </a:lnTo>
                    <a:lnTo>
                      <a:pt x="31" y="109"/>
                    </a:lnTo>
                    <a:lnTo>
                      <a:pt x="19" y="96"/>
                    </a:lnTo>
                    <a:lnTo>
                      <a:pt x="7" y="103"/>
                    </a:lnTo>
                    <a:lnTo>
                      <a:pt x="0" y="122"/>
                    </a:lnTo>
                    <a:lnTo>
                      <a:pt x="0" y="135"/>
                    </a:lnTo>
                    <a:lnTo>
                      <a:pt x="0" y="148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00" name="Freeform 92"/>
              <p:cNvSpPr>
                <a:spLocks/>
              </p:cNvSpPr>
              <p:nvPr/>
            </p:nvSpPr>
            <p:spPr bwMode="auto">
              <a:xfrm>
                <a:off x="4569" y="2176"/>
                <a:ext cx="31" cy="37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12" y="32"/>
                  </a:cxn>
                  <a:cxn ang="0">
                    <a:pos x="24" y="25"/>
                  </a:cxn>
                  <a:cxn ang="0">
                    <a:pos x="24" y="6"/>
                  </a:cxn>
                  <a:cxn ang="0">
                    <a:pos x="6" y="0"/>
                  </a:cxn>
                  <a:cxn ang="0">
                    <a:pos x="0" y="19"/>
                  </a:cxn>
                  <a:cxn ang="0">
                    <a:pos x="6" y="32"/>
                  </a:cxn>
                </a:cxnLst>
                <a:rect l="0" t="0" r="r" b="b"/>
                <a:pathLst>
                  <a:path w="24" h="32">
                    <a:moveTo>
                      <a:pt x="6" y="32"/>
                    </a:moveTo>
                    <a:lnTo>
                      <a:pt x="12" y="32"/>
                    </a:lnTo>
                    <a:lnTo>
                      <a:pt x="24" y="25"/>
                    </a:lnTo>
                    <a:lnTo>
                      <a:pt x="24" y="6"/>
                    </a:lnTo>
                    <a:lnTo>
                      <a:pt x="6" y="0"/>
                    </a:lnTo>
                    <a:lnTo>
                      <a:pt x="0" y="19"/>
                    </a:lnTo>
                    <a:lnTo>
                      <a:pt x="6" y="3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01" name="Freeform 93"/>
              <p:cNvSpPr>
                <a:spLocks/>
              </p:cNvSpPr>
              <p:nvPr/>
            </p:nvSpPr>
            <p:spPr bwMode="auto">
              <a:xfrm>
                <a:off x="4760" y="2058"/>
                <a:ext cx="17" cy="65"/>
              </a:xfrm>
              <a:custGeom>
                <a:avLst/>
                <a:gdLst/>
                <a:ahLst/>
                <a:cxnLst>
                  <a:cxn ang="0">
                    <a:pos x="7" y="58"/>
                  </a:cxn>
                  <a:cxn ang="0">
                    <a:pos x="13" y="58"/>
                  </a:cxn>
                  <a:cxn ang="0">
                    <a:pos x="13" y="0"/>
                  </a:cxn>
                  <a:cxn ang="0">
                    <a:pos x="0" y="26"/>
                  </a:cxn>
                  <a:cxn ang="0">
                    <a:pos x="7" y="58"/>
                  </a:cxn>
                </a:cxnLst>
                <a:rect l="0" t="0" r="r" b="b"/>
                <a:pathLst>
                  <a:path w="13" h="58">
                    <a:moveTo>
                      <a:pt x="7" y="58"/>
                    </a:moveTo>
                    <a:lnTo>
                      <a:pt x="13" y="58"/>
                    </a:lnTo>
                    <a:lnTo>
                      <a:pt x="13" y="0"/>
                    </a:lnTo>
                    <a:lnTo>
                      <a:pt x="0" y="26"/>
                    </a:lnTo>
                    <a:lnTo>
                      <a:pt x="7" y="58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02" name="Freeform 94"/>
              <p:cNvSpPr>
                <a:spLocks/>
              </p:cNvSpPr>
              <p:nvPr/>
            </p:nvSpPr>
            <p:spPr bwMode="auto">
              <a:xfrm>
                <a:off x="4361" y="2518"/>
                <a:ext cx="201" cy="270"/>
              </a:xfrm>
              <a:custGeom>
                <a:avLst/>
                <a:gdLst/>
                <a:ahLst/>
                <a:cxnLst>
                  <a:cxn ang="0">
                    <a:pos x="147" y="187"/>
                  </a:cxn>
                  <a:cxn ang="0">
                    <a:pos x="154" y="187"/>
                  </a:cxn>
                  <a:cxn ang="0">
                    <a:pos x="154" y="180"/>
                  </a:cxn>
                  <a:cxn ang="0">
                    <a:pos x="147" y="161"/>
                  </a:cxn>
                  <a:cxn ang="0">
                    <a:pos x="147" y="148"/>
                  </a:cxn>
                  <a:cxn ang="0">
                    <a:pos x="135" y="148"/>
                  </a:cxn>
                  <a:cxn ang="0">
                    <a:pos x="141" y="161"/>
                  </a:cxn>
                  <a:cxn ang="0">
                    <a:pos x="135" y="161"/>
                  </a:cxn>
                  <a:cxn ang="0">
                    <a:pos x="129" y="142"/>
                  </a:cxn>
                  <a:cxn ang="0">
                    <a:pos x="123" y="142"/>
                  </a:cxn>
                  <a:cxn ang="0">
                    <a:pos x="117" y="142"/>
                  </a:cxn>
                  <a:cxn ang="0">
                    <a:pos x="111" y="135"/>
                  </a:cxn>
                  <a:cxn ang="0">
                    <a:pos x="111" y="129"/>
                  </a:cxn>
                  <a:cxn ang="0">
                    <a:pos x="117" y="129"/>
                  </a:cxn>
                  <a:cxn ang="0">
                    <a:pos x="117" y="122"/>
                  </a:cxn>
                  <a:cxn ang="0">
                    <a:pos x="117" y="122"/>
                  </a:cxn>
                  <a:cxn ang="0">
                    <a:pos x="117" y="116"/>
                  </a:cxn>
                  <a:cxn ang="0">
                    <a:pos x="117" y="116"/>
                  </a:cxn>
                  <a:cxn ang="0">
                    <a:pos x="111" y="110"/>
                  </a:cxn>
                  <a:cxn ang="0">
                    <a:pos x="111" y="103"/>
                  </a:cxn>
                  <a:cxn ang="0">
                    <a:pos x="111" y="103"/>
                  </a:cxn>
                  <a:cxn ang="0">
                    <a:pos x="80" y="77"/>
                  </a:cxn>
                  <a:cxn ang="0">
                    <a:pos x="74" y="77"/>
                  </a:cxn>
                  <a:cxn ang="0">
                    <a:pos x="31" y="13"/>
                  </a:cxn>
                  <a:cxn ang="0">
                    <a:pos x="0" y="0"/>
                  </a:cxn>
                  <a:cxn ang="0">
                    <a:pos x="0" y="13"/>
                  </a:cxn>
                  <a:cxn ang="0">
                    <a:pos x="6" y="26"/>
                  </a:cxn>
                  <a:cxn ang="0">
                    <a:pos x="12" y="32"/>
                  </a:cxn>
                  <a:cxn ang="0">
                    <a:pos x="24" y="45"/>
                  </a:cxn>
                  <a:cxn ang="0">
                    <a:pos x="31" y="52"/>
                  </a:cxn>
                  <a:cxn ang="0">
                    <a:pos x="31" y="58"/>
                  </a:cxn>
                  <a:cxn ang="0">
                    <a:pos x="43" y="65"/>
                  </a:cxn>
                  <a:cxn ang="0">
                    <a:pos x="49" y="71"/>
                  </a:cxn>
                  <a:cxn ang="0">
                    <a:pos x="49" y="77"/>
                  </a:cxn>
                  <a:cxn ang="0">
                    <a:pos x="55" y="84"/>
                  </a:cxn>
                  <a:cxn ang="0">
                    <a:pos x="55" y="90"/>
                  </a:cxn>
                  <a:cxn ang="0">
                    <a:pos x="49" y="97"/>
                  </a:cxn>
                  <a:cxn ang="0">
                    <a:pos x="49" y="103"/>
                  </a:cxn>
                  <a:cxn ang="0">
                    <a:pos x="55" y="116"/>
                  </a:cxn>
                  <a:cxn ang="0">
                    <a:pos x="55" y="116"/>
                  </a:cxn>
                  <a:cxn ang="0">
                    <a:pos x="61" y="122"/>
                  </a:cxn>
                  <a:cxn ang="0">
                    <a:pos x="61" y="129"/>
                  </a:cxn>
                  <a:cxn ang="0">
                    <a:pos x="74" y="142"/>
                  </a:cxn>
                  <a:cxn ang="0">
                    <a:pos x="74" y="161"/>
                  </a:cxn>
                  <a:cxn ang="0">
                    <a:pos x="74" y="174"/>
                  </a:cxn>
                  <a:cxn ang="0">
                    <a:pos x="80" y="187"/>
                  </a:cxn>
                  <a:cxn ang="0">
                    <a:pos x="129" y="231"/>
                  </a:cxn>
                  <a:cxn ang="0">
                    <a:pos x="129" y="238"/>
                  </a:cxn>
                  <a:cxn ang="0">
                    <a:pos x="135" y="231"/>
                  </a:cxn>
                  <a:cxn ang="0">
                    <a:pos x="141" y="238"/>
                  </a:cxn>
                  <a:cxn ang="0">
                    <a:pos x="147" y="187"/>
                  </a:cxn>
                  <a:cxn ang="0">
                    <a:pos x="147" y="187"/>
                  </a:cxn>
                </a:cxnLst>
                <a:rect l="0" t="0" r="r" b="b"/>
                <a:pathLst>
                  <a:path w="154" h="238">
                    <a:moveTo>
                      <a:pt x="147" y="187"/>
                    </a:moveTo>
                    <a:lnTo>
                      <a:pt x="154" y="187"/>
                    </a:lnTo>
                    <a:lnTo>
                      <a:pt x="154" y="180"/>
                    </a:lnTo>
                    <a:lnTo>
                      <a:pt x="147" y="161"/>
                    </a:lnTo>
                    <a:lnTo>
                      <a:pt x="147" y="148"/>
                    </a:lnTo>
                    <a:lnTo>
                      <a:pt x="135" y="148"/>
                    </a:lnTo>
                    <a:lnTo>
                      <a:pt x="141" y="161"/>
                    </a:lnTo>
                    <a:lnTo>
                      <a:pt x="135" y="161"/>
                    </a:lnTo>
                    <a:lnTo>
                      <a:pt x="129" y="142"/>
                    </a:lnTo>
                    <a:lnTo>
                      <a:pt x="123" y="142"/>
                    </a:lnTo>
                    <a:lnTo>
                      <a:pt x="117" y="142"/>
                    </a:lnTo>
                    <a:lnTo>
                      <a:pt x="111" y="135"/>
                    </a:lnTo>
                    <a:lnTo>
                      <a:pt x="111" y="129"/>
                    </a:lnTo>
                    <a:lnTo>
                      <a:pt x="117" y="129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7" y="116"/>
                    </a:lnTo>
                    <a:lnTo>
                      <a:pt x="117" y="116"/>
                    </a:lnTo>
                    <a:lnTo>
                      <a:pt x="111" y="110"/>
                    </a:lnTo>
                    <a:lnTo>
                      <a:pt x="111" y="103"/>
                    </a:lnTo>
                    <a:lnTo>
                      <a:pt x="111" y="103"/>
                    </a:lnTo>
                    <a:lnTo>
                      <a:pt x="80" y="77"/>
                    </a:lnTo>
                    <a:lnTo>
                      <a:pt x="74" y="77"/>
                    </a:lnTo>
                    <a:lnTo>
                      <a:pt x="31" y="13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6" y="26"/>
                    </a:lnTo>
                    <a:lnTo>
                      <a:pt x="12" y="32"/>
                    </a:lnTo>
                    <a:lnTo>
                      <a:pt x="24" y="45"/>
                    </a:lnTo>
                    <a:lnTo>
                      <a:pt x="31" y="52"/>
                    </a:lnTo>
                    <a:lnTo>
                      <a:pt x="31" y="58"/>
                    </a:lnTo>
                    <a:lnTo>
                      <a:pt x="43" y="65"/>
                    </a:lnTo>
                    <a:lnTo>
                      <a:pt x="49" y="71"/>
                    </a:lnTo>
                    <a:lnTo>
                      <a:pt x="49" y="77"/>
                    </a:lnTo>
                    <a:lnTo>
                      <a:pt x="55" y="84"/>
                    </a:lnTo>
                    <a:lnTo>
                      <a:pt x="55" y="90"/>
                    </a:lnTo>
                    <a:lnTo>
                      <a:pt x="49" y="97"/>
                    </a:lnTo>
                    <a:lnTo>
                      <a:pt x="49" y="103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61" y="122"/>
                    </a:lnTo>
                    <a:lnTo>
                      <a:pt x="61" y="129"/>
                    </a:lnTo>
                    <a:lnTo>
                      <a:pt x="74" y="142"/>
                    </a:lnTo>
                    <a:lnTo>
                      <a:pt x="74" y="161"/>
                    </a:lnTo>
                    <a:lnTo>
                      <a:pt x="74" y="174"/>
                    </a:lnTo>
                    <a:lnTo>
                      <a:pt x="80" y="187"/>
                    </a:lnTo>
                    <a:lnTo>
                      <a:pt x="129" y="231"/>
                    </a:lnTo>
                    <a:lnTo>
                      <a:pt x="129" y="238"/>
                    </a:lnTo>
                    <a:lnTo>
                      <a:pt x="135" y="231"/>
                    </a:lnTo>
                    <a:lnTo>
                      <a:pt x="141" y="238"/>
                    </a:lnTo>
                    <a:lnTo>
                      <a:pt x="147" y="187"/>
                    </a:lnTo>
                    <a:lnTo>
                      <a:pt x="147" y="18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03" name="Freeform 95"/>
              <p:cNvSpPr>
                <a:spLocks/>
              </p:cNvSpPr>
              <p:nvPr/>
            </p:nvSpPr>
            <p:spPr bwMode="auto">
              <a:xfrm>
                <a:off x="4873" y="2844"/>
                <a:ext cx="8" cy="1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04" name="Freeform 96"/>
              <p:cNvSpPr>
                <a:spLocks/>
              </p:cNvSpPr>
              <p:nvPr/>
            </p:nvSpPr>
            <p:spPr bwMode="auto">
              <a:xfrm>
                <a:off x="4889" y="2824"/>
                <a:ext cx="23" cy="20"/>
              </a:xfrm>
              <a:custGeom>
                <a:avLst/>
                <a:gdLst/>
                <a:ahLst/>
                <a:cxnLst>
                  <a:cxn ang="0">
                    <a:pos x="12" y="19"/>
                  </a:cxn>
                  <a:cxn ang="0">
                    <a:pos x="18" y="0"/>
                  </a:cxn>
                  <a:cxn ang="0">
                    <a:pos x="12" y="0"/>
                  </a:cxn>
                  <a:cxn ang="0">
                    <a:pos x="0" y="19"/>
                  </a:cxn>
                  <a:cxn ang="0">
                    <a:pos x="12" y="19"/>
                  </a:cxn>
                </a:cxnLst>
                <a:rect l="0" t="0" r="r" b="b"/>
                <a:pathLst>
                  <a:path w="18" h="19">
                    <a:moveTo>
                      <a:pt x="12" y="19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0" y="19"/>
                    </a:lnTo>
                    <a:lnTo>
                      <a:pt x="12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05" name="Freeform 97"/>
              <p:cNvSpPr>
                <a:spLocks/>
              </p:cNvSpPr>
              <p:nvPr/>
            </p:nvSpPr>
            <p:spPr bwMode="auto">
              <a:xfrm>
                <a:off x="4777" y="2880"/>
                <a:ext cx="31" cy="9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24" y="7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12" y="7"/>
                  </a:cxn>
                </a:cxnLst>
                <a:rect l="0" t="0" r="r" b="b"/>
                <a:pathLst>
                  <a:path w="24" h="7">
                    <a:moveTo>
                      <a:pt x="12" y="7"/>
                    </a:moveTo>
                    <a:lnTo>
                      <a:pt x="24" y="7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12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06" name="Freeform 98"/>
              <p:cNvSpPr>
                <a:spLocks/>
              </p:cNvSpPr>
              <p:nvPr/>
            </p:nvSpPr>
            <p:spPr bwMode="auto">
              <a:xfrm>
                <a:off x="4792" y="2618"/>
                <a:ext cx="95" cy="36"/>
              </a:xfrm>
              <a:custGeom>
                <a:avLst/>
                <a:gdLst/>
                <a:ahLst/>
                <a:cxnLst>
                  <a:cxn ang="0">
                    <a:pos x="55" y="20"/>
                  </a:cxn>
                  <a:cxn ang="0">
                    <a:pos x="74" y="20"/>
                  </a:cxn>
                  <a:cxn ang="0">
                    <a:pos x="74" y="0"/>
                  </a:cxn>
                  <a:cxn ang="0">
                    <a:pos x="49" y="13"/>
                  </a:cxn>
                  <a:cxn ang="0">
                    <a:pos x="19" y="0"/>
                  </a:cxn>
                  <a:cxn ang="0">
                    <a:pos x="0" y="13"/>
                  </a:cxn>
                  <a:cxn ang="0">
                    <a:pos x="0" y="32"/>
                  </a:cxn>
                  <a:cxn ang="0">
                    <a:pos x="12" y="20"/>
                  </a:cxn>
                  <a:cxn ang="0">
                    <a:pos x="55" y="20"/>
                  </a:cxn>
                </a:cxnLst>
                <a:rect l="0" t="0" r="r" b="b"/>
                <a:pathLst>
                  <a:path w="74" h="32">
                    <a:moveTo>
                      <a:pt x="55" y="20"/>
                    </a:moveTo>
                    <a:lnTo>
                      <a:pt x="74" y="20"/>
                    </a:lnTo>
                    <a:lnTo>
                      <a:pt x="74" y="0"/>
                    </a:lnTo>
                    <a:lnTo>
                      <a:pt x="49" y="13"/>
                    </a:lnTo>
                    <a:lnTo>
                      <a:pt x="19" y="0"/>
                    </a:lnTo>
                    <a:lnTo>
                      <a:pt x="0" y="13"/>
                    </a:lnTo>
                    <a:lnTo>
                      <a:pt x="0" y="32"/>
                    </a:lnTo>
                    <a:lnTo>
                      <a:pt x="12" y="20"/>
                    </a:lnTo>
                    <a:lnTo>
                      <a:pt x="55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07" name="Freeform 99"/>
              <p:cNvSpPr>
                <a:spLocks/>
              </p:cNvSpPr>
              <p:nvPr/>
            </p:nvSpPr>
            <p:spPr bwMode="auto">
              <a:xfrm>
                <a:off x="4777" y="2664"/>
                <a:ext cx="88" cy="124"/>
              </a:xfrm>
              <a:custGeom>
                <a:avLst/>
                <a:gdLst/>
                <a:ahLst/>
                <a:cxnLst>
                  <a:cxn ang="0">
                    <a:pos x="6" y="58"/>
                  </a:cxn>
                  <a:cxn ang="0">
                    <a:pos x="6" y="102"/>
                  </a:cxn>
                  <a:cxn ang="0">
                    <a:pos x="12" y="102"/>
                  </a:cxn>
                  <a:cxn ang="0">
                    <a:pos x="12" y="58"/>
                  </a:cxn>
                  <a:cxn ang="0">
                    <a:pos x="31" y="51"/>
                  </a:cxn>
                  <a:cxn ang="0">
                    <a:pos x="24" y="58"/>
                  </a:cxn>
                  <a:cxn ang="0">
                    <a:pos x="37" y="83"/>
                  </a:cxn>
                  <a:cxn ang="0">
                    <a:pos x="37" y="90"/>
                  </a:cxn>
                  <a:cxn ang="0">
                    <a:pos x="37" y="90"/>
                  </a:cxn>
                  <a:cxn ang="0">
                    <a:pos x="43" y="90"/>
                  </a:cxn>
                  <a:cxn ang="0">
                    <a:pos x="49" y="90"/>
                  </a:cxn>
                  <a:cxn ang="0">
                    <a:pos x="55" y="96"/>
                  </a:cxn>
                  <a:cxn ang="0">
                    <a:pos x="49" y="96"/>
                  </a:cxn>
                  <a:cxn ang="0">
                    <a:pos x="49" y="102"/>
                  </a:cxn>
                  <a:cxn ang="0">
                    <a:pos x="49" y="109"/>
                  </a:cxn>
                  <a:cxn ang="0">
                    <a:pos x="49" y="109"/>
                  </a:cxn>
                  <a:cxn ang="0">
                    <a:pos x="61" y="90"/>
                  </a:cxn>
                  <a:cxn ang="0">
                    <a:pos x="37" y="58"/>
                  </a:cxn>
                  <a:cxn ang="0">
                    <a:pos x="49" y="58"/>
                  </a:cxn>
                  <a:cxn ang="0">
                    <a:pos x="37" y="19"/>
                  </a:cxn>
                  <a:cxn ang="0">
                    <a:pos x="61" y="13"/>
                  </a:cxn>
                  <a:cxn ang="0">
                    <a:pos x="67" y="13"/>
                  </a:cxn>
                  <a:cxn ang="0">
                    <a:pos x="61" y="0"/>
                  </a:cxn>
                  <a:cxn ang="0">
                    <a:pos x="24" y="13"/>
                  </a:cxn>
                  <a:cxn ang="0">
                    <a:pos x="12" y="0"/>
                  </a:cxn>
                  <a:cxn ang="0">
                    <a:pos x="0" y="51"/>
                  </a:cxn>
                  <a:cxn ang="0">
                    <a:pos x="0" y="58"/>
                  </a:cxn>
                  <a:cxn ang="0">
                    <a:pos x="6" y="58"/>
                  </a:cxn>
                </a:cxnLst>
                <a:rect l="0" t="0" r="r" b="b"/>
                <a:pathLst>
                  <a:path w="67" h="109">
                    <a:moveTo>
                      <a:pt x="6" y="58"/>
                    </a:moveTo>
                    <a:lnTo>
                      <a:pt x="6" y="102"/>
                    </a:lnTo>
                    <a:lnTo>
                      <a:pt x="12" y="102"/>
                    </a:lnTo>
                    <a:lnTo>
                      <a:pt x="12" y="58"/>
                    </a:lnTo>
                    <a:lnTo>
                      <a:pt x="31" y="51"/>
                    </a:lnTo>
                    <a:lnTo>
                      <a:pt x="24" y="58"/>
                    </a:lnTo>
                    <a:lnTo>
                      <a:pt x="37" y="83"/>
                    </a:lnTo>
                    <a:lnTo>
                      <a:pt x="37" y="90"/>
                    </a:lnTo>
                    <a:lnTo>
                      <a:pt x="37" y="90"/>
                    </a:lnTo>
                    <a:lnTo>
                      <a:pt x="43" y="90"/>
                    </a:lnTo>
                    <a:lnTo>
                      <a:pt x="49" y="90"/>
                    </a:lnTo>
                    <a:lnTo>
                      <a:pt x="55" y="96"/>
                    </a:lnTo>
                    <a:lnTo>
                      <a:pt x="49" y="96"/>
                    </a:lnTo>
                    <a:lnTo>
                      <a:pt x="49" y="102"/>
                    </a:lnTo>
                    <a:lnTo>
                      <a:pt x="49" y="109"/>
                    </a:lnTo>
                    <a:lnTo>
                      <a:pt x="49" y="109"/>
                    </a:lnTo>
                    <a:lnTo>
                      <a:pt x="61" y="90"/>
                    </a:lnTo>
                    <a:lnTo>
                      <a:pt x="37" y="58"/>
                    </a:lnTo>
                    <a:lnTo>
                      <a:pt x="49" y="58"/>
                    </a:lnTo>
                    <a:lnTo>
                      <a:pt x="37" y="19"/>
                    </a:lnTo>
                    <a:lnTo>
                      <a:pt x="61" y="13"/>
                    </a:lnTo>
                    <a:lnTo>
                      <a:pt x="67" y="13"/>
                    </a:lnTo>
                    <a:lnTo>
                      <a:pt x="61" y="0"/>
                    </a:lnTo>
                    <a:lnTo>
                      <a:pt x="24" y="13"/>
                    </a:lnTo>
                    <a:lnTo>
                      <a:pt x="12" y="0"/>
                    </a:lnTo>
                    <a:lnTo>
                      <a:pt x="0" y="51"/>
                    </a:lnTo>
                    <a:lnTo>
                      <a:pt x="0" y="58"/>
                    </a:lnTo>
                    <a:lnTo>
                      <a:pt x="6" y="58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08" name="Freeform 100"/>
              <p:cNvSpPr>
                <a:spLocks/>
              </p:cNvSpPr>
              <p:nvPr/>
            </p:nvSpPr>
            <p:spPr bwMode="auto">
              <a:xfrm>
                <a:off x="4904" y="2728"/>
                <a:ext cx="17" cy="16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13" y="12"/>
                  </a:cxn>
                  <a:cxn ang="0">
                    <a:pos x="13" y="6"/>
                  </a:cxn>
                  <a:cxn ang="0">
                    <a:pos x="13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6" y="12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lnTo>
                      <a:pt x="13" y="12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1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09" name="Freeform 101"/>
              <p:cNvSpPr>
                <a:spLocks/>
              </p:cNvSpPr>
              <p:nvPr/>
            </p:nvSpPr>
            <p:spPr bwMode="auto">
              <a:xfrm>
                <a:off x="4921" y="2679"/>
                <a:ext cx="16" cy="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12" y="6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12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10" name="Freeform 102"/>
              <p:cNvSpPr>
                <a:spLocks/>
              </p:cNvSpPr>
              <p:nvPr/>
            </p:nvSpPr>
            <p:spPr bwMode="auto">
              <a:xfrm>
                <a:off x="4777" y="2213"/>
                <a:ext cx="88" cy="123"/>
              </a:xfrm>
              <a:custGeom>
                <a:avLst/>
                <a:gdLst/>
                <a:ahLst/>
                <a:cxnLst>
                  <a:cxn ang="0">
                    <a:pos x="0" y="83"/>
                  </a:cxn>
                  <a:cxn ang="0">
                    <a:pos x="12" y="77"/>
                  </a:cxn>
                  <a:cxn ang="0">
                    <a:pos x="18" y="90"/>
                  </a:cxn>
                  <a:cxn ang="0">
                    <a:pos x="12" y="103"/>
                  </a:cxn>
                  <a:cxn ang="0">
                    <a:pos x="24" y="103"/>
                  </a:cxn>
                  <a:cxn ang="0">
                    <a:pos x="37" y="109"/>
                  </a:cxn>
                  <a:cxn ang="0">
                    <a:pos x="37" y="103"/>
                  </a:cxn>
                  <a:cxn ang="0">
                    <a:pos x="67" y="109"/>
                  </a:cxn>
                  <a:cxn ang="0">
                    <a:pos x="61" y="103"/>
                  </a:cxn>
                  <a:cxn ang="0">
                    <a:pos x="37" y="90"/>
                  </a:cxn>
                  <a:cxn ang="0">
                    <a:pos x="31" y="103"/>
                  </a:cxn>
                  <a:cxn ang="0">
                    <a:pos x="31" y="90"/>
                  </a:cxn>
                  <a:cxn ang="0">
                    <a:pos x="24" y="70"/>
                  </a:cxn>
                  <a:cxn ang="0">
                    <a:pos x="31" y="45"/>
                  </a:cxn>
                  <a:cxn ang="0">
                    <a:pos x="24" y="32"/>
                  </a:cxn>
                  <a:cxn ang="0">
                    <a:pos x="31" y="13"/>
                  </a:cxn>
                  <a:cxn ang="0">
                    <a:pos x="18" y="0"/>
                  </a:cxn>
                  <a:cxn ang="0">
                    <a:pos x="0" y="0"/>
                  </a:cxn>
                  <a:cxn ang="0">
                    <a:pos x="6" y="51"/>
                  </a:cxn>
                  <a:cxn ang="0">
                    <a:pos x="0" y="51"/>
                  </a:cxn>
                  <a:cxn ang="0">
                    <a:pos x="0" y="83"/>
                  </a:cxn>
                </a:cxnLst>
                <a:rect l="0" t="0" r="r" b="b"/>
                <a:pathLst>
                  <a:path w="67" h="109">
                    <a:moveTo>
                      <a:pt x="0" y="83"/>
                    </a:moveTo>
                    <a:lnTo>
                      <a:pt x="12" y="77"/>
                    </a:lnTo>
                    <a:lnTo>
                      <a:pt x="18" y="90"/>
                    </a:lnTo>
                    <a:lnTo>
                      <a:pt x="12" y="103"/>
                    </a:lnTo>
                    <a:lnTo>
                      <a:pt x="24" y="103"/>
                    </a:lnTo>
                    <a:lnTo>
                      <a:pt x="37" y="109"/>
                    </a:lnTo>
                    <a:lnTo>
                      <a:pt x="37" y="103"/>
                    </a:lnTo>
                    <a:lnTo>
                      <a:pt x="67" y="109"/>
                    </a:lnTo>
                    <a:lnTo>
                      <a:pt x="61" y="103"/>
                    </a:lnTo>
                    <a:lnTo>
                      <a:pt x="37" y="90"/>
                    </a:lnTo>
                    <a:lnTo>
                      <a:pt x="31" y="103"/>
                    </a:lnTo>
                    <a:lnTo>
                      <a:pt x="31" y="90"/>
                    </a:lnTo>
                    <a:lnTo>
                      <a:pt x="24" y="70"/>
                    </a:lnTo>
                    <a:lnTo>
                      <a:pt x="31" y="45"/>
                    </a:lnTo>
                    <a:lnTo>
                      <a:pt x="24" y="32"/>
                    </a:lnTo>
                    <a:lnTo>
                      <a:pt x="31" y="13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6" y="51"/>
                    </a:lnTo>
                    <a:lnTo>
                      <a:pt x="0" y="51"/>
                    </a:lnTo>
                    <a:lnTo>
                      <a:pt x="0" y="8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11" name="Freeform 103"/>
              <p:cNvSpPr>
                <a:spLocks/>
              </p:cNvSpPr>
              <p:nvPr/>
            </p:nvSpPr>
            <p:spPr bwMode="auto">
              <a:xfrm>
                <a:off x="4744" y="2392"/>
                <a:ext cx="41" cy="61"/>
              </a:xfrm>
              <a:custGeom>
                <a:avLst/>
                <a:gdLst/>
                <a:ahLst/>
                <a:cxnLst>
                  <a:cxn ang="0">
                    <a:pos x="31" y="13"/>
                  </a:cxn>
                  <a:cxn ang="0">
                    <a:pos x="25" y="0"/>
                  </a:cxn>
                  <a:cxn ang="0">
                    <a:pos x="25" y="13"/>
                  </a:cxn>
                  <a:cxn ang="0">
                    <a:pos x="0" y="52"/>
                  </a:cxn>
                  <a:cxn ang="0">
                    <a:pos x="31" y="13"/>
                  </a:cxn>
                </a:cxnLst>
                <a:rect l="0" t="0" r="r" b="b"/>
                <a:pathLst>
                  <a:path w="31" h="52">
                    <a:moveTo>
                      <a:pt x="31" y="13"/>
                    </a:moveTo>
                    <a:lnTo>
                      <a:pt x="25" y="0"/>
                    </a:lnTo>
                    <a:lnTo>
                      <a:pt x="25" y="13"/>
                    </a:lnTo>
                    <a:lnTo>
                      <a:pt x="0" y="52"/>
                    </a:lnTo>
                    <a:lnTo>
                      <a:pt x="31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12" name="Freeform 104"/>
              <p:cNvSpPr>
                <a:spLocks/>
              </p:cNvSpPr>
              <p:nvPr/>
            </p:nvSpPr>
            <p:spPr bwMode="auto">
              <a:xfrm>
                <a:off x="4785" y="2328"/>
                <a:ext cx="23" cy="45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2"/>
                  </a:cxn>
                  <a:cxn ang="0">
                    <a:pos x="18" y="6"/>
                  </a:cxn>
                  <a:cxn ang="0">
                    <a:pos x="0" y="0"/>
                  </a:cxn>
                  <a:cxn ang="0">
                    <a:pos x="18" y="38"/>
                  </a:cxn>
                </a:cxnLst>
                <a:rect l="0" t="0" r="r" b="b"/>
                <a:pathLst>
                  <a:path w="18" h="38">
                    <a:moveTo>
                      <a:pt x="18" y="38"/>
                    </a:moveTo>
                    <a:lnTo>
                      <a:pt x="18" y="32"/>
                    </a:lnTo>
                    <a:lnTo>
                      <a:pt x="18" y="6"/>
                    </a:lnTo>
                    <a:lnTo>
                      <a:pt x="0" y="0"/>
                    </a:lnTo>
                    <a:lnTo>
                      <a:pt x="18" y="38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13" name="Freeform 105"/>
              <p:cNvSpPr>
                <a:spLocks/>
              </p:cNvSpPr>
              <p:nvPr/>
            </p:nvSpPr>
            <p:spPr bwMode="auto">
              <a:xfrm>
                <a:off x="4856" y="2854"/>
                <a:ext cx="65" cy="35"/>
              </a:xfrm>
              <a:custGeom>
                <a:avLst/>
                <a:gdLst/>
                <a:ahLst/>
                <a:cxnLst>
                  <a:cxn ang="0">
                    <a:pos x="13" y="32"/>
                  </a:cxn>
                  <a:cxn ang="0">
                    <a:pos x="25" y="6"/>
                  </a:cxn>
                  <a:cxn ang="0">
                    <a:pos x="50" y="0"/>
                  </a:cxn>
                  <a:cxn ang="0">
                    <a:pos x="31" y="0"/>
                  </a:cxn>
                  <a:cxn ang="0">
                    <a:pos x="6" y="12"/>
                  </a:cxn>
                  <a:cxn ang="0">
                    <a:pos x="0" y="32"/>
                  </a:cxn>
                  <a:cxn ang="0">
                    <a:pos x="13" y="32"/>
                  </a:cxn>
                </a:cxnLst>
                <a:rect l="0" t="0" r="r" b="b"/>
                <a:pathLst>
                  <a:path w="50" h="32">
                    <a:moveTo>
                      <a:pt x="13" y="32"/>
                    </a:moveTo>
                    <a:lnTo>
                      <a:pt x="25" y="6"/>
                    </a:lnTo>
                    <a:lnTo>
                      <a:pt x="50" y="0"/>
                    </a:lnTo>
                    <a:lnTo>
                      <a:pt x="31" y="0"/>
                    </a:lnTo>
                    <a:lnTo>
                      <a:pt x="6" y="12"/>
                    </a:lnTo>
                    <a:lnTo>
                      <a:pt x="0" y="32"/>
                    </a:lnTo>
                    <a:lnTo>
                      <a:pt x="13" y="3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14" name="Freeform 106"/>
              <p:cNvSpPr>
                <a:spLocks/>
              </p:cNvSpPr>
              <p:nvPr/>
            </p:nvSpPr>
            <p:spPr bwMode="auto">
              <a:xfrm>
                <a:off x="4825" y="2453"/>
                <a:ext cx="40" cy="43"/>
              </a:xfrm>
              <a:custGeom>
                <a:avLst/>
                <a:gdLst/>
                <a:ahLst/>
                <a:cxnLst>
                  <a:cxn ang="0">
                    <a:pos x="30" y="19"/>
                  </a:cxn>
                  <a:cxn ang="0">
                    <a:pos x="30" y="0"/>
                  </a:cxn>
                  <a:cxn ang="0">
                    <a:pos x="24" y="0"/>
                  </a:cxn>
                  <a:cxn ang="0">
                    <a:pos x="0" y="19"/>
                  </a:cxn>
                  <a:cxn ang="0">
                    <a:pos x="0" y="38"/>
                  </a:cxn>
                  <a:cxn ang="0">
                    <a:pos x="12" y="19"/>
                  </a:cxn>
                  <a:cxn ang="0">
                    <a:pos x="12" y="32"/>
                  </a:cxn>
                  <a:cxn ang="0">
                    <a:pos x="30" y="19"/>
                  </a:cxn>
                </a:cxnLst>
                <a:rect l="0" t="0" r="r" b="b"/>
                <a:pathLst>
                  <a:path w="30" h="38">
                    <a:moveTo>
                      <a:pt x="30" y="19"/>
                    </a:moveTo>
                    <a:lnTo>
                      <a:pt x="30" y="0"/>
                    </a:lnTo>
                    <a:lnTo>
                      <a:pt x="24" y="0"/>
                    </a:lnTo>
                    <a:lnTo>
                      <a:pt x="0" y="19"/>
                    </a:lnTo>
                    <a:lnTo>
                      <a:pt x="0" y="38"/>
                    </a:lnTo>
                    <a:lnTo>
                      <a:pt x="12" y="19"/>
                    </a:lnTo>
                    <a:lnTo>
                      <a:pt x="12" y="32"/>
                    </a:lnTo>
                    <a:lnTo>
                      <a:pt x="30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15" name="Freeform 107"/>
              <p:cNvSpPr>
                <a:spLocks/>
              </p:cNvSpPr>
              <p:nvPr/>
            </p:nvSpPr>
            <p:spPr bwMode="auto">
              <a:xfrm>
                <a:off x="4865" y="2417"/>
                <a:ext cx="47" cy="101"/>
              </a:xfrm>
              <a:custGeom>
                <a:avLst/>
                <a:gdLst/>
                <a:ahLst/>
                <a:cxnLst>
                  <a:cxn ang="0">
                    <a:pos x="0" y="51"/>
                  </a:cxn>
                  <a:cxn ang="0">
                    <a:pos x="7" y="64"/>
                  </a:cxn>
                  <a:cxn ang="0">
                    <a:pos x="0" y="83"/>
                  </a:cxn>
                  <a:cxn ang="0">
                    <a:pos x="19" y="89"/>
                  </a:cxn>
                  <a:cxn ang="0">
                    <a:pos x="19" y="64"/>
                  </a:cxn>
                  <a:cxn ang="0">
                    <a:pos x="31" y="83"/>
                  </a:cxn>
                  <a:cxn ang="0">
                    <a:pos x="37" y="51"/>
                  </a:cxn>
                  <a:cxn ang="0">
                    <a:pos x="31" y="25"/>
                  </a:cxn>
                  <a:cxn ang="0">
                    <a:pos x="13" y="0"/>
                  </a:cxn>
                  <a:cxn ang="0">
                    <a:pos x="19" y="19"/>
                  </a:cxn>
                  <a:cxn ang="0">
                    <a:pos x="7" y="19"/>
                  </a:cxn>
                  <a:cxn ang="0">
                    <a:pos x="7" y="32"/>
                  </a:cxn>
                  <a:cxn ang="0">
                    <a:pos x="0" y="51"/>
                  </a:cxn>
                </a:cxnLst>
                <a:rect l="0" t="0" r="r" b="b"/>
                <a:pathLst>
                  <a:path w="37" h="89">
                    <a:moveTo>
                      <a:pt x="0" y="51"/>
                    </a:moveTo>
                    <a:lnTo>
                      <a:pt x="7" y="64"/>
                    </a:lnTo>
                    <a:lnTo>
                      <a:pt x="0" y="83"/>
                    </a:lnTo>
                    <a:lnTo>
                      <a:pt x="19" y="89"/>
                    </a:lnTo>
                    <a:lnTo>
                      <a:pt x="19" y="64"/>
                    </a:lnTo>
                    <a:lnTo>
                      <a:pt x="31" y="83"/>
                    </a:lnTo>
                    <a:lnTo>
                      <a:pt x="37" y="51"/>
                    </a:lnTo>
                    <a:lnTo>
                      <a:pt x="31" y="25"/>
                    </a:lnTo>
                    <a:lnTo>
                      <a:pt x="13" y="0"/>
                    </a:lnTo>
                    <a:lnTo>
                      <a:pt x="19" y="19"/>
                    </a:lnTo>
                    <a:lnTo>
                      <a:pt x="7" y="19"/>
                    </a:lnTo>
                    <a:lnTo>
                      <a:pt x="7" y="32"/>
                    </a:lnTo>
                    <a:lnTo>
                      <a:pt x="0" y="51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16" name="Freeform 108"/>
              <p:cNvSpPr>
                <a:spLocks/>
              </p:cNvSpPr>
              <p:nvPr/>
            </p:nvSpPr>
            <p:spPr bwMode="auto">
              <a:xfrm>
                <a:off x="4721" y="2844"/>
                <a:ext cx="64" cy="21"/>
              </a:xfrm>
              <a:custGeom>
                <a:avLst/>
                <a:gdLst/>
                <a:ahLst/>
                <a:cxnLst>
                  <a:cxn ang="0">
                    <a:pos x="49" y="7"/>
                  </a:cxn>
                  <a:cxn ang="0">
                    <a:pos x="30" y="0"/>
                  </a:cxn>
                  <a:cxn ang="0">
                    <a:pos x="30" y="7"/>
                  </a:cxn>
                  <a:cxn ang="0">
                    <a:pos x="18" y="0"/>
                  </a:cxn>
                  <a:cxn ang="0">
                    <a:pos x="0" y="7"/>
                  </a:cxn>
                  <a:cxn ang="0">
                    <a:pos x="0" y="19"/>
                  </a:cxn>
                  <a:cxn ang="0">
                    <a:pos x="49" y="7"/>
                  </a:cxn>
                </a:cxnLst>
                <a:rect l="0" t="0" r="r" b="b"/>
                <a:pathLst>
                  <a:path w="49" h="19">
                    <a:moveTo>
                      <a:pt x="49" y="7"/>
                    </a:moveTo>
                    <a:lnTo>
                      <a:pt x="30" y="0"/>
                    </a:lnTo>
                    <a:lnTo>
                      <a:pt x="30" y="7"/>
                    </a:lnTo>
                    <a:lnTo>
                      <a:pt x="18" y="0"/>
                    </a:lnTo>
                    <a:lnTo>
                      <a:pt x="0" y="7"/>
                    </a:lnTo>
                    <a:lnTo>
                      <a:pt x="0" y="19"/>
                    </a:lnTo>
                    <a:lnTo>
                      <a:pt x="49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17" name="Freeform 109"/>
              <p:cNvSpPr>
                <a:spLocks/>
              </p:cNvSpPr>
              <p:nvPr/>
            </p:nvSpPr>
            <p:spPr bwMode="auto">
              <a:xfrm>
                <a:off x="4785" y="2844"/>
                <a:ext cx="79" cy="21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1" y="19"/>
                  </a:cxn>
                  <a:cxn ang="0">
                    <a:pos x="61" y="7"/>
                  </a:cxn>
                  <a:cxn ang="0">
                    <a:pos x="49" y="0"/>
                  </a:cxn>
                  <a:cxn ang="0">
                    <a:pos x="43" y="0"/>
                  </a:cxn>
                  <a:cxn ang="0">
                    <a:pos x="31" y="7"/>
                  </a:cxn>
                  <a:cxn ang="0">
                    <a:pos x="18" y="13"/>
                  </a:cxn>
                  <a:cxn ang="0">
                    <a:pos x="6" y="0"/>
                  </a:cxn>
                  <a:cxn ang="0">
                    <a:pos x="0" y="7"/>
                  </a:cxn>
                </a:cxnLst>
                <a:rect l="0" t="0" r="r" b="b"/>
                <a:pathLst>
                  <a:path w="61" h="19">
                    <a:moveTo>
                      <a:pt x="0" y="7"/>
                    </a:moveTo>
                    <a:lnTo>
                      <a:pt x="31" y="19"/>
                    </a:lnTo>
                    <a:lnTo>
                      <a:pt x="61" y="7"/>
                    </a:lnTo>
                    <a:lnTo>
                      <a:pt x="49" y="0"/>
                    </a:lnTo>
                    <a:lnTo>
                      <a:pt x="43" y="0"/>
                    </a:lnTo>
                    <a:lnTo>
                      <a:pt x="31" y="7"/>
                    </a:lnTo>
                    <a:lnTo>
                      <a:pt x="18" y="13"/>
                    </a:lnTo>
                    <a:lnTo>
                      <a:pt x="6" y="0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18" name="Freeform 110"/>
              <p:cNvSpPr>
                <a:spLocks/>
              </p:cNvSpPr>
              <p:nvPr/>
            </p:nvSpPr>
            <p:spPr bwMode="auto">
              <a:xfrm>
                <a:off x="4536" y="2788"/>
                <a:ext cx="152" cy="66"/>
              </a:xfrm>
              <a:custGeom>
                <a:avLst/>
                <a:gdLst/>
                <a:ahLst/>
                <a:cxnLst>
                  <a:cxn ang="0">
                    <a:pos x="117" y="51"/>
                  </a:cxn>
                  <a:cxn ang="0">
                    <a:pos x="117" y="32"/>
                  </a:cxn>
                  <a:cxn ang="0">
                    <a:pos x="105" y="32"/>
                  </a:cxn>
                  <a:cxn ang="0">
                    <a:pos x="92" y="19"/>
                  </a:cxn>
                  <a:cxn ang="0">
                    <a:pos x="74" y="13"/>
                  </a:cxn>
                  <a:cxn ang="0">
                    <a:pos x="74" y="19"/>
                  </a:cxn>
                  <a:cxn ang="0">
                    <a:pos x="56" y="32"/>
                  </a:cxn>
                  <a:cxn ang="0">
                    <a:pos x="49" y="26"/>
                  </a:cxn>
                  <a:cxn ang="0">
                    <a:pos x="43" y="19"/>
                  </a:cxn>
                  <a:cxn ang="0">
                    <a:pos x="37" y="6"/>
                  </a:cxn>
                  <a:cxn ang="0">
                    <a:pos x="25" y="0"/>
                  </a:cxn>
                  <a:cxn ang="0">
                    <a:pos x="19" y="0"/>
                  </a:cxn>
                  <a:cxn ang="0">
                    <a:pos x="6" y="0"/>
                  </a:cxn>
                  <a:cxn ang="0">
                    <a:pos x="6" y="6"/>
                  </a:cxn>
                  <a:cxn ang="0">
                    <a:pos x="0" y="13"/>
                  </a:cxn>
                  <a:cxn ang="0">
                    <a:pos x="37" y="32"/>
                  </a:cxn>
                  <a:cxn ang="0">
                    <a:pos x="49" y="32"/>
                  </a:cxn>
                  <a:cxn ang="0">
                    <a:pos x="92" y="58"/>
                  </a:cxn>
                  <a:cxn ang="0">
                    <a:pos x="105" y="51"/>
                  </a:cxn>
                  <a:cxn ang="0">
                    <a:pos x="117" y="58"/>
                  </a:cxn>
                  <a:cxn ang="0">
                    <a:pos x="117" y="51"/>
                  </a:cxn>
                </a:cxnLst>
                <a:rect l="0" t="0" r="r" b="b"/>
                <a:pathLst>
                  <a:path w="117" h="58">
                    <a:moveTo>
                      <a:pt x="117" y="51"/>
                    </a:moveTo>
                    <a:lnTo>
                      <a:pt x="117" y="32"/>
                    </a:lnTo>
                    <a:lnTo>
                      <a:pt x="105" y="32"/>
                    </a:lnTo>
                    <a:lnTo>
                      <a:pt x="92" y="19"/>
                    </a:lnTo>
                    <a:lnTo>
                      <a:pt x="74" y="13"/>
                    </a:lnTo>
                    <a:lnTo>
                      <a:pt x="74" y="19"/>
                    </a:lnTo>
                    <a:lnTo>
                      <a:pt x="56" y="32"/>
                    </a:lnTo>
                    <a:lnTo>
                      <a:pt x="49" y="26"/>
                    </a:lnTo>
                    <a:lnTo>
                      <a:pt x="43" y="19"/>
                    </a:lnTo>
                    <a:lnTo>
                      <a:pt x="37" y="6"/>
                    </a:lnTo>
                    <a:lnTo>
                      <a:pt x="25" y="0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13"/>
                    </a:lnTo>
                    <a:lnTo>
                      <a:pt x="37" y="32"/>
                    </a:lnTo>
                    <a:lnTo>
                      <a:pt x="49" y="32"/>
                    </a:lnTo>
                    <a:lnTo>
                      <a:pt x="92" y="58"/>
                    </a:lnTo>
                    <a:lnTo>
                      <a:pt x="105" y="51"/>
                    </a:lnTo>
                    <a:lnTo>
                      <a:pt x="117" y="58"/>
                    </a:lnTo>
                    <a:lnTo>
                      <a:pt x="117" y="51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19" name="Freeform 111"/>
              <p:cNvSpPr>
                <a:spLocks/>
              </p:cNvSpPr>
              <p:nvPr/>
            </p:nvSpPr>
            <p:spPr bwMode="auto">
              <a:xfrm>
                <a:off x="4688" y="2844"/>
                <a:ext cx="33" cy="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13"/>
                  </a:cxn>
                  <a:cxn ang="0">
                    <a:pos x="25" y="0"/>
                  </a:cxn>
                  <a:cxn ang="0">
                    <a:pos x="0" y="0"/>
                  </a:cxn>
                </a:cxnLst>
                <a:rect l="0" t="0" r="r" b="b"/>
                <a:pathLst>
                  <a:path w="25" h="13">
                    <a:moveTo>
                      <a:pt x="0" y="0"/>
                    </a:moveTo>
                    <a:lnTo>
                      <a:pt x="12" y="13"/>
                    </a:lnTo>
                    <a:lnTo>
                      <a:pt x="25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20" name="Freeform 112"/>
              <p:cNvSpPr>
                <a:spLocks/>
              </p:cNvSpPr>
              <p:nvPr/>
            </p:nvSpPr>
            <p:spPr bwMode="auto">
              <a:xfrm>
                <a:off x="2954" y="1730"/>
                <a:ext cx="6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0"/>
                  </a:cxn>
                  <a:cxn ang="0">
                    <a:pos x="6" y="20"/>
                  </a:cxn>
                  <a:cxn ang="0">
                    <a:pos x="6" y="0"/>
                  </a:cxn>
                </a:cxnLst>
                <a:rect l="0" t="0" r="r" b="b"/>
                <a:pathLst>
                  <a:path w="6" h="20">
                    <a:moveTo>
                      <a:pt x="6" y="0"/>
                    </a:moveTo>
                    <a:lnTo>
                      <a:pt x="0" y="20"/>
                    </a:lnTo>
                    <a:lnTo>
                      <a:pt x="6" y="20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21" name="Freeform 113"/>
              <p:cNvSpPr>
                <a:spLocks/>
              </p:cNvSpPr>
              <p:nvPr/>
            </p:nvSpPr>
            <p:spPr bwMode="auto">
              <a:xfrm>
                <a:off x="2954" y="1672"/>
                <a:ext cx="6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22" name="Freeform 114"/>
              <p:cNvSpPr>
                <a:spLocks/>
              </p:cNvSpPr>
              <p:nvPr/>
            </p:nvSpPr>
            <p:spPr bwMode="auto">
              <a:xfrm>
                <a:off x="2714" y="1419"/>
                <a:ext cx="8" cy="1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6">
                    <a:moveTo>
                      <a:pt x="6" y="0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23" name="Freeform 115"/>
              <p:cNvSpPr>
                <a:spLocks/>
              </p:cNvSpPr>
              <p:nvPr/>
            </p:nvSpPr>
            <p:spPr bwMode="auto">
              <a:xfrm>
                <a:off x="2626" y="1286"/>
                <a:ext cx="113" cy="190"/>
              </a:xfrm>
              <a:custGeom>
                <a:avLst/>
                <a:gdLst/>
                <a:ahLst/>
                <a:cxnLst>
                  <a:cxn ang="0">
                    <a:pos x="25" y="77"/>
                  </a:cxn>
                  <a:cxn ang="0">
                    <a:pos x="31" y="77"/>
                  </a:cxn>
                  <a:cxn ang="0">
                    <a:pos x="37" y="83"/>
                  </a:cxn>
                  <a:cxn ang="0">
                    <a:pos x="37" y="96"/>
                  </a:cxn>
                  <a:cxn ang="0">
                    <a:pos x="37" y="109"/>
                  </a:cxn>
                  <a:cxn ang="0">
                    <a:pos x="25" y="115"/>
                  </a:cxn>
                  <a:cxn ang="0">
                    <a:pos x="25" y="115"/>
                  </a:cxn>
                  <a:cxn ang="0">
                    <a:pos x="19" y="115"/>
                  </a:cxn>
                  <a:cxn ang="0">
                    <a:pos x="19" y="115"/>
                  </a:cxn>
                  <a:cxn ang="0">
                    <a:pos x="13" y="115"/>
                  </a:cxn>
                  <a:cxn ang="0">
                    <a:pos x="13" y="115"/>
                  </a:cxn>
                  <a:cxn ang="0">
                    <a:pos x="13" y="122"/>
                  </a:cxn>
                  <a:cxn ang="0">
                    <a:pos x="13" y="122"/>
                  </a:cxn>
                  <a:cxn ang="0">
                    <a:pos x="13" y="135"/>
                  </a:cxn>
                  <a:cxn ang="0">
                    <a:pos x="7" y="141"/>
                  </a:cxn>
                  <a:cxn ang="0">
                    <a:pos x="7" y="141"/>
                  </a:cxn>
                  <a:cxn ang="0">
                    <a:pos x="13" y="147"/>
                  </a:cxn>
                  <a:cxn ang="0">
                    <a:pos x="0" y="167"/>
                  </a:cxn>
                  <a:cxn ang="0">
                    <a:pos x="7" y="167"/>
                  </a:cxn>
                  <a:cxn ang="0">
                    <a:pos x="19" y="167"/>
                  </a:cxn>
                  <a:cxn ang="0">
                    <a:pos x="31" y="154"/>
                  </a:cxn>
                  <a:cxn ang="0">
                    <a:pos x="37" y="167"/>
                  </a:cxn>
                  <a:cxn ang="0">
                    <a:pos x="74" y="154"/>
                  </a:cxn>
                  <a:cxn ang="0">
                    <a:pos x="80" y="147"/>
                  </a:cxn>
                  <a:cxn ang="0">
                    <a:pos x="74" y="147"/>
                  </a:cxn>
                  <a:cxn ang="0">
                    <a:pos x="87" y="122"/>
                  </a:cxn>
                  <a:cxn ang="0">
                    <a:pos x="74" y="115"/>
                  </a:cxn>
                  <a:cxn ang="0">
                    <a:pos x="68" y="83"/>
                  </a:cxn>
                  <a:cxn ang="0">
                    <a:pos x="56" y="64"/>
                  </a:cxn>
                  <a:cxn ang="0">
                    <a:pos x="31" y="58"/>
                  </a:cxn>
                  <a:cxn ang="0">
                    <a:pos x="43" y="25"/>
                  </a:cxn>
                  <a:cxn ang="0">
                    <a:pos x="25" y="25"/>
                  </a:cxn>
                  <a:cxn ang="0">
                    <a:pos x="37" y="19"/>
                  </a:cxn>
                  <a:cxn ang="0">
                    <a:pos x="37" y="6"/>
                  </a:cxn>
                  <a:cxn ang="0">
                    <a:pos x="25" y="0"/>
                  </a:cxn>
                  <a:cxn ang="0">
                    <a:pos x="13" y="13"/>
                  </a:cxn>
                  <a:cxn ang="0">
                    <a:pos x="7" y="25"/>
                  </a:cxn>
                  <a:cxn ang="0">
                    <a:pos x="0" y="45"/>
                  </a:cxn>
                  <a:cxn ang="0">
                    <a:pos x="13" y="51"/>
                  </a:cxn>
                  <a:cxn ang="0">
                    <a:pos x="7" y="64"/>
                  </a:cxn>
                  <a:cxn ang="0">
                    <a:pos x="13" y="58"/>
                  </a:cxn>
                  <a:cxn ang="0">
                    <a:pos x="7" y="77"/>
                  </a:cxn>
                  <a:cxn ang="0">
                    <a:pos x="25" y="77"/>
                  </a:cxn>
                </a:cxnLst>
                <a:rect l="0" t="0" r="r" b="b"/>
                <a:pathLst>
                  <a:path w="87" h="167">
                    <a:moveTo>
                      <a:pt x="25" y="77"/>
                    </a:moveTo>
                    <a:lnTo>
                      <a:pt x="31" y="77"/>
                    </a:lnTo>
                    <a:lnTo>
                      <a:pt x="37" y="83"/>
                    </a:lnTo>
                    <a:lnTo>
                      <a:pt x="37" y="96"/>
                    </a:lnTo>
                    <a:lnTo>
                      <a:pt x="37" y="109"/>
                    </a:lnTo>
                    <a:lnTo>
                      <a:pt x="25" y="115"/>
                    </a:lnTo>
                    <a:lnTo>
                      <a:pt x="25" y="115"/>
                    </a:lnTo>
                    <a:lnTo>
                      <a:pt x="19" y="115"/>
                    </a:lnTo>
                    <a:lnTo>
                      <a:pt x="19" y="115"/>
                    </a:lnTo>
                    <a:lnTo>
                      <a:pt x="13" y="115"/>
                    </a:lnTo>
                    <a:lnTo>
                      <a:pt x="13" y="115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13" y="135"/>
                    </a:lnTo>
                    <a:lnTo>
                      <a:pt x="7" y="141"/>
                    </a:lnTo>
                    <a:lnTo>
                      <a:pt x="7" y="141"/>
                    </a:lnTo>
                    <a:lnTo>
                      <a:pt x="13" y="147"/>
                    </a:lnTo>
                    <a:lnTo>
                      <a:pt x="0" y="167"/>
                    </a:lnTo>
                    <a:lnTo>
                      <a:pt x="7" y="167"/>
                    </a:lnTo>
                    <a:lnTo>
                      <a:pt x="19" y="167"/>
                    </a:lnTo>
                    <a:lnTo>
                      <a:pt x="31" y="154"/>
                    </a:lnTo>
                    <a:lnTo>
                      <a:pt x="37" y="167"/>
                    </a:lnTo>
                    <a:lnTo>
                      <a:pt x="74" y="154"/>
                    </a:lnTo>
                    <a:lnTo>
                      <a:pt x="80" y="147"/>
                    </a:lnTo>
                    <a:lnTo>
                      <a:pt x="74" y="147"/>
                    </a:lnTo>
                    <a:lnTo>
                      <a:pt x="87" y="122"/>
                    </a:lnTo>
                    <a:lnTo>
                      <a:pt x="74" y="115"/>
                    </a:lnTo>
                    <a:lnTo>
                      <a:pt x="68" y="83"/>
                    </a:lnTo>
                    <a:lnTo>
                      <a:pt x="56" y="64"/>
                    </a:lnTo>
                    <a:lnTo>
                      <a:pt x="31" y="58"/>
                    </a:lnTo>
                    <a:lnTo>
                      <a:pt x="43" y="25"/>
                    </a:lnTo>
                    <a:lnTo>
                      <a:pt x="25" y="25"/>
                    </a:lnTo>
                    <a:lnTo>
                      <a:pt x="37" y="19"/>
                    </a:lnTo>
                    <a:lnTo>
                      <a:pt x="37" y="6"/>
                    </a:lnTo>
                    <a:lnTo>
                      <a:pt x="25" y="0"/>
                    </a:lnTo>
                    <a:lnTo>
                      <a:pt x="13" y="13"/>
                    </a:lnTo>
                    <a:lnTo>
                      <a:pt x="7" y="25"/>
                    </a:lnTo>
                    <a:lnTo>
                      <a:pt x="0" y="45"/>
                    </a:lnTo>
                    <a:lnTo>
                      <a:pt x="13" y="51"/>
                    </a:lnTo>
                    <a:lnTo>
                      <a:pt x="7" y="64"/>
                    </a:lnTo>
                    <a:lnTo>
                      <a:pt x="13" y="58"/>
                    </a:lnTo>
                    <a:lnTo>
                      <a:pt x="7" y="77"/>
                    </a:lnTo>
                    <a:lnTo>
                      <a:pt x="25" y="7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24" name="Freeform 116"/>
              <p:cNvSpPr>
                <a:spLocks/>
              </p:cNvSpPr>
              <p:nvPr/>
            </p:nvSpPr>
            <p:spPr bwMode="auto">
              <a:xfrm>
                <a:off x="2658" y="1376"/>
                <a:ext cx="8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25" name="Freeform 117"/>
              <p:cNvSpPr>
                <a:spLocks/>
              </p:cNvSpPr>
              <p:nvPr/>
            </p:nvSpPr>
            <p:spPr bwMode="auto">
              <a:xfrm>
                <a:off x="2626" y="1354"/>
                <a:ext cx="7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7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26" name="Freeform 118"/>
              <p:cNvSpPr>
                <a:spLocks/>
              </p:cNvSpPr>
              <p:nvPr/>
            </p:nvSpPr>
            <p:spPr bwMode="auto">
              <a:xfrm>
                <a:off x="2802" y="1565"/>
                <a:ext cx="2" cy="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0" y="0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27" name="Freeform 119"/>
              <p:cNvSpPr>
                <a:spLocks/>
              </p:cNvSpPr>
              <p:nvPr/>
            </p:nvSpPr>
            <p:spPr bwMode="auto">
              <a:xfrm>
                <a:off x="2546" y="1360"/>
                <a:ext cx="80" cy="95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31" y="13"/>
                  </a:cxn>
                  <a:cxn ang="0">
                    <a:pos x="37" y="13"/>
                  </a:cxn>
                  <a:cxn ang="0">
                    <a:pos x="24" y="19"/>
                  </a:cxn>
                  <a:cxn ang="0">
                    <a:pos x="6" y="19"/>
                  </a:cxn>
                  <a:cxn ang="0">
                    <a:pos x="24" y="32"/>
                  </a:cxn>
                  <a:cxn ang="0">
                    <a:pos x="6" y="32"/>
                  </a:cxn>
                  <a:cxn ang="0">
                    <a:pos x="31" y="51"/>
                  </a:cxn>
                  <a:cxn ang="0">
                    <a:pos x="6" y="71"/>
                  </a:cxn>
                  <a:cxn ang="0">
                    <a:pos x="0" y="71"/>
                  </a:cxn>
                  <a:cxn ang="0">
                    <a:pos x="6" y="83"/>
                  </a:cxn>
                  <a:cxn ang="0">
                    <a:pos x="55" y="71"/>
                  </a:cxn>
                  <a:cxn ang="0">
                    <a:pos x="61" y="58"/>
                  </a:cxn>
                  <a:cxn ang="0">
                    <a:pos x="61" y="45"/>
                  </a:cxn>
                  <a:cxn ang="0">
                    <a:pos x="61" y="32"/>
                  </a:cxn>
                  <a:cxn ang="0">
                    <a:pos x="61" y="13"/>
                  </a:cxn>
                  <a:cxn ang="0">
                    <a:pos x="61" y="6"/>
                  </a:cxn>
                  <a:cxn ang="0">
                    <a:pos x="61" y="0"/>
                  </a:cxn>
                  <a:cxn ang="0">
                    <a:pos x="55" y="0"/>
                  </a:cxn>
                  <a:cxn ang="0">
                    <a:pos x="43" y="0"/>
                  </a:cxn>
                </a:cxnLst>
                <a:rect l="0" t="0" r="r" b="b"/>
                <a:pathLst>
                  <a:path w="61" h="83">
                    <a:moveTo>
                      <a:pt x="43" y="0"/>
                    </a:moveTo>
                    <a:lnTo>
                      <a:pt x="31" y="13"/>
                    </a:lnTo>
                    <a:lnTo>
                      <a:pt x="37" y="13"/>
                    </a:lnTo>
                    <a:lnTo>
                      <a:pt x="24" y="19"/>
                    </a:lnTo>
                    <a:lnTo>
                      <a:pt x="6" y="19"/>
                    </a:lnTo>
                    <a:lnTo>
                      <a:pt x="24" y="32"/>
                    </a:lnTo>
                    <a:lnTo>
                      <a:pt x="6" y="32"/>
                    </a:lnTo>
                    <a:lnTo>
                      <a:pt x="31" y="51"/>
                    </a:lnTo>
                    <a:lnTo>
                      <a:pt x="6" y="71"/>
                    </a:lnTo>
                    <a:lnTo>
                      <a:pt x="0" y="71"/>
                    </a:lnTo>
                    <a:lnTo>
                      <a:pt x="6" y="83"/>
                    </a:lnTo>
                    <a:lnTo>
                      <a:pt x="55" y="71"/>
                    </a:lnTo>
                    <a:lnTo>
                      <a:pt x="61" y="58"/>
                    </a:lnTo>
                    <a:lnTo>
                      <a:pt x="61" y="45"/>
                    </a:lnTo>
                    <a:lnTo>
                      <a:pt x="61" y="32"/>
                    </a:lnTo>
                    <a:lnTo>
                      <a:pt x="61" y="13"/>
                    </a:lnTo>
                    <a:lnTo>
                      <a:pt x="61" y="6"/>
                    </a:lnTo>
                    <a:lnTo>
                      <a:pt x="61" y="0"/>
                    </a:lnTo>
                    <a:lnTo>
                      <a:pt x="55" y="0"/>
                    </a:lnTo>
                    <a:lnTo>
                      <a:pt x="43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28" name="Freeform 120"/>
              <p:cNvSpPr>
                <a:spLocks/>
              </p:cNvSpPr>
              <p:nvPr/>
            </p:nvSpPr>
            <p:spPr bwMode="auto">
              <a:xfrm>
                <a:off x="2658" y="1455"/>
                <a:ext cx="8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29" name="Freeform 121"/>
              <p:cNvSpPr>
                <a:spLocks/>
              </p:cNvSpPr>
              <p:nvPr/>
            </p:nvSpPr>
            <p:spPr bwMode="auto">
              <a:xfrm>
                <a:off x="2730" y="1710"/>
                <a:ext cx="24" cy="20"/>
              </a:xfrm>
              <a:custGeom>
                <a:avLst/>
                <a:gdLst/>
                <a:ahLst/>
                <a:cxnLst>
                  <a:cxn ang="0">
                    <a:pos x="19" y="19"/>
                  </a:cxn>
                  <a:cxn ang="0">
                    <a:pos x="7" y="0"/>
                  </a:cxn>
                  <a:cxn ang="0">
                    <a:pos x="0" y="13"/>
                  </a:cxn>
                  <a:cxn ang="0">
                    <a:pos x="19" y="19"/>
                  </a:cxn>
                </a:cxnLst>
                <a:rect l="0" t="0" r="r" b="b"/>
                <a:pathLst>
                  <a:path w="19" h="19">
                    <a:moveTo>
                      <a:pt x="19" y="19"/>
                    </a:moveTo>
                    <a:lnTo>
                      <a:pt x="7" y="0"/>
                    </a:lnTo>
                    <a:lnTo>
                      <a:pt x="0" y="13"/>
                    </a:lnTo>
                    <a:lnTo>
                      <a:pt x="19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30" name="Freeform 122"/>
              <p:cNvSpPr>
                <a:spLocks/>
              </p:cNvSpPr>
              <p:nvPr/>
            </p:nvSpPr>
            <p:spPr bwMode="auto">
              <a:xfrm>
                <a:off x="2874" y="1354"/>
                <a:ext cx="24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19" y="0"/>
                  </a:cxn>
                  <a:cxn ang="0">
                    <a:pos x="0" y="0"/>
                  </a:cxn>
                </a:cxnLst>
                <a:rect l="0" t="0" r="r" b="b"/>
                <a:pathLst>
                  <a:path w="19" h="6">
                    <a:moveTo>
                      <a:pt x="0" y="0"/>
                    </a:moveTo>
                    <a:lnTo>
                      <a:pt x="0" y="6"/>
                    </a:lnTo>
                    <a:lnTo>
                      <a:pt x="19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31" name="Freeform 123"/>
              <p:cNvSpPr>
                <a:spLocks/>
              </p:cNvSpPr>
              <p:nvPr/>
            </p:nvSpPr>
            <p:spPr bwMode="auto">
              <a:xfrm>
                <a:off x="2834" y="1644"/>
                <a:ext cx="16" cy="45"/>
              </a:xfrm>
              <a:custGeom>
                <a:avLst/>
                <a:gdLst/>
                <a:ahLst/>
                <a:cxnLst>
                  <a:cxn ang="0">
                    <a:pos x="13" y="39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13" y="39"/>
                  </a:cxn>
                </a:cxnLst>
                <a:rect l="0" t="0" r="r" b="b"/>
                <a:pathLst>
                  <a:path w="13" h="39">
                    <a:moveTo>
                      <a:pt x="13" y="39"/>
                    </a:moveTo>
                    <a:lnTo>
                      <a:pt x="1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13" y="3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32" name="Freeform 124"/>
              <p:cNvSpPr>
                <a:spLocks/>
              </p:cNvSpPr>
              <p:nvPr/>
            </p:nvSpPr>
            <p:spPr bwMode="auto">
              <a:xfrm>
                <a:off x="2826" y="1687"/>
                <a:ext cx="32" cy="43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0" y="0"/>
                  </a:cxn>
                  <a:cxn ang="0">
                    <a:pos x="6" y="38"/>
                  </a:cxn>
                  <a:cxn ang="0">
                    <a:pos x="25" y="38"/>
                  </a:cxn>
                  <a:cxn ang="0">
                    <a:pos x="25" y="13"/>
                  </a:cxn>
                  <a:cxn ang="0">
                    <a:pos x="19" y="0"/>
                  </a:cxn>
                </a:cxnLst>
                <a:rect l="0" t="0" r="r" b="b"/>
                <a:pathLst>
                  <a:path w="25" h="38">
                    <a:moveTo>
                      <a:pt x="19" y="0"/>
                    </a:moveTo>
                    <a:lnTo>
                      <a:pt x="0" y="0"/>
                    </a:lnTo>
                    <a:lnTo>
                      <a:pt x="6" y="38"/>
                    </a:lnTo>
                    <a:lnTo>
                      <a:pt x="25" y="38"/>
                    </a:lnTo>
                    <a:lnTo>
                      <a:pt x="25" y="13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8733" name="Freeform 125"/>
              <p:cNvSpPr>
                <a:spLocks/>
              </p:cNvSpPr>
              <p:nvPr/>
            </p:nvSpPr>
            <p:spPr bwMode="auto">
              <a:xfrm>
                <a:off x="2954" y="1084"/>
                <a:ext cx="6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</p:grpSp>
        <p:sp>
          <p:nvSpPr>
            <p:cNvPr id="708735" name="Rectangle 127"/>
            <p:cNvSpPr>
              <a:spLocks noChangeArrowheads="1"/>
            </p:cNvSpPr>
            <p:nvPr/>
          </p:nvSpPr>
          <p:spPr bwMode="auto">
            <a:xfrm>
              <a:off x="1481752" y="5399091"/>
              <a:ext cx="3514741" cy="2694348"/>
            </a:xfrm>
            <a:prstGeom prst="rect">
              <a:avLst/>
            </a:prstGeom>
            <a:solidFill>
              <a:srgbClr val="F6D752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106326" tIns="53163" rIns="106326" bIns="53163"/>
            <a:lstStyle/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100" dirty="0">
                  <a:latin typeface="Tahoma" pitchFamily="34" charset="0"/>
                  <a:cs typeface="Arial" pitchFamily="34" charset="0"/>
                </a:rPr>
                <a:t> </a:t>
              </a:r>
              <a:r>
                <a:rPr lang="en-US" sz="2300" dirty="0">
                  <a:latin typeface="Impact" pitchFamily="34" charset="0"/>
                  <a:cs typeface="Arial" pitchFamily="34" charset="0"/>
                </a:rPr>
                <a:t>5,000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active users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 500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Concurrent users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 5 million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objects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1.5 Terabytes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file storage</a:t>
              </a:r>
            </a:p>
          </p:txBody>
        </p:sp>
        <p:sp>
          <p:nvSpPr>
            <p:cNvPr id="708736" name="Rectangle 128"/>
            <p:cNvSpPr>
              <a:spLocks noChangeArrowheads="1"/>
            </p:cNvSpPr>
            <p:nvPr/>
          </p:nvSpPr>
          <p:spPr bwMode="auto">
            <a:xfrm>
              <a:off x="5317796" y="5399091"/>
              <a:ext cx="5121256" cy="2725185"/>
            </a:xfrm>
            <a:prstGeom prst="rect">
              <a:avLst/>
            </a:prstGeom>
            <a:solidFill>
              <a:srgbClr val="F6D752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106326" tIns="53163" rIns="106326" bIns="53163"/>
            <a:lstStyle/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sz="2300" dirty="0">
                  <a:latin typeface="Tahoma" pitchFamily="34" charset="0"/>
                  <a:cs typeface="Arial" pitchFamily="34" charset="0"/>
                </a:rPr>
                <a:t>Average Daily Activity: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1,040 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items created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1,400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items released to manufacturing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1,580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documents/drawings plotted</a:t>
              </a:r>
            </a:p>
          </p:txBody>
        </p:sp>
        <p:grpSp>
          <p:nvGrpSpPr>
            <p:cNvPr id="2067" name="Group 129"/>
            <p:cNvGrpSpPr>
              <a:grpSpLocks/>
            </p:cNvGrpSpPr>
            <p:nvPr/>
          </p:nvGrpSpPr>
          <p:grpSpPr bwMode="auto">
            <a:xfrm>
              <a:off x="2146829" y="2319176"/>
              <a:ext cx="986228" cy="1187605"/>
              <a:chOff x="1145" y="1283"/>
              <a:chExt cx="526" cy="657"/>
            </a:xfrm>
          </p:grpSpPr>
          <p:sp>
            <p:nvSpPr>
              <p:cNvPr id="708738" name="Rectangle 130"/>
              <p:cNvSpPr>
                <a:spLocks noChangeArrowheads="1"/>
              </p:cNvSpPr>
              <p:nvPr/>
            </p:nvSpPr>
            <p:spPr bwMode="auto">
              <a:xfrm>
                <a:off x="1348" y="1283"/>
                <a:ext cx="323" cy="139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0" tIns="0" rIns="0" bIns="0" anchor="ctr"/>
              <a:lstStyle/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Tahoma" pitchFamily="34" charset="0"/>
                    <a:cs typeface="Arial" pitchFamily="34" charset="0"/>
                  </a:rPr>
                  <a:t>MRP</a:t>
                </a:r>
              </a:p>
            </p:txBody>
          </p:sp>
          <p:sp>
            <p:nvSpPr>
              <p:cNvPr id="2109" name="Line 131"/>
              <p:cNvSpPr>
                <a:spLocks noChangeShapeType="1"/>
              </p:cNvSpPr>
              <p:nvPr/>
            </p:nvSpPr>
            <p:spPr bwMode="auto">
              <a:xfrm flipV="1">
                <a:off x="1145" y="1638"/>
                <a:ext cx="343" cy="3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aphicFrame>
            <p:nvGraphicFramePr>
              <p:cNvPr id="2060" name="Object 12"/>
              <p:cNvGraphicFramePr>
                <a:graphicFrameLocks noChangeAspect="1"/>
              </p:cNvGraphicFramePr>
              <p:nvPr/>
            </p:nvGraphicFramePr>
            <p:xfrm>
              <a:off x="1424" y="1439"/>
              <a:ext cx="144" cy="252"/>
            </p:xfrm>
            <a:graphic>
              <a:graphicData uri="http://schemas.openxmlformats.org/presentationml/2006/ole">
                <p:oleObj spid="_x0000_s2060" name="Photo Editor Photo" r:id="rId4" imgW="476316" imgH="838095" progId="">
                  <p:embed/>
                </p:oleObj>
              </a:graphicData>
            </a:graphic>
          </p:graphicFrame>
        </p:grpSp>
        <p:grpSp>
          <p:nvGrpSpPr>
            <p:cNvPr id="2068" name="Group 133"/>
            <p:cNvGrpSpPr>
              <a:grpSpLocks/>
            </p:cNvGrpSpPr>
            <p:nvPr/>
          </p:nvGrpSpPr>
          <p:grpSpPr bwMode="auto">
            <a:xfrm>
              <a:off x="2186202" y="2357136"/>
              <a:ext cx="7788580" cy="1491286"/>
              <a:chOff x="1166" y="1304"/>
              <a:chExt cx="4154" cy="825"/>
            </a:xfrm>
          </p:grpSpPr>
          <p:sp>
            <p:nvSpPr>
              <p:cNvPr id="2103" name="Rectangle 134"/>
              <p:cNvSpPr>
                <a:spLocks noChangeArrowheads="1"/>
              </p:cNvSpPr>
              <p:nvPr/>
            </p:nvSpPr>
            <p:spPr bwMode="auto">
              <a:xfrm>
                <a:off x="4975" y="1950"/>
                <a:ext cx="345" cy="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eaLnBrk="1" hangingPunct="1"/>
                <a:r>
                  <a:rPr lang="en-US" sz="2100">
                    <a:solidFill>
                      <a:srgbClr val="000000"/>
                    </a:solidFill>
                    <a:latin typeface="Impact" pitchFamily="34" charset="0"/>
                    <a:cs typeface="Arial" charset="0"/>
                  </a:rPr>
                  <a:t>Tokyo</a:t>
                </a:r>
              </a:p>
            </p:txBody>
          </p:sp>
          <p:sp>
            <p:nvSpPr>
              <p:cNvPr id="2104" name="Line 135"/>
              <p:cNvSpPr>
                <a:spLocks noChangeShapeType="1"/>
              </p:cNvSpPr>
              <p:nvPr/>
            </p:nvSpPr>
            <p:spPr bwMode="auto">
              <a:xfrm flipV="1">
                <a:off x="1166" y="1831"/>
                <a:ext cx="3936" cy="17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2105" name="Picture 136" descr="GS160_FL_md"/>
              <p:cNvPicPr preferRelativeResize="0"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976" y="1616"/>
                <a:ext cx="268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06" name="Line 137"/>
              <p:cNvSpPr>
                <a:spLocks noChangeShapeType="1"/>
              </p:cNvSpPr>
              <p:nvPr/>
            </p:nvSpPr>
            <p:spPr bwMode="auto">
              <a:xfrm flipV="1">
                <a:off x="4692" y="1652"/>
                <a:ext cx="0" cy="1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aphicFrame>
            <p:nvGraphicFramePr>
              <p:cNvPr id="2059" name="Object 11"/>
              <p:cNvGraphicFramePr>
                <a:graphicFrameLocks noChangeAspect="1"/>
              </p:cNvGraphicFramePr>
              <p:nvPr/>
            </p:nvGraphicFramePr>
            <p:xfrm>
              <a:off x="4621" y="1482"/>
              <a:ext cx="144" cy="252"/>
            </p:xfrm>
            <a:graphic>
              <a:graphicData uri="http://schemas.openxmlformats.org/presentationml/2006/ole">
                <p:oleObj spid="_x0000_s2059" name="Photo Editor Photo" r:id="rId6" imgW="476316" imgH="838095" progId="">
                  <p:embed/>
                </p:oleObj>
              </a:graphicData>
            </a:graphic>
          </p:graphicFrame>
          <p:sp>
            <p:nvSpPr>
              <p:cNvPr id="708747" name="Rectangle 139"/>
              <p:cNvSpPr>
                <a:spLocks noChangeArrowheads="1"/>
              </p:cNvSpPr>
              <p:nvPr/>
            </p:nvSpPr>
            <p:spPr bwMode="auto">
              <a:xfrm>
                <a:off x="4532" y="1304"/>
                <a:ext cx="322" cy="139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0" tIns="0" rIns="0" bIns="0" anchor="ctr"/>
              <a:lstStyle/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Tahoma" pitchFamily="34" charset="0"/>
                    <a:cs typeface="Arial" pitchFamily="34" charset="0"/>
                  </a:rPr>
                  <a:t>MRP</a:t>
                </a:r>
              </a:p>
            </p:txBody>
          </p:sp>
        </p:grpSp>
        <p:grpSp>
          <p:nvGrpSpPr>
            <p:cNvPr id="2069" name="Group 140"/>
            <p:cNvGrpSpPr>
              <a:grpSpLocks/>
            </p:cNvGrpSpPr>
            <p:nvPr/>
          </p:nvGrpSpPr>
          <p:grpSpPr bwMode="auto">
            <a:xfrm>
              <a:off x="2313700" y="3559203"/>
              <a:ext cx="6558606" cy="1449710"/>
              <a:chOff x="1234" y="1969"/>
              <a:chExt cx="3498" cy="802"/>
            </a:xfrm>
          </p:grpSpPr>
          <p:sp>
            <p:nvSpPr>
              <p:cNvPr id="2098" name="Rectangle 141"/>
              <p:cNvSpPr>
                <a:spLocks noChangeArrowheads="1"/>
              </p:cNvSpPr>
              <p:nvPr/>
            </p:nvSpPr>
            <p:spPr bwMode="auto">
              <a:xfrm>
                <a:off x="3790" y="2561"/>
                <a:ext cx="609" cy="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r" eaLnBrk="1" hangingPunct="1"/>
                <a:r>
                  <a:rPr lang="en-US" sz="2100">
                    <a:solidFill>
                      <a:srgbClr val="000000"/>
                    </a:solidFill>
                    <a:latin typeface="Impact" pitchFamily="34" charset="0"/>
                    <a:cs typeface="Arial" charset="0"/>
                  </a:rPr>
                  <a:t>Singapore</a:t>
                </a:r>
              </a:p>
            </p:txBody>
          </p:sp>
          <p:sp>
            <p:nvSpPr>
              <p:cNvPr id="708750" name="Rectangle 142"/>
              <p:cNvSpPr>
                <a:spLocks noChangeArrowheads="1"/>
              </p:cNvSpPr>
              <p:nvPr/>
            </p:nvSpPr>
            <p:spPr bwMode="auto">
              <a:xfrm>
                <a:off x="4154" y="1969"/>
                <a:ext cx="322" cy="140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0" tIns="0" rIns="0" bIns="0" anchor="ctr"/>
              <a:lstStyle/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Tahoma" pitchFamily="34" charset="0"/>
                    <a:cs typeface="Arial" pitchFamily="34" charset="0"/>
                  </a:rPr>
                  <a:t>MRP</a:t>
                </a:r>
              </a:p>
            </p:txBody>
          </p:sp>
          <p:sp>
            <p:nvSpPr>
              <p:cNvPr id="2100" name="Line 143"/>
              <p:cNvSpPr>
                <a:spLocks noChangeShapeType="1"/>
              </p:cNvSpPr>
              <p:nvPr/>
            </p:nvSpPr>
            <p:spPr bwMode="auto">
              <a:xfrm>
                <a:off x="1234" y="2050"/>
                <a:ext cx="3292" cy="4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2101" name="Picture 144" descr="GS160_FL_md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464" y="2457"/>
                <a:ext cx="268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02" name="Line 145"/>
              <p:cNvSpPr>
                <a:spLocks noChangeShapeType="1"/>
              </p:cNvSpPr>
              <p:nvPr/>
            </p:nvSpPr>
            <p:spPr bwMode="auto">
              <a:xfrm flipH="1" flipV="1">
                <a:off x="4316" y="2290"/>
                <a:ext cx="0" cy="2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aphicFrame>
            <p:nvGraphicFramePr>
              <p:cNvPr id="2058" name="Object 10"/>
              <p:cNvGraphicFramePr>
                <a:graphicFrameLocks noChangeAspect="1"/>
              </p:cNvGraphicFramePr>
              <p:nvPr/>
            </p:nvGraphicFramePr>
            <p:xfrm>
              <a:off x="4243" y="2132"/>
              <a:ext cx="144" cy="252"/>
            </p:xfrm>
            <a:graphic>
              <a:graphicData uri="http://schemas.openxmlformats.org/presentationml/2006/ole">
                <p:oleObj spid="_x0000_s2058" name="Photo Editor Photo" r:id="rId7" imgW="476316" imgH="838095" progId="">
                  <p:embed/>
                </p:oleObj>
              </a:graphicData>
            </a:graphic>
          </p:graphicFrame>
        </p:grpSp>
        <p:grpSp>
          <p:nvGrpSpPr>
            <p:cNvPr id="2070" name="Group 147"/>
            <p:cNvGrpSpPr>
              <a:grpSpLocks/>
            </p:cNvGrpSpPr>
            <p:nvPr/>
          </p:nvGrpSpPr>
          <p:grpSpPr bwMode="auto">
            <a:xfrm>
              <a:off x="2188078" y="1552745"/>
              <a:ext cx="5039889" cy="1966689"/>
              <a:chOff x="1167" y="859"/>
              <a:chExt cx="2688" cy="1088"/>
            </a:xfrm>
          </p:grpSpPr>
          <p:sp>
            <p:nvSpPr>
              <p:cNvPr id="2093" name="Rectangle 148"/>
              <p:cNvSpPr>
                <a:spLocks noChangeArrowheads="1"/>
              </p:cNvSpPr>
              <p:nvPr/>
            </p:nvSpPr>
            <p:spPr bwMode="auto">
              <a:xfrm>
                <a:off x="3126" y="1079"/>
                <a:ext cx="729" cy="17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eaLnBrk="1" hangingPunct="1"/>
                <a:r>
                  <a:rPr lang="en-GB" sz="2100">
                    <a:solidFill>
                      <a:srgbClr val="000000"/>
                    </a:solidFill>
                    <a:latin typeface="Impact" pitchFamily="34" charset="0"/>
                    <a:cs typeface="Arial" charset="0"/>
                  </a:rPr>
                  <a:t>Scandinavia</a:t>
                </a:r>
                <a:endParaRPr lang="en-US" sz="2100">
                  <a:solidFill>
                    <a:srgbClr val="000000"/>
                  </a:solidFill>
                  <a:latin typeface="Impact" pitchFamily="34" charset="0"/>
                  <a:cs typeface="Arial" charset="0"/>
                </a:endParaRPr>
              </a:p>
            </p:txBody>
          </p:sp>
          <p:sp>
            <p:nvSpPr>
              <p:cNvPr id="708757" name="Rectangle 149"/>
              <p:cNvSpPr>
                <a:spLocks noChangeArrowheads="1"/>
              </p:cNvSpPr>
              <p:nvPr/>
            </p:nvSpPr>
            <p:spPr bwMode="auto">
              <a:xfrm>
                <a:off x="2212" y="859"/>
                <a:ext cx="322" cy="139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0" tIns="0" rIns="0" bIns="0" anchor="ctr"/>
              <a:lstStyle/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Tahoma" pitchFamily="34" charset="0"/>
                    <a:cs typeface="Arial" pitchFamily="34" charset="0"/>
                  </a:rPr>
                  <a:t>MRP</a:t>
                </a:r>
              </a:p>
            </p:txBody>
          </p:sp>
          <p:sp>
            <p:nvSpPr>
              <p:cNvPr id="2095" name="Line 150"/>
              <p:cNvSpPr>
                <a:spLocks noChangeShapeType="1"/>
              </p:cNvSpPr>
              <p:nvPr/>
            </p:nvSpPr>
            <p:spPr bwMode="auto">
              <a:xfrm flipV="1">
                <a:off x="1167" y="1159"/>
                <a:ext cx="1719" cy="7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2096" name="Picture 151" descr="GS160_FL_md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808" y="1083"/>
                <a:ext cx="268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97" name="Line 152"/>
              <p:cNvSpPr>
                <a:spLocks noChangeShapeType="1"/>
              </p:cNvSpPr>
              <p:nvPr/>
            </p:nvSpPr>
            <p:spPr bwMode="auto">
              <a:xfrm flipH="1" flipV="1">
                <a:off x="2373" y="1145"/>
                <a:ext cx="0" cy="25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aphicFrame>
            <p:nvGraphicFramePr>
              <p:cNvPr id="2057" name="Object 9"/>
              <p:cNvGraphicFramePr>
                <a:graphicFrameLocks noChangeAspect="1"/>
              </p:cNvGraphicFramePr>
              <p:nvPr/>
            </p:nvGraphicFramePr>
            <p:xfrm>
              <a:off x="2301" y="1001"/>
              <a:ext cx="144" cy="252"/>
            </p:xfrm>
            <a:graphic>
              <a:graphicData uri="http://schemas.openxmlformats.org/presentationml/2006/ole">
                <p:oleObj spid="_x0000_s2057" name="Photo Editor Photo" r:id="rId8" imgW="476316" imgH="838095" progId="">
                  <p:embed/>
                </p:oleObj>
              </a:graphicData>
            </a:graphic>
          </p:graphicFrame>
        </p:grpSp>
        <p:grpSp>
          <p:nvGrpSpPr>
            <p:cNvPr id="2071" name="Group 154"/>
            <p:cNvGrpSpPr>
              <a:grpSpLocks/>
            </p:cNvGrpSpPr>
            <p:nvPr/>
          </p:nvGrpSpPr>
          <p:grpSpPr bwMode="auto">
            <a:xfrm>
              <a:off x="2276200" y="2539705"/>
              <a:ext cx="3976788" cy="1017689"/>
              <a:chOff x="1214" y="1405"/>
              <a:chExt cx="2121" cy="563"/>
            </a:xfrm>
          </p:grpSpPr>
          <p:sp>
            <p:nvSpPr>
              <p:cNvPr id="2088" name="Rectangle 155"/>
              <p:cNvSpPr>
                <a:spLocks noChangeArrowheads="1"/>
              </p:cNvSpPr>
              <p:nvPr/>
            </p:nvSpPr>
            <p:spPr bwMode="auto">
              <a:xfrm>
                <a:off x="3032" y="1449"/>
                <a:ext cx="303" cy="17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eaLnBrk="1" hangingPunct="1"/>
                <a:r>
                  <a:rPr lang="en-US" sz="2100">
                    <a:solidFill>
                      <a:srgbClr val="000000"/>
                    </a:solidFill>
                    <a:latin typeface="Impact" pitchFamily="34" charset="0"/>
                    <a:cs typeface="Arial" charset="0"/>
                  </a:rPr>
                  <a:t>Paris</a:t>
                </a:r>
              </a:p>
            </p:txBody>
          </p:sp>
          <p:sp>
            <p:nvSpPr>
              <p:cNvPr id="708764" name="Rectangle 156"/>
              <p:cNvSpPr>
                <a:spLocks noChangeArrowheads="1"/>
              </p:cNvSpPr>
              <p:nvPr/>
            </p:nvSpPr>
            <p:spPr bwMode="auto">
              <a:xfrm>
                <a:off x="2130" y="1524"/>
                <a:ext cx="322" cy="139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0" tIns="0" rIns="0" bIns="0" anchor="ctr"/>
              <a:lstStyle/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Tahoma" pitchFamily="34" charset="0"/>
                    <a:cs typeface="Arial" pitchFamily="34" charset="0"/>
                  </a:rPr>
                  <a:t>MRP</a:t>
                </a:r>
              </a:p>
            </p:txBody>
          </p:sp>
          <p:sp>
            <p:nvSpPr>
              <p:cNvPr id="2090" name="Line 157"/>
              <p:cNvSpPr>
                <a:spLocks noChangeShapeType="1"/>
              </p:cNvSpPr>
              <p:nvPr/>
            </p:nvSpPr>
            <p:spPr bwMode="auto">
              <a:xfrm flipV="1">
                <a:off x="1214" y="1701"/>
                <a:ext cx="1570" cy="26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2091" name="Picture 158" descr="GS160_FL_md"/>
              <p:cNvPicPr preferRelativeResize="0"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719" y="1432"/>
                <a:ext cx="268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92" name="Line 159"/>
              <p:cNvSpPr>
                <a:spLocks noChangeShapeType="1"/>
              </p:cNvSpPr>
              <p:nvPr/>
            </p:nvSpPr>
            <p:spPr bwMode="auto">
              <a:xfrm flipV="1">
                <a:off x="2531" y="1570"/>
                <a:ext cx="0" cy="17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aphicFrame>
            <p:nvGraphicFramePr>
              <p:cNvPr id="2056" name="Object 8"/>
              <p:cNvGraphicFramePr>
                <a:graphicFrameLocks noChangeAspect="1"/>
              </p:cNvGraphicFramePr>
              <p:nvPr/>
            </p:nvGraphicFramePr>
            <p:xfrm>
              <a:off x="2467" y="1405"/>
              <a:ext cx="144" cy="252"/>
            </p:xfrm>
            <a:graphic>
              <a:graphicData uri="http://schemas.openxmlformats.org/presentationml/2006/ole">
                <p:oleObj spid="_x0000_s2056" name="Photo Editor Photo" r:id="rId9" imgW="476316" imgH="838095" progId="">
                  <p:embed/>
                </p:oleObj>
              </a:graphicData>
            </a:graphic>
          </p:graphicFrame>
        </p:grpSp>
        <p:grpSp>
          <p:nvGrpSpPr>
            <p:cNvPr id="2072" name="Group 161"/>
            <p:cNvGrpSpPr>
              <a:grpSpLocks/>
            </p:cNvGrpSpPr>
            <p:nvPr/>
          </p:nvGrpSpPr>
          <p:grpSpPr bwMode="auto">
            <a:xfrm>
              <a:off x="378743" y="2724083"/>
              <a:ext cx="2812438" cy="2443900"/>
              <a:chOff x="202" y="1507"/>
              <a:chExt cx="1500" cy="1352"/>
            </a:xfrm>
          </p:grpSpPr>
          <p:sp>
            <p:nvSpPr>
              <p:cNvPr id="2074" name="Rectangle 162"/>
              <p:cNvSpPr>
                <a:spLocks noChangeArrowheads="1"/>
              </p:cNvSpPr>
              <p:nvPr/>
            </p:nvSpPr>
            <p:spPr bwMode="auto">
              <a:xfrm>
                <a:off x="922" y="1555"/>
                <a:ext cx="488" cy="16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Impact" pitchFamily="34" charset="0"/>
                    <a:cs typeface="Arial" charset="0"/>
                  </a:rPr>
                  <a:t>Houston</a:t>
                </a:r>
              </a:p>
            </p:txBody>
          </p:sp>
          <p:sp>
            <p:nvSpPr>
              <p:cNvPr id="2075" name="Rectangle 163"/>
              <p:cNvSpPr>
                <a:spLocks noChangeArrowheads="1"/>
              </p:cNvSpPr>
              <p:nvPr/>
            </p:nvSpPr>
            <p:spPr bwMode="auto">
              <a:xfrm>
                <a:off x="1210" y="2614"/>
                <a:ext cx="492" cy="2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  <a:t>Document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GB" sz="16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  <a:t>Portal</a:t>
                </a:r>
                <a:endParaRPr lang="en-US" sz="1600">
                  <a:solidFill>
                    <a:srgbClr val="000000"/>
                  </a:solidFill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2076" name="Rectangle 164"/>
              <p:cNvSpPr>
                <a:spLocks noChangeArrowheads="1"/>
              </p:cNvSpPr>
              <p:nvPr/>
            </p:nvSpPr>
            <p:spPr bwMode="auto">
              <a:xfrm>
                <a:off x="669" y="2614"/>
                <a:ext cx="379" cy="2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  <a:t>Product</a:t>
                </a:r>
                <a:br>
                  <a:rPr lang="en-US" sz="16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</a:br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  <a:t>Support</a:t>
                </a:r>
              </a:p>
            </p:txBody>
          </p:sp>
          <p:sp>
            <p:nvSpPr>
              <p:cNvPr id="2077" name="Rectangle 165"/>
              <p:cNvSpPr>
                <a:spLocks noChangeArrowheads="1"/>
              </p:cNvSpPr>
              <p:nvPr/>
            </p:nvSpPr>
            <p:spPr bwMode="auto">
              <a:xfrm>
                <a:off x="334" y="1515"/>
                <a:ext cx="278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r" eaLnBrk="1" hangingPunct="1">
                  <a:lnSpc>
                    <a:spcPct val="9000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  <a:t>Protel</a:t>
                </a:r>
              </a:p>
            </p:txBody>
          </p:sp>
          <p:sp>
            <p:nvSpPr>
              <p:cNvPr id="2078" name="Rectangle 166"/>
              <p:cNvSpPr>
                <a:spLocks noChangeArrowheads="1"/>
              </p:cNvSpPr>
              <p:nvPr/>
            </p:nvSpPr>
            <p:spPr bwMode="auto">
              <a:xfrm>
                <a:off x="378" y="1713"/>
                <a:ext cx="234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r" eaLnBrk="1" hangingPunct="1">
                  <a:lnSpc>
                    <a:spcPct val="9000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  <a:t>Acad</a:t>
                </a:r>
              </a:p>
            </p:txBody>
          </p:sp>
          <p:sp>
            <p:nvSpPr>
              <p:cNvPr id="2079" name="Rectangle 167"/>
              <p:cNvSpPr>
                <a:spLocks noChangeArrowheads="1"/>
              </p:cNvSpPr>
              <p:nvPr/>
            </p:nvSpPr>
            <p:spPr bwMode="auto">
              <a:xfrm>
                <a:off x="349" y="1912"/>
                <a:ext cx="263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r" eaLnBrk="1" hangingPunct="1">
                  <a:lnSpc>
                    <a:spcPct val="9000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  <a:t>Pro/E</a:t>
                </a:r>
              </a:p>
            </p:txBody>
          </p:sp>
          <p:sp>
            <p:nvSpPr>
              <p:cNvPr id="2080" name="Rectangle 168"/>
              <p:cNvSpPr>
                <a:spLocks noChangeArrowheads="1"/>
              </p:cNvSpPr>
              <p:nvPr/>
            </p:nvSpPr>
            <p:spPr bwMode="auto">
              <a:xfrm>
                <a:off x="202" y="2111"/>
                <a:ext cx="410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r" eaLnBrk="1" hangingPunct="1">
                  <a:lnSpc>
                    <a:spcPct val="9000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  <a:t>Cadence</a:t>
                </a:r>
              </a:p>
            </p:txBody>
          </p:sp>
          <p:sp>
            <p:nvSpPr>
              <p:cNvPr id="2081" name="Line 169"/>
              <p:cNvSpPr>
                <a:spLocks noChangeShapeType="1"/>
              </p:cNvSpPr>
              <p:nvPr/>
            </p:nvSpPr>
            <p:spPr bwMode="auto">
              <a:xfrm flipH="1" flipV="1">
                <a:off x="782" y="1577"/>
                <a:ext cx="377" cy="37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82" name="Line 170"/>
              <p:cNvSpPr>
                <a:spLocks noChangeShapeType="1"/>
              </p:cNvSpPr>
              <p:nvPr/>
            </p:nvSpPr>
            <p:spPr bwMode="auto">
              <a:xfrm flipH="1" flipV="1">
                <a:off x="775" y="1769"/>
                <a:ext cx="377" cy="17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83" name="Line 171"/>
              <p:cNvSpPr>
                <a:spLocks noChangeShapeType="1"/>
              </p:cNvSpPr>
              <p:nvPr/>
            </p:nvSpPr>
            <p:spPr bwMode="auto">
              <a:xfrm flipH="1">
                <a:off x="768" y="1968"/>
                <a:ext cx="391" cy="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84" name="Line 172"/>
              <p:cNvSpPr>
                <a:spLocks noChangeShapeType="1"/>
              </p:cNvSpPr>
              <p:nvPr/>
            </p:nvSpPr>
            <p:spPr bwMode="auto">
              <a:xfrm flipH="1">
                <a:off x="768" y="1940"/>
                <a:ext cx="391" cy="24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85" name="Line 173"/>
              <p:cNvSpPr>
                <a:spLocks noChangeShapeType="1"/>
              </p:cNvSpPr>
              <p:nvPr/>
            </p:nvSpPr>
            <p:spPr bwMode="auto">
              <a:xfrm flipH="1">
                <a:off x="891" y="1940"/>
                <a:ext cx="261" cy="49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86" name="Line 174"/>
              <p:cNvSpPr>
                <a:spLocks noChangeShapeType="1"/>
              </p:cNvSpPr>
              <p:nvPr/>
            </p:nvSpPr>
            <p:spPr bwMode="auto">
              <a:xfrm>
                <a:off x="1138" y="1940"/>
                <a:ext cx="357" cy="5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aphicFrame>
            <p:nvGraphicFramePr>
              <p:cNvPr id="2050" name="Object 2"/>
              <p:cNvGraphicFramePr>
                <a:graphicFrameLocks noChangeAspect="1"/>
              </p:cNvGraphicFramePr>
              <p:nvPr/>
            </p:nvGraphicFramePr>
            <p:xfrm>
              <a:off x="643" y="1708"/>
              <a:ext cx="189" cy="143"/>
            </p:xfrm>
            <a:graphic>
              <a:graphicData uri="http://schemas.openxmlformats.org/presentationml/2006/ole">
                <p:oleObj spid="_x0000_s2050" name="Photo Editor Photo" r:id="rId10" imgW="838095" imgH="628571" progId="">
                  <p:embed/>
                </p:oleObj>
              </a:graphicData>
            </a:graphic>
          </p:graphicFrame>
          <p:graphicFrame>
            <p:nvGraphicFramePr>
              <p:cNvPr id="2051" name="Object 3"/>
              <p:cNvGraphicFramePr>
                <a:graphicFrameLocks noChangeAspect="1"/>
              </p:cNvGraphicFramePr>
              <p:nvPr/>
            </p:nvGraphicFramePr>
            <p:xfrm>
              <a:off x="643" y="1909"/>
              <a:ext cx="189" cy="143"/>
            </p:xfrm>
            <a:graphic>
              <a:graphicData uri="http://schemas.openxmlformats.org/presentationml/2006/ole">
                <p:oleObj spid="_x0000_s2051" name="Photo Editor Photo" r:id="rId11" imgW="838095" imgH="628571" progId="">
                  <p:embed/>
                </p:oleObj>
              </a:graphicData>
            </a:graphic>
          </p:graphicFrame>
          <p:graphicFrame>
            <p:nvGraphicFramePr>
              <p:cNvPr id="2052" name="Object 4"/>
              <p:cNvGraphicFramePr>
                <a:graphicFrameLocks noChangeAspect="1"/>
              </p:cNvGraphicFramePr>
              <p:nvPr/>
            </p:nvGraphicFramePr>
            <p:xfrm>
              <a:off x="643" y="2111"/>
              <a:ext cx="189" cy="143"/>
            </p:xfrm>
            <a:graphic>
              <a:graphicData uri="http://schemas.openxmlformats.org/presentationml/2006/ole">
                <p:oleObj spid="_x0000_s2052" name="Photo Editor Photo" r:id="rId12" imgW="838095" imgH="628571" progId="">
                  <p:embed/>
                </p:oleObj>
              </a:graphicData>
            </a:graphic>
          </p:graphicFrame>
          <p:graphicFrame>
            <p:nvGraphicFramePr>
              <p:cNvPr id="2053" name="Object 5"/>
              <p:cNvGraphicFramePr>
                <a:graphicFrameLocks noChangeAspect="1"/>
              </p:cNvGraphicFramePr>
              <p:nvPr/>
            </p:nvGraphicFramePr>
            <p:xfrm>
              <a:off x="643" y="1507"/>
              <a:ext cx="189" cy="143"/>
            </p:xfrm>
            <a:graphic>
              <a:graphicData uri="http://schemas.openxmlformats.org/presentationml/2006/ole">
                <p:oleObj spid="_x0000_s2053" name="Photo Editor Photo" r:id="rId13" imgW="838095" imgH="628571" progId="">
                  <p:embed/>
                </p:oleObj>
              </a:graphicData>
            </a:graphic>
          </p:graphicFrame>
          <p:graphicFrame>
            <p:nvGraphicFramePr>
              <p:cNvPr id="2054" name="Object 6"/>
              <p:cNvGraphicFramePr>
                <a:graphicFrameLocks noChangeAspect="1"/>
              </p:cNvGraphicFramePr>
              <p:nvPr/>
            </p:nvGraphicFramePr>
            <p:xfrm>
              <a:off x="810" y="2367"/>
              <a:ext cx="168" cy="214"/>
            </p:xfrm>
            <a:graphic>
              <a:graphicData uri="http://schemas.openxmlformats.org/presentationml/2006/ole">
                <p:oleObj spid="_x0000_s2054" name="Photo Editor Photo" r:id="rId14" imgW="809738" imgH="1028844" progId="">
                  <p:embed/>
                </p:oleObj>
              </a:graphicData>
            </a:graphic>
          </p:graphicFrame>
          <p:graphicFrame>
            <p:nvGraphicFramePr>
              <p:cNvPr id="2055" name="Object 7"/>
              <p:cNvGraphicFramePr>
                <a:graphicFrameLocks noChangeAspect="1"/>
              </p:cNvGraphicFramePr>
              <p:nvPr/>
            </p:nvGraphicFramePr>
            <p:xfrm>
              <a:off x="1396" y="2367"/>
              <a:ext cx="168" cy="214"/>
            </p:xfrm>
            <a:graphic>
              <a:graphicData uri="http://schemas.openxmlformats.org/presentationml/2006/ole">
                <p:oleObj spid="_x0000_s2055" name="Photo Editor Photo" r:id="rId15" imgW="809738" imgH="1028844" progId="">
                  <p:embed/>
                </p:oleObj>
              </a:graphicData>
            </a:graphic>
          </p:graphicFrame>
          <p:pic>
            <p:nvPicPr>
              <p:cNvPr id="2087" name="Picture 181" descr="B1"/>
              <p:cNvPicPr>
                <a:picLocks noChangeAspect="1" noChangeArrowheads="1"/>
              </p:cNvPicPr>
              <p:nvPr/>
            </p:nvPicPr>
            <p:blipFill>
              <a:blip r:embed="rId16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1036" y="1788"/>
                <a:ext cx="252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73" name="Picture 5" descr="schlumberger_COLOR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8195609" y="923929"/>
              <a:ext cx="2388698" cy="516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Rectangle 182"/>
          <p:cNvSpPr>
            <a:spLocks noGrp="1" noChangeArrowheads="1"/>
          </p:cNvSpPr>
          <p:nvPr>
            <p:ph type="title"/>
          </p:nvPr>
        </p:nvSpPr>
        <p:spPr>
          <a:xfrm>
            <a:off x="327025" y="188913"/>
            <a:ext cx="10717213" cy="804862"/>
          </a:xfrm>
        </p:spPr>
        <p:txBody>
          <a:bodyPr/>
          <a:lstStyle/>
          <a:p>
            <a:r>
              <a:rPr lang="en-US" sz="3200" smtClean="0"/>
              <a:t>Remote Access V6 / V6: Design Anywhere, Build Anywhere 3/3</a:t>
            </a:r>
            <a:endParaRPr lang="en-US" sz="2800" i="1" smtClean="0">
              <a:solidFill>
                <a:srgbClr val="FF9933"/>
              </a:solidFill>
              <a:ea typeface="ＭＳ Ｐゴシック" charset="-128"/>
            </a:endParaRPr>
          </a:p>
        </p:txBody>
      </p:sp>
      <p:grpSp>
        <p:nvGrpSpPr>
          <p:cNvPr id="3091" name="Group 184"/>
          <p:cNvGrpSpPr>
            <a:grpSpLocks/>
          </p:cNvGrpSpPr>
          <p:nvPr/>
        </p:nvGrpSpPr>
        <p:grpSpPr bwMode="auto">
          <a:xfrm>
            <a:off x="898525" y="1689100"/>
            <a:ext cx="9339263" cy="5788025"/>
            <a:chOff x="379639" y="923929"/>
            <a:chExt cx="10643245" cy="6693936"/>
          </a:xfrm>
        </p:grpSpPr>
        <p:graphicFrame>
          <p:nvGraphicFramePr>
            <p:cNvPr id="3074" name="Object 15"/>
            <p:cNvGraphicFramePr>
              <a:graphicFrameLocks noChangeAspect="1"/>
            </p:cNvGraphicFramePr>
            <p:nvPr/>
          </p:nvGraphicFramePr>
          <p:xfrm>
            <a:off x="5230393" y="1675475"/>
            <a:ext cx="293624" cy="498217"/>
          </p:xfrm>
          <a:graphic>
            <a:graphicData uri="http://schemas.openxmlformats.org/presentationml/2006/ole">
              <p:oleObj spid="_x0000_s3074" name="Photo Editor Photo" r:id="rId4" imgW="476316" imgH="838095" progId="">
                <p:embed/>
              </p:oleObj>
            </a:graphicData>
          </a:graphic>
        </p:graphicFrame>
        <p:grpSp>
          <p:nvGrpSpPr>
            <p:cNvPr id="3093" name="Group 2"/>
            <p:cNvGrpSpPr>
              <a:grpSpLocks/>
            </p:cNvGrpSpPr>
            <p:nvPr/>
          </p:nvGrpSpPr>
          <p:grpSpPr bwMode="auto">
            <a:xfrm>
              <a:off x="756412" y="1332689"/>
              <a:ext cx="10266472" cy="5769446"/>
              <a:chOff x="268" y="820"/>
              <a:chExt cx="5492" cy="3123"/>
            </a:xfrm>
          </p:grpSpPr>
          <p:sp>
            <p:nvSpPr>
              <p:cNvPr id="711683" name="Freeform 3"/>
              <p:cNvSpPr>
                <a:spLocks noEditPoints="1"/>
              </p:cNvSpPr>
              <p:nvPr/>
            </p:nvSpPr>
            <p:spPr bwMode="auto">
              <a:xfrm>
                <a:off x="268" y="980"/>
                <a:ext cx="1608" cy="692"/>
              </a:xfrm>
              <a:custGeom>
                <a:avLst/>
                <a:gdLst/>
                <a:ahLst/>
                <a:cxnLst>
                  <a:cxn ang="0">
                    <a:pos x="418" y="244"/>
                  </a:cxn>
                  <a:cxn ang="0">
                    <a:pos x="394" y="328"/>
                  </a:cxn>
                  <a:cxn ang="0">
                    <a:pos x="388" y="315"/>
                  </a:cxn>
                  <a:cxn ang="0">
                    <a:pos x="388" y="308"/>
                  </a:cxn>
                  <a:cxn ang="0">
                    <a:pos x="363" y="244"/>
                  </a:cxn>
                  <a:cxn ang="0">
                    <a:pos x="320" y="231"/>
                  </a:cxn>
                  <a:cxn ang="0">
                    <a:pos x="277" y="244"/>
                  </a:cxn>
                  <a:cxn ang="0">
                    <a:pos x="203" y="257"/>
                  </a:cxn>
                  <a:cxn ang="0">
                    <a:pos x="0" y="353"/>
                  </a:cxn>
                  <a:cxn ang="0">
                    <a:pos x="105" y="244"/>
                  </a:cxn>
                  <a:cxn ang="0">
                    <a:pos x="222" y="173"/>
                  </a:cxn>
                  <a:cxn ang="0">
                    <a:pos x="172" y="135"/>
                  </a:cxn>
                  <a:cxn ang="0">
                    <a:pos x="246" y="122"/>
                  </a:cxn>
                  <a:cxn ang="0">
                    <a:pos x="252" y="103"/>
                  </a:cxn>
                  <a:cxn ang="0">
                    <a:pos x="314" y="77"/>
                  </a:cxn>
                  <a:cxn ang="0">
                    <a:pos x="412" y="58"/>
                  </a:cxn>
                  <a:cxn ang="0">
                    <a:pos x="1058" y="533"/>
                  </a:cxn>
                  <a:cxn ang="0">
                    <a:pos x="1065" y="552"/>
                  </a:cxn>
                  <a:cxn ang="0">
                    <a:pos x="1138" y="514"/>
                  </a:cxn>
                  <a:cxn ang="0">
                    <a:pos x="1095" y="507"/>
                  </a:cxn>
                  <a:cxn ang="0">
                    <a:pos x="1108" y="456"/>
                  </a:cxn>
                  <a:cxn ang="0">
                    <a:pos x="1071" y="456"/>
                  </a:cxn>
                  <a:cxn ang="0">
                    <a:pos x="1145" y="437"/>
                  </a:cxn>
                  <a:cxn ang="0">
                    <a:pos x="1212" y="405"/>
                  </a:cxn>
                  <a:cxn ang="0">
                    <a:pos x="1225" y="353"/>
                  </a:cxn>
                  <a:cxn ang="0">
                    <a:pos x="1200" y="334"/>
                  </a:cxn>
                  <a:cxn ang="0">
                    <a:pos x="1182" y="244"/>
                  </a:cxn>
                  <a:cxn ang="0">
                    <a:pos x="1126" y="225"/>
                  </a:cxn>
                  <a:cxn ang="0">
                    <a:pos x="1052" y="225"/>
                  </a:cxn>
                  <a:cxn ang="0">
                    <a:pos x="1028" y="315"/>
                  </a:cxn>
                  <a:cxn ang="0">
                    <a:pos x="942" y="411"/>
                  </a:cxn>
                  <a:cxn ang="0">
                    <a:pos x="874" y="308"/>
                  </a:cxn>
                  <a:cxn ang="0">
                    <a:pos x="849" y="257"/>
                  </a:cxn>
                  <a:cxn ang="0">
                    <a:pos x="948" y="186"/>
                  </a:cxn>
                  <a:cxn ang="0">
                    <a:pos x="1071" y="116"/>
                  </a:cxn>
                  <a:cxn ang="0">
                    <a:pos x="1065" y="71"/>
                  </a:cxn>
                  <a:cxn ang="0">
                    <a:pos x="1028" y="77"/>
                  </a:cxn>
                  <a:cxn ang="0">
                    <a:pos x="1003" y="26"/>
                  </a:cxn>
                  <a:cxn ang="0">
                    <a:pos x="1040" y="0"/>
                  </a:cxn>
                  <a:cxn ang="0">
                    <a:pos x="966" y="71"/>
                  </a:cxn>
                  <a:cxn ang="0">
                    <a:pos x="948" y="90"/>
                  </a:cxn>
                  <a:cxn ang="0">
                    <a:pos x="929" y="90"/>
                  </a:cxn>
                  <a:cxn ang="0">
                    <a:pos x="812" y="96"/>
                  </a:cxn>
                  <a:cxn ang="0">
                    <a:pos x="806" y="103"/>
                  </a:cxn>
                  <a:cxn ang="0">
                    <a:pos x="745" y="109"/>
                  </a:cxn>
                  <a:cxn ang="0">
                    <a:pos x="720" y="71"/>
                  </a:cxn>
                  <a:cxn ang="0">
                    <a:pos x="665" y="77"/>
                  </a:cxn>
                  <a:cxn ang="0">
                    <a:pos x="523" y="77"/>
                  </a:cxn>
                  <a:cxn ang="0">
                    <a:pos x="418" y="244"/>
                  </a:cxn>
                  <a:cxn ang="0">
                    <a:pos x="418" y="340"/>
                  </a:cxn>
                  <a:cxn ang="0">
                    <a:pos x="388" y="392"/>
                  </a:cxn>
                  <a:cxn ang="0">
                    <a:pos x="412" y="443"/>
                  </a:cxn>
                  <a:cxn ang="0">
                    <a:pos x="800" y="475"/>
                  </a:cxn>
                  <a:cxn ang="0">
                    <a:pos x="849" y="475"/>
                  </a:cxn>
                  <a:cxn ang="0">
                    <a:pos x="898" y="552"/>
                  </a:cxn>
                  <a:cxn ang="0">
                    <a:pos x="855" y="591"/>
                  </a:cxn>
                  <a:cxn ang="0">
                    <a:pos x="892" y="565"/>
                  </a:cxn>
                  <a:cxn ang="0">
                    <a:pos x="942" y="559"/>
                  </a:cxn>
                  <a:cxn ang="0">
                    <a:pos x="1022" y="533"/>
                  </a:cxn>
                  <a:cxn ang="0">
                    <a:pos x="1058" y="533"/>
                  </a:cxn>
                </a:cxnLst>
                <a:rect l="0" t="0" r="r" b="b"/>
                <a:pathLst>
                  <a:path w="1237" h="610">
                    <a:moveTo>
                      <a:pt x="369" y="238"/>
                    </a:moveTo>
                    <a:lnTo>
                      <a:pt x="388" y="238"/>
                    </a:lnTo>
                    <a:lnTo>
                      <a:pt x="375" y="244"/>
                    </a:lnTo>
                    <a:lnTo>
                      <a:pt x="394" y="257"/>
                    </a:lnTo>
                    <a:lnTo>
                      <a:pt x="418" y="244"/>
                    </a:lnTo>
                    <a:lnTo>
                      <a:pt x="412" y="315"/>
                    </a:lnTo>
                    <a:lnTo>
                      <a:pt x="418" y="328"/>
                    </a:lnTo>
                    <a:lnTo>
                      <a:pt x="412" y="347"/>
                    </a:lnTo>
                    <a:lnTo>
                      <a:pt x="394" y="347"/>
                    </a:lnTo>
                    <a:lnTo>
                      <a:pt x="394" y="328"/>
                    </a:lnTo>
                    <a:lnTo>
                      <a:pt x="406" y="328"/>
                    </a:lnTo>
                    <a:lnTo>
                      <a:pt x="394" y="315"/>
                    </a:lnTo>
                    <a:lnTo>
                      <a:pt x="388" y="347"/>
                    </a:lnTo>
                    <a:lnTo>
                      <a:pt x="375" y="334"/>
                    </a:lnTo>
                    <a:lnTo>
                      <a:pt x="388" y="315"/>
                    </a:lnTo>
                    <a:lnTo>
                      <a:pt x="375" y="315"/>
                    </a:lnTo>
                    <a:lnTo>
                      <a:pt x="388" y="308"/>
                    </a:lnTo>
                    <a:lnTo>
                      <a:pt x="400" y="308"/>
                    </a:lnTo>
                    <a:lnTo>
                      <a:pt x="406" y="295"/>
                    </a:lnTo>
                    <a:lnTo>
                      <a:pt x="388" y="308"/>
                    </a:lnTo>
                    <a:lnTo>
                      <a:pt x="394" y="289"/>
                    </a:lnTo>
                    <a:lnTo>
                      <a:pt x="388" y="289"/>
                    </a:lnTo>
                    <a:lnTo>
                      <a:pt x="369" y="257"/>
                    </a:lnTo>
                    <a:lnTo>
                      <a:pt x="375" y="244"/>
                    </a:lnTo>
                    <a:lnTo>
                      <a:pt x="363" y="244"/>
                    </a:lnTo>
                    <a:lnTo>
                      <a:pt x="357" y="244"/>
                    </a:lnTo>
                    <a:lnTo>
                      <a:pt x="345" y="250"/>
                    </a:lnTo>
                    <a:lnTo>
                      <a:pt x="338" y="250"/>
                    </a:lnTo>
                    <a:lnTo>
                      <a:pt x="326" y="238"/>
                    </a:lnTo>
                    <a:lnTo>
                      <a:pt x="320" y="231"/>
                    </a:lnTo>
                    <a:lnTo>
                      <a:pt x="314" y="225"/>
                    </a:lnTo>
                    <a:lnTo>
                      <a:pt x="308" y="225"/>
                    </a:lnTo>
                    <a:lnTo>
                      <a:pt x="302" y="225"/>
                    </a:lnTo>
                    <a:lnTo>
                      <a:pt x="289" y="238"/>
                    </a:lnTo>
                    <a:lnTo>
                      <a:pt x="277" y="244"/>
                    </a:lnTo>
                    <a:lnTo>
                      <a:pt x="265" y="250"/>
                    </a:lnTo>
                    <a:lnTo>
                      <a:pt x="246" y="257"/>
                    </a:lnTo>
                    <a:lnTo>
                      <a:pt x="222" y="257"/>
                    </a:lnTo>
                    <a:lnTo>
                      <a:pt x="209" y="257"/>
                    </a:lnTo>
                    <a:lnTo>
                      <a:pt x="203" y="257"/>
                    </a:lnTo>
                    <a:lnTo>
                      <a:pt x="203" y="263"/>
                    </a:lnTo>
                    <a:lnTo>
                      <a:pt x="203" y="276"/>
                    </a:lnTo>
                    <a:lnTo>
                      <a:pt x="197" y="276"/>
                    </a:lnTo>
                    <a:lnTo>
                      <a:pt x="98" y="328"/>
                    </a:lnTo>
                    <a:lnTo>
                      <a:pt x="0" y="353"/>
                    </a:lnTo>
                    <a:lnTo>
                      <a:pt x="142" y="295"/>
                    </a:lnTo>
                    <a:lnTo>
                      <a:pt x="160" y="276"/>
                    </a:lnTo>
                    <a:lnTo>
                      <a:pt x="117" y="276"/>
                    </a:lnTo>
                    <a:lnTo>
                      <a:pt x="135" y="244"/>
                    </a:lnTo>
                    <a:lnTo>
                      <a:pt x="105" y="244"/>
                    </a:lnTo>
                    <a:lnTo>
                      <a:pt x="117" y="218"/>
                    </a:lnTo>
                    <a:lnTo>
                      <a:pt x="135" y="199"/>
                    </a:lnTo>
                    <a:lnTo>
                      <a:pt x="166" y="193"/>
                    </a:lnTo>
                    <a:lnTo>
                      <a:pt x="197" y="193"/>
                    </a:lnTo>
                    <a:lnTo>
                      <a:pt x="222" y="173"/>
                    </a:lnTo>
                    <a:lnTo>
                      <a:pt x="234" y="148"/>
                    </a:lnTo>
                    <a:lnTo>
                      <a:pt x="203" y="167"/>
                    </a:lnTo>
                    <a:lnTo>
                      <a:pt x="172" y="167"/>
                    </a:lnTo>
                    <a:lnTo>
                      <a:pt x="185" y="154"/>
                    </a:lnTo>
                    <a:lnTo>
                      <a:pt x="172" y="135"/>
                    </a:lnTo>
                    <a:lnTo>
                      <a:pt x="228" y="129"/>
                    </a:lnTo>
                    <a:lnTo>
                      <a:pt x="234" y="129"/>
                    </a:lnTo>
                    <a:lnTo>
                      <a:pt x="228" y="129"/>
                    </a:lnTo>
                    <a:lnTo>
                      <a:pt x="258" y="129"/>
                    </a:lnTo>
                    <a:lnTo>
                      <a:pt x="246" y="122"/>
                    </a:lnTo>
                    <a:lnTo>
                      <a:pt x="246" y="122"/>
                    </a:lnTo>
                    <a:lnTo>
                      <a:pt x="252" y="116"/>
                    </a:lnTo>
                    <a:lnTo>
                      <a:pt x="252" y="109"/>
                    </a:lnTo>
                    <a:lnTo>
                      <a:pt x="252" y="103"/>
                    </a:lnTo>
                    <a:lnTo>
                      <a:pt x="252" y="103"/>
                    </a:lnTo>
                    <a:lnTo>
                      <a:pt x="246" y="96"/>
                    </a:lnTo>
                    <a:lnTo>
                      <a:pt x="246" y="90"/>
                    </a:lnTo>
                    <a:lnTo>
                      <a:pt x="258" y="90"/>
                    </a:lnTo>
                    <a:lnTo>
                      <a:pt x="289" y="90"/>
                    </a:lnTo>
                    <a:lnTo>
                      <a:pt x="314" y="77"/>
                    </a:lnTo>
                    <a:lnTo>
                      <a:pt x="345" y="58"/>
                    </a:lnTo>
                    <a:lnTo>
                      <a:pt x="375" y="45"/>
                    </a:lnTo>
                    <a:lnTo>
                      <a:pt x="406" y="39"/>
                    </a:lnTo>
                    <a:lnTo>
                      <a:pt x="412" y="39"/>
                    </a:lnTo>
                    <a:lnTo>
                      <a:pt x="412" y="58"/>
                    </a:lnTo>
                    <a:lnTo>
                      <a:pt x="431" y="58"/>
                    </a:lnTo>
                    <a:lnTo>
                      <a:pt x="511" y="71"/>
                    </a:lnTo>
                    <a:lnTo>
                      <a:pt x="523" y="77"/>
                    </a:lnTo>
                    <a:lnTo>
                      <a:pt x="369" y="238"/>
                    </a:lnTo>
                    <a:close/>
                    <a:moveTo>
                      <a:pt x="1058" y="533"/>
                    </a:moveTo>
                    <a:lnTo>
                      <a:pt x="1095" y="533"/>
                    </a:lnTo>
                    <a:lnTo>
                      <a:pt x="1077" y="533"/>
                    </a:lnTo>
                    <a:lnTo>
                      <a:pt x="1095" y="533"/>
                    </a:lnTo>
                    <a:lnTo>
                      <a:pt x="1077" y="539"/>
                    </a:lnTo>
                    <a:lnTo>
                      <a:pt x="1065" y="552"/>
                    </a:lnTo>
                    <a:lnTo>
                      <a:pt x="1065" y="571"/>
                    </a:lnTo>
                    <a:lnTo>
                      <a:pt x="1132" y="533"/>
                    </a:lnTo>
                    <a:lnTo>
                      <a:pt x="1145" y="520"/>
                    </a:lnTo>
                    <a:lnTo>
                      <a:pt x="1145" y="501"/>
                    </a:lnTo>
                    <a:lnTo>
                      <a:pt x="1138" y="514"/>
                    </a:lnTo>
                    <a:lnTo>
                      <a:pt x="1132" y="526"/>
                    </a:lnTo>
                    <a:lnTo>
                      <a:pt x="1120" y="526"/>
                    </a:lnTo>
                    <a:lnTo>
                      <a:pt x="1102" y="520"/>
                    </a:lnTo>
                    <a:lnTo>
                      <a:pt x="1095" y="514"/>
                    </a:lnTo>
                    <a:lnTo>
                      <a:pt x="1095" y="507"/>
                    </a:lnTo>
                    <a:lnTo>
                      <a:pt x="1102" y="494"/>
                    </a:lnTo>
                    <a:lnTo>
                      <a:pt x="1095" y="494"/>
                    </a:lnTo>
                    <a:lnTo>
                      <a:pt x="1077" y="475"/>
                    </a:lnTo>
                    <a:lnTo>
                      <a:pt x="1114" y="462"/>
                    </a:lnTo>
                    <a:lnTo>
                      <a:pt x="1108" y="456"/>
                    </a:lnTo>
                    <a:lnTo>
                      <a:pt x="1077" y="456"/>
                    </a:lnTo>
                    <a:lnTo>
                      <a:pt x="1046" y="475"/>
                    </a:lnTo>
                    <a:lnTo>
                      <a:pt x="1022" y="501"/>
                    </a:lnTo>
                    <a:lnTo>
                      <a:pt x="1040" y="469"/>
                    </a:lnTo>
                    <a:lnTo>
                      <a:pt x="1071" y="456"/>
                    </a:lnTo>
                    <a:lnTo>
                      <a:pt x="1077" y="456"/>
                    </a:lnTo>
                    <a:lnTo>
                      <a:pt x="1089" y="437"/>
                    </a:lnTo>
                    <a:lnTo>
                      <a:pt x="1108" y="430"/>
                    </a:lnTo>
                    <a:lnTo>
                      <a:pt x="1126" y="437"/>
                    </a:lnTo>
                    <a:lnTo>
                      <a:pt x="1145" y="437"/>
                    </a:lnTo>
                    <a:lnTo>
                      <a:pt x="1163" y="437"/>
                    </a:lnTo>
                    <a:lnTo>
                      <a:pt x="1188" y="430"/>
                    </a:lnTo>
                    <a:lnTo>
                      <a:pt x="1194" y="417"/>
                    </a:lnTo>
                    <a:lnTo>
                      <a:pt x="1200" y="411"/>
                    </a:lnTo>
                    <a:lnTo>
                      <a:pt x="1212" y="405"/>
                    </a:lnTo>
                    <a:lnTo>
                      <a:pt x="1225" y="405"/>
                    </a:lnTo>
                    <a:lnTo>
                      <a:pt x="1237" y="405"/>
                    </a:lnTo>
                    <a:lnTo>
                      <a:pt x="1237" y="366"/>
                    </a:lnTo>
                    <a:lnTo>
                      <a:pt x="1231" y="366"/>
                    </a:lnTo>
                    <a:lnTo>
                      <a:pt x="1225" y="353"/>
                    </a:lnTo>
                    <a:lnTo>
                      <a:pt x="1212" y="353"/>
                    </a:lnTo>
                    <a:lnTo>
                      <a:pt x="1231" y="347"/>
                    </a:lnTo>
                    <a:lnTo>
                      <a:pt x="1212" y="347"/>
                    </a:lnTo>
                    <a:lnTo>
                      <a:pt x="1212" y="334"/>
                    </a:lnTo>
                    <a:lnTo>
                      <a:pt x="1200" y="334"/>
                    </a:lnTo>
                    <a:lnTo>
                      <a:pt x="1206" y="328"/>
                    </a:lnTo>
                    <a:lnTo>
                      <a:pt x="1194" y="315"/>
                    </a:lnTo>
                    <a:lnTo>
                      <a:pt x="1206" y="308"/>
                    </a:lnTo>
                    <a:lnTo>
                      <a:pt x="1194" y="238"/>
                    </a:lnTo>
                    <a:lnTo>
                      <a:pt x="1182" y="244"/>
                    </a:lnTo>
                    <a:lnTo>
                      <a:pt x="1175" y="257"/>
                    </a:lnTo>
                    <a:lnTo>
                      <a:pt x="1138" y="289"/>
                    </a:lnTo>
                    <a:lnTo>
                      <a:pt x="1132" y="257"/>
                    </a:lnTo>
                    <a:lnTo>
                      <a:pt x="1138" y="225"/>
                    </a:lnTo>
                    <a:lnTo>
                      <a:pt x="1126" y="225"/>
                    </a:lnTo>
                    <a:lnTo>
                      <a:pt x="1120" y="212"/>
                    </a:lnTo>
                    <a:lnTo>
                      <a:pt x="1108" y="206"/>
                    </a:lnTo>
                    <a:lnTo>
                      <a:pt x="1071" y="199"/>
                    </a:lnTo>
                    <a:lnTo>
                      <a:pt x="1058" y="206"/>
                    </a:lnTo>
                    <a:lnTo>
                      <a:pt x="1052" y="225"/>
                    </a:lnTo>
                    <a:lnTo>
                      <a:pt x="1046" y="244"/>
                    </a:lnTo>
                    <a:lnTo>
                      <a:pt x="1040" y="263"/>
                    </a:lnTo>
                    <a:lnTo>
                      <a:pt x="1028" y="276"/>
                    </a:lnTo>
                    <a:lnTo>
                      <a:pt x="1034" y="289"/>
                    </a:lnTo>
                    <a:lnTo>
                      <a:pt x="1028" y="315"/>
                    </a:lnTo>
                    <a:lnTo>
                      <a:pt x="1003" y="340"/>
                    </a:lnTo>
                    <a:lnTo>
                      <a:pt x="978" y="347"/>
                    </a:lnTo>
                    <a:lnTo>
                      <a:pt x="966" y="405"/>
                    </a:lnTo>
                    <a:lnTo>
                      <a:pt x="954" y="417"/>
                    </a:lnTo>
                    <a:lnTo>
                      <a:pt x="942" y="411"/>
                    </a:lnTo>
                    <a:lnTo>
                      <a:pt x="935" y="392"/>
                    </a:lnTo>
                    <a:lnTo>
                      <a:pt x="929" y="372"/>
                    </a:lnTo>
                    <a:lnTo>
                      <a:pt x="935" y="353"/>
                    </a:lnTo>
                    <a:lnTo>
                      <a:pt x="954" y="347"/>
                    </a:lnTo>
                    <a:lnTo>
                      <a:pt x="874" y="308"/>
                    </a:lnTo>
                    <a:lnTo>
                      <a:pt x="855" y="308"/>
                    </a:lnTo>
                    <a:lnTo>
                      <a:pt x="862" y="276"/>
                    </a:lnTo>
                    <a:lnTo>
                      <a:pt x="855" y="276"/>
                    </a:lnTo>
                    <a:lnTo>
                      <a:pt x="843" y="270"/>
                    </a:lnTo>
                    <a:lnTo>
                      <a:pt x="849" y="257"/>
                    </a:lnTo>
                    <a:lnTo>
                      <a:pt x="911" y="206"/>
                    </a:lnTo>
                    <a:lnTo>
                      <a:pt x="911" y="199"/>
                    </a:lnTo>
                    <a:lnTo>
                      <a:pt x="923" y="206"/>
                    </a:lnTo>
                    <a:lnTo>
                      <a:pt x="935" y="199"/>
                    </a:lnTo>
                    <a:lnTo>
                      <a:pt x="948" y="186"/>
                    </a:lnTo>
                    <a:lnTo>
                      <a:pt x="954" y="173"/>
                    </a:lnTo>
                    <a:lnTo>
                      <a:pt x="966" y="180"/>
                    </a:lnTo>
                    <a:lnTo>
                      <a:pt x="1022" y="129"/>
                    </a:lnTo>
                    <a:lnTo>
                      <a:pt x="1040" y="129"/>
                    </a:lnTo>
                    <a:lnTo>
                      <a:pt x="1071" y="116"/>
                    </a:lnTo>
                    <a:lnTo>
                      <a:pt x="1077" y="109"/>
                    </a:lnTo>
                    <a:lnTo>
                      <a:pt x="1071" y="109"/>
                    </a:lnTo>
                    <a:lnTo>
                      <a:pt x="1102" y="77"/>
                    </a:lnTo>
                    <a:lnTo>
                      <a:pt x="1095" y="77"/>
                    </a:lnTo>
                    <a:lnTo>
                      <a:pt x="1065" y="71"/>
                    </a:lnTo>
                    <a:lnTo>
                      <a:pt x="1046" y="96"/>
                    </a:lnTo>
                    <a:lnTo>
                      <a:pt x="1022" y="116"/>
                    </a:lnTo>
                    <a:lnTo>
                      <a:pt x="1022" y="109"/>
                    </a:lnTo>
                    <a:lnTo>
                      <a:pt x="1028" y="90"/>
                    </a:lnTo>
                    <a:lnTo>
                      <a:pt x="1028" y="77"/>
                    </a:lnTo>
                    <a:lnTo>
                      <a:pt x="1015" y="84"/>
                    </a:lnTo>
                    <a:lnTo>
                      <a:pt x="1003" y="84"/>
                    </a:lnTo>
                    <a:lnTo>
                      <a:pt x="997" y="71"/>
                    </a:lnTo>
                    <a:lnTo>
                      <a:pt x="1015" y="71"/>
                    </a:lnTo>
                    <a:lnTo>
                      <a:pt x="1003" y="26"/>
                    </a:lnTo>
                    <a:lnTo>
                      <a:pt x="1015" y="32"/>
                    </a:lnTo>
                    <a:lnTo>
                      <a:pt x="1022" y="19"/>
                    </a:lnTo>
                    <a:lnTo>
                      <a:pt x="1034" y="19"/>
                    </a:lnTo>
                    <a:lnTo>
                      <a:pt x="1065" y="0"/>
                    </a:lnTo>
                    <a:lnTo>
                      <a:pt x="1040" y="0"/>
                    </a:lnTo>
                    <a:lnTo>
                      <a:pt x="1022" y="13"/>
                    </a:lnTo>
                    <a:lnTo>
                      <a:pt x="997" y="26"/>
                    </a:lnTo>
                    <a:lnTo>
                      <a:pt x="978" y="45"/>
                    </a:lnTo>
                    <a:lnTo>
                      <a:pt x="960" y="58"/>
                    </a:lnTo>
                    <a:lnTo>
                      <a:pt x="966" y="71"/>
                    </a:lnTo>
                    <a:lnTo>
                      <a:pt x="978" y="77"/>
                    </a:lnTo>
                    <a:lnTo>
                      <a:pt x="942" y="109"/>
                    </a:lnTo>
                    <a:lnTo>
                      <a:pt x="929" y="109"/>
                    </a:lnTo>
                    <a:lnTo>
                      <a:pt x="935" y="103"/>
                    </a:lnTo>
                    <a:lnTo>
                      <a:pt x="948" y="90"/>
                    </a:lnTo>
                    <a:lnTo>
                      <a:pt x="954" y="84"/>
                    </a:lnTo>
                    <a:lnTo>
                      <a:pt x="954" y="77"/>
                    </a:lnTo>
                    <a:lnTo>
                      <a:pt x="948" y="71"/>
                    </a:lnTo>
                    <a:lnTo>
                      <a:pt x="911" y="90"/>
                    </a:lnTo>
                    <a:lnTo>
                      <a:pt x="929" y="90"/>
                    </a:lnTo>
                    <a:lnTo>
                      <a:pt x="911" y="109"/>
                    </a:lnTo>
                    <a:lnTo>
                      <a:pt x="880" y="109"/>
                    </a:lnTo>
                    <a:lnTo>
                      <a:pt x="855" y="96"/>
                    </a:lnTo>
                    <a:lnTo>
                      <a:pt x="855" y="90"/>
                    </a:lnTo>
                    <a:lnTo>
                      <a:pt x="812" y="96"/>
                    </a:lnTo>
                    <a:lnTo>
                      <a:pt x="825" y="96"/>
                    </a:lnTo>
                    <a:lnTo>
                      <a:pt x="818" y="109"/>
                    </a:lnTo>
                    <a:lnTo>
                      <a:pt x="812" y="109"/>
                    </a:lnTo>
                    <a:lnTo>
                      <a:pt x="812" y="103"/>
                    </a:lnTo>
                    <a:lnTo>
                      <a:pt x="806" y="103"/>
                    </a:lnTo>
                    <a:lnTo>
                      <a:pt x="788" y="96"/>
                    </a:lnTo>
                    <a:lnTo>
                      <a:pt x="775" y="103"/>
                    </a:lnTo>
                    <a:lnTo>
                      <a:pt x="769" y="109"/>
                    </a:lnTo>
                    <a:lnTo>
                      <a:pt x="757" y="109"/>
                    </a:lnTo>
                    <a:lnTo>
                      <a:pt x="745" y="109"/>
                    </a:lnTo>
                    <a:lnTo>
                      <a:pt x="769" y="96"/>
                    </a:lnTo>
                    <a:lnTo>
                      <a:pt x="769" y="90"/>
                    </a:lnTo>
                    <a:lnTo>
                      <a:pt x="732" y="77"/>
                    </a:lnTo>
                    <a:lnTo>
                      <a:pt x="726" y="71"/>
                    </a:lnTo>
                    <a:lnTo>
                      <a:pt x="720" y="71"/>
                    </a:lnTo>
                    <a:lnTo>
                      <a:pt x="708" y="64"/>
                    </a:lnTo>
                    <a:lnTo>
                      <a:pt x="689" y="71"/>
                    </a:lnTo>
                    <a:lnTo>
                      <a:pt x="683" y="77"/>
                    </a:lnTo>
                    <a:lnTo>
                      <a:pt x="677" y="84"/>
                    </a:lnTo>
                    <a:lnTo>
                      <a:pt x="665" y="77"/>
                    </a:lnTo>
                    <a:lnTo>
                      <a:pt x="671" y="71"/>
                    </a:lnTo>
                    <a:lnTo>
                      <a:pt x="665" y="58"/>
                    </a:lnTo>
                    <a:lnTo>
                      <a:pt x="591" y="77"/>
                    </a:lnTo>
                    <a:lnTo>
                      <a:pt x="560" y="90"/>
                    </a:lnTo>
                    <a:lnTo>
                      <a:pt x="523" y="77"/>
                    </a:lnTo>
                    <a:lnTo>
                      <a:pt x="369" y="238"/>
                    </a:lnTo>
                    <a:lnTo>
                      <a:pt x="388" y="238"/>
                    </a:lnTo>
                    <a:lnTo>
                      <a:pt x="375" y="244"/>
                    </a:lnTo>
                    <a:lnTo>
                      <a:pt x="394" y="257"/>
                    </a:lnTo>
                    <a:lnTo>
                      <a:pt x="418" y="244"/>
                    </a:lnTo>
                    <a:lnTo>
                      <a:pt x="412" y="315"/>
                    </a:lnTo>
                    <a:lnTo>
                      <a:pt x="418" y="321"/>
                    </a:lnTo>
                    <a:lnTo>
                      <a:pt x="418" y="328"/>
                    </a:lnTo>
                    <a:lnTo>
                      <a:pt x="418" y="334"/>
                    </a:lnTo>
                    <a:lnTo>
                      <a:pt x="418" y="340"/>
                    </a:lnTo>
                    <a:lnTo>
                      <a:pt x="400" y="353"/>
                    </a:lnTo>
                    <a:lnTo>
                      <a:pt x="388" y="353"/>
                    </a:lnTo>
                    <a:lnTo>
                      <a:pt x="382" y="360"/>
                    </a:lnTo>
                    <a:lnTo>
                      <a:pt x="382" y="372"/>
                    </a:lnTo>
                    <a:lnTo>
                      <a:pt x="388" y="392"/>
                    </a:lnTo>
                    <a:lnTo>
                      <a:pt x="394" y="392"/>
                    </a:lnTo>
                    <a:lnTo>
                      <a:pt x="388" y="411"/>
                    </a:lnTo>
                    <a:lnTo>
                      <a:pt x="394" y="424"/>
                    </a:lnTo>
                    <a:lnTo>
                      <a:pt x="400" y="430"/>
                    </a:lnTo>
                    <a:lnTo>
                      <a:pt x="412" y="443"/>
                    </a:lnTo>
                    <a:lnTo>
                      <a:pt x="418" y="456"/>
                    </a:lnTo>
                    <a:lnTo>
                      <a:pt x="745" y="456"/>
                    </a:lnTo>
                    <a:lnTo>
                      <a:pt x="763" y="462"/>
                    </a:lnTo>
                    <a:lnTo>
                      <a:pt x="806" y="475"/>
                    </a:lnTo>
                    <a:lnTo>
                      <a:pt x="800" y="475"/>
                    </a:lnTo>
                    <a:lnTo>
                      <a:pt x="837" y="456"/>
                    </a:lnTo>
                    <a:lnTo>
                      <a:pt x="849" y="456"/>
                    </a:lnTo>
                    <a:lnTo>
                      <a:pt x="849" y="462"/>
                    </a:lnTo>
                    <a:lnTo>
                      <a:pt x="849" y="475"/>
                    </a:lnTo>
                    <a:lnTo>
                      <a:pt x="849" y="475"/>
                    </a:lnTo>
                    <a:lnTo>
                      <a:pt x="862" y="475"/>
                    </a:lnTo>
                    <a:lnTo>
                      <a:pt x="855" y="514"/>
                    </a:lnTo>
                    <a:lnTo>
                      <a:pt x="898" y="526"/>
                    </a:lnTo>
                    <a:lnTo>
                      <a:pt x="911" y="539"/>
                    </a:lnTo>
                    <a:lnTo>
                      <a:pt x="898" y="552"/>
                    </a:lnTo>
                    <a:lnTo>
                      <a:pt x="880" y="533"/>
                    </a:lnTo>
                    <a:lnTo>
                      <a:pt x="862" y="571"/>
                    </a:lnTo>
                    <a:lnTo>
                      <a:pt x="855" y="571"/>
                    </a:lnTo>
                    <a:lnTo>
                      <a:pt x="843" y="610"/>
                    </a:lnTo>
                    <a:lnTo>
                      <a:pt x="855" y="591"/>
                    </a:lnTo>
                    <a:lnTo>
                      <a:pt x="880" y="578"/>
                    </a:lnTo>
                    <a:lnTo>
                      <a:pt x="911" y="584"/>
                    </a:lnTo>
                    <a:lnTo>
                      <a:pt x="898" y="571"/>
                    </a:lnTo>
                    <a:lnTo>
                      <a:pt x="886" y="571"/>
                    </a:lnTo>
                    <a:lnTo>
                      <a:pt x="892" y="565"/>
                    </a:lnTo>
                    <a:lnTo>
                      <a:pt x="905" y="565"/>
                    </a:lnTo>
                    <a:lnTo>
                      <a:pt x="911" y="565"/>
                    </a:lnTo>
                    <a:lnTo>
                      <a:pt x="923" y="565"/>
                    </a:lnTo>
                    <a:lnTo>
                      <a:pt x="935" y="559"/>
                    </a:lnTo>
                    <a:lnTo>
                      <a:pt x="942" y="559"/>
                    </a:lnTo>
                    <a:lnTo>
                      <a:pt x="948" y="552"/>
                    </a:lnTo>
                    <a:lnTo>
                      <a:pt x="954" y="546"/>
                    </a:lnTo>
                    <a:lnTo>
                      <a:pt x="960" y="546"/>
                    </a:lnTo>
                    <a:lnTo>
                      <a:pt x="1003" y="546"/>
                    </a:lnTo>
                    <a:lnTo>
                      <a:pt x="1022" y="533"/>
                    </a:lnTo>
                    <a:lnTo>
                      <a:pt x="1040" y="494"/>
                    </a:lnTo>
                    <a:lnTo>
                      <a:pt x="1058" y="501"/>
                    </a:lnTo>
                    <a:lnTo>
                      <a:pt x="1058" y="520"/>
                    </a:lnTo>
                    <a:lnTo>
                      <a:pt x="1052" y="533"/>
                    </a:lnTo>
                    <a:lnTo>
                      <a:pt x="1058" y="53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84" name="Freeform 4"/>
              <p:cNvSpPr>
                <a:spLocks/>
              </p:cNvSpPr>
              <p:nvPr/>
            </p:nvSpPr>
            <p:spPr bwMode="auto">
              <a:xfrm>
                <a:off x="676" y="1497"/>
                <a:ext cx="966" cy="562"/>
              </a:xfrm>
              <a:custGeom>
                <a:avLst/>
                <a:gdLst/>
                <a:ahLst/>
                <a:cxnLst>
                  <a:cxn ang="0">
                    <a:pos x="351" y="404"/>
                  </a:cxn>
                  <a:cxn ang="0">
                    <a:pos x="357" y="417"/>
                  </a:cxn>
                  <a:cxn ang="0">
                    <a:pos x="388" y="417"/>
                  </a:cxn>
                  <a:cxn ang="0">
                    <a:pos x="381" y="398"/>
                  </a:cxn>
                  <a:cxn ang="0">
                    <a:pos x="418" y="385"/>
                  </a:cxn>
                  <a:cxn ang="0">
                    <a:pos x="449" y="391"/>
                  </a:cxn>
                  <a:cxn ang="0">
                    <a:pos x="474" y="494"/>
                  </a:cxn>
                  <a:cxn ang="0">
                    <a:pos x="486" y="417"/>
                  </a:cxn>
                  <a:cxn ang="0">
                    <a:pos x="584" y="282"/>
                  </a:cxn>
                  <a:cxn ang="0">
                    <a:pos x="584" y="250"/>
                  </a:cxn>
                  <a:cxn ang="0">
                    <a:pos x="597" y="218"/>
                  </a:cxn>
                  <a:cxn ang="0">
                    <a:pos x="609" y="199"/>
                  </a:cxn>
                  <a:cxn ang="0">
                    <a:pos x="671" y="167"/>
                  </a:cxn>
                  <a:cxn ang="0">
                    <a:pos x="689" y="147"/>
                  </a:cxn>
                  <a:cxn ang="0">
                    <a:pos x="683" y="135"/>
                  </a:cxn>
                  <a:cxn ang="0">
                    <a:pos x="708" y="103"/>
                  </a:cxn>
                  <a:cxn ang="0">
                    <a:pos x="738" y="96"/>
                  </a:cxn>
                  <a:cxn ang="0">
                    <a:pos x="738" y="77"/>
                  </a:cxn>
                  <a:cxn ang="0">
                    <a:pos x="726" y="38"/>
                  </a:cxn>
                  <a:cxn ang="0">
                    <a:pos x="646" y="90"/>
                  </a:cxn>
                  <a:cxn ang="0">
                    <a:pos x="621" y="115"/>
                  </a:cxn>
                  <a:cxn ang="0">
                    <a:pos x="584" y="115"/>
                  </a:cxn>
                  <a:cxn ang="0">
                    <a:pos x="529" y="154"/>
                  </a:cxn>
                  <a:cxn ang="0">
                    <a:pos x="535" y="109"/>
                  </a:cxn>
                  <a:cxn ang="0">
                    <a:pos x="535" y="77"/>
                  </a:cxn>
                  <a:cxn ang="0">
                    <a:pos x="486" y="147"/>
                  </a:cxn>
                  <a:cxn ang="0">
                    <a:pos x="480" y="115"/>
                  </a:cxn>
                  <a:cxn ang="0">
                    <a:pos x="498" y="77"/>
                  </a:cxn>
                  <a:cxn ang="0">
                    <a:pos x="541" y="58"/>
                  </a:cxn>
                  <a:cxn ang="0">
                    <a:pos x="511" y="58"/>
                  </a:cxn>
                  <a:cxn ang="0">
                    <a:pos x="511" y="38"/>
                  </a:cxn>
                  <a:cxn ang="0">
                    <a:pos x="455" y="58"/>
                  </a:cxn>
                  <a:cxn ang="0">
                    <a:pos x="449" y="6"/>
                  </a:cxn>
                  <a:cxn ang="0">
                    <a:pos x="104" y="6"/>
                  </a:cxn>
                  <a:cxn ang="0">
                    <a:pos x="98" y="26"/>
                  </a:cxn>
                  <a:cxn ang="0">
                    <a:pos x="80" y="6"/>
                  </a:cxn>
                  <a:cxn ang="0">
                    <a:pos x="24" y="128"/>
                  </a:cxn>
                  <a:cxn ang="0">
                    <a:pos x="6" y="199"/>
                  </a:cxn>
                  <a:cxn ang="0">
                    <a:pos x="0" y="205"/>
                  </a:cxn>
                  <a:cxn ang="0">
                    <a:pos x="6" y="212"/>
                  </a:cxn>
                  <a:cxn ang="0">
                    <a:pos x="0" y="225"/>
                  </a:cxn>
                  <a:cxn ang="0">
                    <a:pos x="6" y="244"/>
                  </a:cxn>
                  <a:cxn ang="0">
                    <a:pos x="6" y="263"/>
                  </a:cxn>
                  <a:cxn ang="0">
                    <a:pos x="12" y="289"/>
                  </a:cxn>
                  <a:cxn ang="0">
                    <a:pos x="37" y="334"/>
                  </a:cxn>
                  <a:cxn ang="0">
                    <a:pos x="111" y="372"/>
                  </a:cxn>
                  <a:cxn ang="0">
                    <a:pos x="184" y="391"/>
                  </a:cxn>
                  <a:cxn ang="0">
                    <a:pos x="209" y="391"/>
                  </a:cxn>
                  <a:cxn ang="0">
                    <a:pos x="271" y="481"/>
                  </a:cxn>
                </a:cxnLst>
                <a:rect l="0" t="0" r="r" b="b"/>
                <a:pathLst>
                  <a:path w="744" h="494">
                    <a:moveTo>
                      <a:pt x="277" y="443"/>
                    </a:moveTo>
                    <a:lnTo>
                      <a:pt x="314" y="404"/>
                    </a:lnTo>
                    <a:lnTo>
                      <a:pt x="351" y="404"/>
                    </a:lnTo>
                    <a:lnTo>
                      <a:pt x="357" y="391"/>
                    </a:lnTo>
                    <a:lnTo>
                      <a:pt x="357" y="411"/>
                    </a:lnTo>
                    <a:lnTo>
                      <a:pt x="357" y="417"/>
                    </a:lnTo>
                    <a:lnTo>
                      <a:pt x="369" y="417"/>
                    </a:lnTo>
                    <a:lnTo>
                      <a:pt x="375" y="411"/>
                    </a:lnTo>
                    <a:lnTo>
                      <a:pt x="388" y="417"/>
                    </a:lnTo>
                    <a:lnTo>
                      <a:pt x="381" y="411"/>
                    </a:lnTo>
                    <a:lnTo>
                      <a:pt x="381" y="404"/>
                    </a:lnTo>
                    <a:lnTo>
                      <a:pt x="381" y="398"/>
                    </a:lnTo>
                    <a:lnTo>
                      <a:pt x="400" y="385"/>
                    </a:lnTo>
                    <a:lnTo>
                      <a:pt x="406" y="385"/>
                    </a:lnTo>
                    <a:lnTo>
                      <a:pt x="418" y="385"/>
                    </a:lnTo>
                    <a:lnTo>
                      <a:pt x="431" y="385"/>
                    </a:lnTo>
                    <a:lnTo>
                      <a:pt x="437" y="404"/>
                    </a:lnTo>
                    <a:lnTo>
                      <a:pt x="449" y="391"/>
                    </a:lnTo>
                    <a:lnTo>
                      <a:pt x="468" y="398"/>
                    </a:lnTo>
                    <a:lnTo>
                      <a:pt x="468" y="417"/>
                    </a:lnTo>
                    <a:lnTo>
                      <a:pt x="474" y="494"/>
                    </a:lnTo>
                    <a:lnTo>
                      <a:pt x="492" y="481"/>
                    </a:lnTo>
                    <a:lnTo>
                      <a:pt x="492" y="462"/>
                    </a:lnTo>
                    <a:lnTo>
                      <a:pt x="486" y="417"/>
                    </a:lnTo>
                    <a:lnTo>
                      <a:pt x="492" y="372"/>
                    </a:lnTo>
                    <a:lnTo>
                      <a:pt x="511" y="334"/>
                    </a:lnTo>
                    <a:lnTo>
                      <a:pt x="584" y="282"/>
                    </a:lnTo>
                    <a:lnTo>
                      <a:pt x="597" y="276"/>
                    </a:lnTo>
                    <a:lnTo>
                      <a:pt x="591" y="263"/>
                    </a:lnTo>
                    <a:lnTo>
                      <a:pt x="584" y="250"/>
                    </a:lnTo>
                    <a:lnTo>
                      <a:pt x="584" y="237"/>
                    </a:lnTo>
                    <a:lnTo>
                      <a:pt x="597" y="225"/>
                    </a:lnTo>
                    <a:lnTo>
                      <a:pt x="597" y="218"/>
                    </a:lnTo>
                    <a:lnTo>
                      <a:pt x="597" y="225"/>
                    </a:lnTo>
                    <a:lnTo>
                      <a:pt x="609" y="218"/>
                    </a:lnTo>
                    <a:lnTo>
                      <a:pt x="609" y="199"/>
                    </a:lnTo>
                    <a:lnTo>
                      <a:pt x="615" y="205"/>
                    </a:lnTo>
                    <a:lnTo>
                      <a:pt x="634" y="180"/>
                    </a:lnTo>
                    <a:lnTo>
                      <a:pt x="671" y="167"/>
                    </a:lnTo>
                    <a:lnTo>
                      <a:pt x="671" y="154"/>
                    </a:lnTo>
                    <a:lnTo>
                      <a:pt x="689" y="154"/>
                    </a:lnTo>
                    <a:lnTo>
                      <a:pt x="689" y="147"/>
                    </a:lnTo>
                    <a:lnTo>
                      <a:pt x="683" y="154"/>
                    </a:lnTo>
                    <a:lnTo>
                      <a:pt x="683" y="147"/>
                    </a:lnTo>
                    <a:lnTo>
                      <a:pt x="683" y="135"/>
                    </a:lnTo>
                    <a:lnTo>
                      <a:pt x="689" y="122"/>
                    </a:lnTo>
                    <a:lnTo>
                      <a:pt x="695" y="109"/>
                    </a:lnTo>
                    <a:lnTo>
                      <a:pt x="708" y="103"/>
                    </a:lnTo>
                    <a:lnTo>
                      <a:pt x="726" y="96"/>
                    </a:lnTo>
                    <a:lnTo>
                      <a:pt x="732" y="96"/>
                    </a:lnTo>
                    <a:lnTo>
                      <a:pt x="738" y="96"/>
                    </a:lnTo>
                    <a:lnTo>
                      <a:pt x="744" y="90"/>
                    </a:lnTo>
                    <a:lnTo>
                      <a:pt x="744" y="77"/>
                    </a:lnTo>
                    <a:lnTo>
                      <a:pt x="738" y="77"/>
                    </a:lnTo>
                    <a:lnTo>
                      <a:pt x="744" y="64"/>
                    </a:lnTo>
                    <a:lnTo>
                      <a:pt x="744" y="45"/>
                    </a:lnTo>
                    <a:lnTo>
                      <a:pt x="726" y="38"/>
                    </a:lnTo>
                    <a:lnTo>
                      <a:pt x="708" y="77"/>
                    </a:lnTo>
                    <a:lnTo>
                      <a:pt x="689" y="90"/>
                    </a:lnTo>
                    <a:lnTo>
                      <a:pt x="646" y="90"/>
                    </a:lnTo>
                    <a:lnTo>
                      <a:pt x="634" y="96"/>
                    </a:lnTo>
                    <a:lnTo>
                      <a:pt x="628" y="103"/>
                    </a:lnTo>
                    <a:lnTo>
                      <a:pt x="621" y="115"/>
                    </a:lnTo>
                    <a:lnTo>
                      <a:pt x="621" y="128"/>
                    </a:lnTo>
                    <a:lnTo>
                      <a:pt x="609" y="128"/>
                    </a:lnTo>
                    <a:lnTo>
                      <a:pt x="584" y="115"/>
                    </a:lnTo>
                    <a:lnTo>
                      <a:pt x="597" y="128"/>
                    </a:lnTo>
                    <a:lnTo>
                      <a:pt x="541" y="154"/>
                    </a:lnTo>
                    <a:lnTo>
                      <a:pt x="529" y="154"/>
                    </a:lnTo>
                    <a:lnTo>
                      <a:pt x="541" y="115"/>
                    </a:lnTo>
                    <a:lnTo>
                      <a:pt x="541" y="109"/>
                    </a:lnTo>
                    <a:lnTo>
                      <a:pt x="535" y="109"/>
                    </a:lnTo>
                    <a:lnTo>
                      <a:pt x="541" y="96"/>
                    </a:lnTo>
                    <a:lnTo>
                      <a:pt x="541" y="77"/>
                    </a:lnTo>
                    <a:lnTo>
                      <a:pt x="535" y="77"/>
                    </a:lnTo>
                    <a:lnTo>
                      <a:pt x="511" y="90"/>
                    </a:lnTo>
                    <a:lnTo>
                      <a:pt x="492" y="115"/>
                    </a:lnTo>
                    <a:lnTo>
                      <a:pt x="486" y="147"/>
                    </a:lnTo>
                    <a:lnTo>
                      <a:pt x="468" y="154"/>
                    </a:lnTo>
                    <a:lnTo>
                      <a:pt x="468" y="147"/>
                    </a:lnTo>
                    <a:lnTo>
                      <a:pt x="480" y="115"/>
                    </a:lnTo>
                    <a:lnTo>
                      <a:pt x="498" y="90"/>
                    </a:lnTo>
                    <a:lnTo>
                      <a:pt x="486" y="96"/>
                    </a:lnTo>
                    <a:lnTo>
                      <a:pt x="498" y="77"/>
                    </a:lnTo>
                    <a:lnTo>
                      <a:pt x="517" y="64"/>
                    </a:lnTo>
                    <a:lnTo>
                      <a:pt x="541" y="70"/>
                    </a:lnTo>
                    <a:lnTo>
                      <a:pt x="541" y="58"/>
                    </a:lnTo>
                    <a:lnTo>
                      <a:pt x="535" y="58"/>
                    </a:lnTo>
                    <a:lnTo>
                      <a:pt x="541" y="58"/>
                    </a:lnTo>
                    <a:lnTo>
                      <a:pt x="511" y="58"/>
                    </a:lnTo>
                    <a:lnTo>
                      <a:pt x="511" y="45"/>
                    </a:lnTo>
                    <a:lnTo>
                      <a:pt x="492" y="58"/>
                    </a:lnTo>
                    <a:lnTo>
                      <a:pt x="511" y="38"/>
                    </a:lnTo>
                    <a:lnTo>
                      <a:pt x="468" y="58"/>
                    </a:lnTo>
                    <a:lnTo>
                      <a:pt x="468" y="45"/>
                    </a:lnTo>
                    <a:lnTo>
                      <a:pt x="455" y="58"/>
                    </a:lnTo>
                    <a:lnTo>
                      <a:pt x="486" y="19"/>
                    </a:lnTo>
                    <a:lnTo>
                      <a:pt x="492" y="19"/>
                    </a:lnTo>
                    <a:lnTo>
                      <a:pt x="449" y="6"/>
                    </a:lnTo>
                    <a:lnTo>
                      <a:pt x="431" y="0"/>
                    </a:lnTo>
                    <a:lnTo>
                      <a:pt x="104" y="0"/>
                    </a:lnTo>
                    <a:lnTo>
                      <a:pt x="104" y="6"/>
                    </a:lnTo>
                    <a:lnTo>
                      <a:pt x="98" y="38"/>
                    </a:lnTo>
                    <a:lnTo>
                      <a:pt x="92" y="38"/>
                    </a:lnTo>
                    <a:lnTo>
                      <a:pt x="98" y="26"/>
                    </a:lnTo>
                    <a:lnTo>
                      <a:pt x="98" y="19"/>
                    </a:lnTo>
                    <a:lnTo>
                      <a:pt x="92" y="13"/>
                    </a:lnTo>
                    <a:lnTo>
                      <a:pt x="80" y="6"/>
                    </a:lnTo>
                    <a:lnTo>
                      <a:pt x="74" y="19"/>
                    </a:lnTo>
                    <a:lnTo>
                      <a:pt x="55" y="77"/>
                    </a:lnTo>
                    <a:lnTo>
                      <a:pt x="24" y="128"/>
                    </a:lnTo>
                    <a:lnTo>
                      <a:pt x="6" y="186"/>
                    </a:lnTo>
                    <a:lnTo>
                      <a:pt x="12" y="192"/>
                    </a:lnTo>
                    <a:lnTo>
                      <a:pt x="6" y="199"/>
                    </a:lnTo>
                    <a:lnTo>
                      <a:pt x="6" y="199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6" y="212"/>
                    </a:lnTo>
                    <a:lnTo>
                      <a:pt x="6" y="212"/>
                    </a:lnTo>
                    <a:lnTo>
                      <a:pt x="6" y="212"/>
                    </a:lnTo>
                    <a:lnTo>
                      <a:pt x="6" y="218"/>
                    </a:lnTo>
                    <a:lnTo>
                      <a:pt x="6" y="218"/>
                    </a:lnTo>
                    <a:lnTo>
                      <a:pt x="0" y="225"/>
                    </a:lnTo>
                    <a:lnTo>
                      <a:pt x="0" y="231"/>
                    </a:lnTo>
                    <a:lnTo>
                      <a:pt x="0" y="237"/>
                    </a:lnTo>
                    <a:lnTo>
                      <a:pt x="6" y="244"/>
                    </a:lnTo>
                    <a:lnTo>
                      <a:pt x="6" y="250"/>
                    </a:lnTo>
                    <a:lnTo>
                      <a:pt x="6" y="257"/>
                    </a:lnTo>
                    <a:lnTo>
                      <a:pt x="6" y="263"/>
                    </a:lnTo>
                    <a:lnTo>
                      <a:pt x="12" y="276"/>
                    </a:lnTo>
                    <a:lnTo>
                      <a:pt x="12" y="282"/>
                    </a:lnTo>
                    <a:lnTo>
                      <a:pt x="12" y="289"/>
                    </a:lnTo>
                    <a:lnTo>
                      <a:pt x="6" y="295"/>
                    </a:lnTo>
                    <a:lnTo>
                      <a:pt x="31" y="308"/>
                    </a:lnTo>
                    <a:lnTo>
                      <a:pt x="37" y="334"/>
                    </a:lnTo>
                    <a:lnTo>
                      <a:pt x="68" y="334"/>
                    </a:lnTo>
                    <a:lnTo>
                      <a:pt x="92" y="346"/>
                    </a:lnTo>
                    <a:lnTo>
                      <a:pt x="111" y="372"/>
                    </a:lnTo>
                    <a:lnTo>
                      <a:pt x="178" y="366"/>
                    </a:lnTo>
                    <a:lnTo>
                      <a:pt x="184" y="385"/>
                    </a:lnTo>
                    <a:lnTo>
                      <a:pt x="184" y="391"/>
                    </a:lnTo>
                    <a:lnTo>
                      <a:pt x="197" y="417"/>
                    </a:lnTo>
                    <a:lnTo>
                      <a:pt x="203" y="417"/>
                    </a:lnTo>
                    <a:lnTo>
                      <a:pt x="209" y="391"/>
                    </a:lnTo>
                    <a:lnTo>
                      <a:pt x="221" y="404"/>
                    </a:lnTo>
                    <a:lnTo>
                      <a:pt x="246" y="475"/>
                    </a:lnTo>
                    <a:lnTo>
                      <a:pt x="271" y="481"/>
                    </a:lnTo>
                    <a:lnTo>
                      <a:pt x="277" y="44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85" name="Freeform 5"/>
              <p:cNvSpPr>
                <a:spLocks/>
              </p:cNvSpPr>
              <p:nvPr/>
            </p:nvSpPr>
            <p:spPr bwMode="auto">
              <a:xfrm>
                <a:off x="1715" y="1482"/>
                <a:ext cx="42" cy="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13"/>
                  </a:cxn>
                  <a:cxn ang="0">
                    <a:pos x="31" y="13"/>
                  </a:cxn>
                  <a:cxn ang="0">
                    <a:pos x="18" y="0"/>
                  </a:cxn>
                  <a:cxn ang="0">
                    <a:pos x="0" y="0"/>
                  </a:cxn>
                </a:cxnLst>
                <a:rect l="0" t="0" r="r" b="b"/>
                <a:pathLst>
                  <a:path w="31" h="13">
                    <a:moveTo>
                      <a:pt x="0" y="0"/>
                    </a:moveTo>
                    <a:lnTo>
                      <a:pt x="18" y="13"/>
                    </a:lnTo>
                    <a:lnTo>
                      <a:pt x="31" y="13"/>
                    </a:lnTo>
                    <a:lnTo>
                      <a:pt x="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86" name="Freeform 6"/>
              <p:cNvSpPr>
                <a:spLocks/>
              </p:cNvSpPr>
              <p:nvPr/>
            </p:nvSpPr>
            <p:spPr bwMode="auto">
              <a:xfrm>
                <a:off x="1715" y="1482"/>
                <a:ext cx="42" cy="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13"/>
                  </a:cxn>
                  <a:cxn ang="0">
                    <a:pos x="31" y="13"/>
                  </a:cxn>
                  <a:cxn ang="0">
                    <a:pos x="18" y="0"/>
                  </a:cxn>
                  <a:cxn ang="0">
                    <a:pos x="0" y="0"/>
                  </a:cxn>
                </a:cxnLst>
                <a:rect l="0" t="0" r="r" b="b"/>
                <a:pathLst>
                  <a:path w="31" h="13">
                    <a:moveTo>
                      <a:pt x="0" y="0"/>
                    </a:moveTo>
                    <a:lnTo>
                      <a:pt x="18" y="13"/>
                    </a:lnTo>
                    <a:lnTo>
                      <a:pt x="31" y="13"/>
                    </a:lnTo>
                    <a:lnTo>
                      <a:pt x="18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87" name="Freeform 7"/>
              <p:cNvSpPr>
                <a:spLocks/>
              </p:cNvSpPr>
              <p:nvPr/>
            </p:nvSpPr>
            <p:spPr bwMode="auto">
              <a:xfrm>
                <a:off x="1699" y="1548"/>
                <a:ext cx="32" cy="31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12" y="25"/>
                  </a:cxn>
                  <a:cxn ang="0">
                    <a:pos x="24" y="13"/>
                  </a:cxn>
                  <a:cxn ang="0">
                    <a:pos x="6" y="13"/>
                  </a:cxn>
                  <a:cxn ang="0">
                    <a:pos x="6" y="0"/>
                  </a:cxn>
                  <a:cxn ang="0">
                    <a:pos x="0" y="13"/>
                  </a:cxn>
                </a:cxnLst>
                <a:rect l="0" t="0" r="r" b="b"/>
                <a:pathLst>
                  <a:path w="24" h="25">
                    <a:moveTo>
                      <a:pt x="0" y="13"/>
                    </a:moveTo>
                    <a:lnTo>
                      <a:pt x="12" y="25"/>
                    </a:lnTo>
                    <a:lnTo>
                      <a:pt x="24" y="13"/>
                    </a:lnTo>
                    <a:lnTo>
                      <a:pt x="6" y="13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88" name="Freeform 8"/>
              <p:cNvSpPr>
                <a:spLocks/>
              </p:cNvSpPr>
              <p:nvPr/>
            </p:nvSpPr>
            <p:spPr bwMode="auto">
              <a:xfrm>
                <a:off x="1699" y="1548"/>
                <a:ext cx="32" cy="31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12" y="25"/>
                  </a:cxn>
                  <a:cxn ang="0">
                    <a:pos x="24" y="13"/>
                  </a:cxn>
                  <a:cxn ang="0">
                    <a:pos x="6" y="13"/>
                  </a:cxn>
                  <a:cxn ang="0">
                    <a:pos x="6" y="0"/>
                  </a:cxn>
                  <a:cxn ang="0">
                    <a:pos x="0" y="13"/>
                  </a:cxn>
                </a:cxnLst>
                <a:rect l="0" t="0" r="r" b="b"/>
                <a:pathLst>
                  <a:path w="24" h="25">
                    <a:moveTo>
                      <a:pt x="0" y="13"/>
                    </a:moveTo>
                    <a:lnTo>
                      <a:pt x="12" y="25"/>
                    </a:lnTo>
                    <a:lnTo>
                      <a:pt x="24" y="13"/>
                    </a:lnTo>
                    <a:lnTo>
                      <a:pt x="6" y="13"/>
                    </a:lnTo>
                    <a:lnTo>
                      <a:pt x="6" y="0"/>
                    </a:lnTo>
                    <a:lnTo>
                      <a:pt x="0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89" name="Freeform 9"/>
              <p:cNvSpPr>
                <a:spLocks/>
              </p:cNvSpPr>
              <p:nvPr/>
            </p:nvSpPr>
            <p:spPr bwMode="auto">
              <a:xfrm>
                <a:off x="1787" y="1453"/>
                <a:ext cx="96" cy="110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0" y="77"/>
                  </a:cxn>
                  <a:cxn ang="0">
                    <a:pos x="43" y="77"/>
                  </a:cxn>
                  <a:cxn ang="0">
                    <a:pos x="37" y="84"/>
                  </a:cxn>
                  <a:cxn ang="0">
                    <a:pos x="43" y="84"/>
                  </a:cxn>
                  <a:cxn ang="0">
                    <a:pos x="49" y="77"/>
                  </a:cxn>
                  <a:cxn ang="0">
                    <a:pos x="62" y="77"/>
                  </a:cxn>
                  <a:cxn ang="0">
                    <a:pos x="49" y="84"/>
                  </a:cxn>
                  <a:cxn ang="0">
                    <a:pos x="62" y="84"/>
                  </a:cxn>
                  <a:cxn ang="0">
                    <a:pos x="62" y="97"/>
                  </a:cxn>
                  <a:cxn ang="0">
                    <a:pos x="68" y="97"/>
                  </a:cxn>
                  <a:cxn ang="0">
                    <a:pos x="74" y="77"/>
                  </a:cxn>
                  <a:cxn ang="0">
                    <a:pos x="68" y="77"/>
                  </a:cxn>
                  <a:cxn ang="0">
                    <a:pos x="74" y="58"/>
                  </a:cxn>
                  <a:cxn ang="0">
                    <a:pos x="62" y="77"/>
                  </a:cxn>
                  <a:cxn ang="0">
                    <a:pos x="74" y="45"/>
                  </a:cxn>
                  <a:cxn ang="0">
                    <a:pos x="68" y="45"/>
                  </a:cxn>
                  <a:cxn ang="0">
                    <a:pos x="74" y="39"/>
                  </a:cxn>
                  <a:cxn ang="0">
                    <a:pos x="49" y="39"/>
                  </a:cxn>
                  <a:cxn ang="0">
                    <a:pos x="49" y="20"/>
                  </a:cxn>
                  <a:cxn ang="0">
                    <a:pos x="37" y="26"/>
                  </a:cxn>
                  <a:cxn ang="0">
                    <a:pos x="62" y="0"/>
                  </a:cxn>
                  <a:cxn ang="0">
                    <a:pos x="49" y="0"/>
                  </a:cxn>
                  <a:cxn ang="0">
                    <a:pos x="13" y="45"/>
                  </a:cxn>
                  <a:cxn ang="0">
                    <a:pos x="0" y="58"/>
                  </a:cxn>
                </a:cxnLst>
                <a:rect l="0" t="0" r="r" b="b"/>
                <a:pathLst>
                  <a:path w="74" h="97">
                    <a:moveTo>
                      <a:pt x="0" y="58"/>
                    </a:moveTo>
                    <a:lnTo>
                      <a:pt x="0" y="77"/>
                    </a:lnTo>
                    <a:lnTo>
                      <a:pt x="43" y="77"/>
                    </a:lnTo>
                    <a:lnTo>
                      <a:pt x="37" y="84"/>
                    </a:lnTo>
                    <a:lnTo>
                      <a:pt x="43" y="84"/>
                    </a:lnTo>
                    <a:lnTo>
                      <a:pt x="49" y="77"/>
                    </a:lnTo>
                    <a:lnTo>
                      <a:pt x="62" y="77"/>
                    </a:lnTo>
                    <a:lnTo>
                      <a:pt x="49" y="84"/>
                    </a:lnTo>
                    <a:lnTo>
                      <a:pt x="62" y="84"/>
                    </a:lnTo>
                    <a:lnTo>
                      <a:pt x="62" y="97"/>
                    </a:lnTo>
                    <a:lnTo>
                      <a:pt x="68" y="97"/>
                    </a:lnTo>
                    <a:lnTo>
                      <a:pt x="74" y="77"/>
                    </a:lnTo>
                    <a:lnTo>
                      <a:pt x="68" y="77"/>
                    </a:lnTo>
                    <a:lnTo>
                      <a:pt x="74" y="58"/>
                    </a:lnTo>
                    <a:lnTo>
                      <a:pt x="62" y="77"/>
                    </a:lnTo>
                    <a:lnTo>
                      <a:pt x="74" y="45"/>
                    </a:lnTo>
                    <a:lnTo>
                      <a:pt x="68" y="45"/>
                    </a:lnTo>
                    <a:lnTo>
                      <a:pt x="74" y="39"/>
                    </a:lnTo>
                    <a:lnTo>
                      <a:pt x="49" y="39"/>
                    </a:lnTo>
                    <a:lnTo>
                      <a:pt x="49" y="20"/>
                    </a:lnTo>
                    <a:lnTo>
                      <a:pt x="37" y="26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13" y="45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90" name="Freeform 10"/>
              <p:cNvSpPr>
                <a:spLocks/>
              </p:cNvSpPr>
              <p:nvPr/>
            </p:nvSpPr>
            <p:spPr bwMode="auto">
              <a:xfrm>
                <a:off x="1787" y="1453"/>
                <a:ext cx="96" cy="110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0" y="77"/>
                  </a:cxn>
                  <a:cxn ang="0">
                    <a:pos x="43" y="77"/>
                  </a:cxn>
                  <a:cxn ang="0">
                    <a:pos x="37" y="84"/>
                  </a:cxn>
                  <a:cxn ang="0">
                    <a:pos x="43" y="84"/>
                  </a:cxn>
                  <a:cxn ang="0">
                    <a:pos x="49" y="77"/>
                  </a:cxn>
                  <a:cxn ang="0">
                    <a:pos x="62" y="77"/>
                  </a:cxn>
                  <a:cxn ang="0">
                    <a:pos x="49" y="84"/>
                  </a:cxn>
                  <a:cxn ang="0">
                    <a:pos x="62" y="84"/>
                  </a:cxn>
                  <a:cxn ang="0">
                    <a:pos x="62" y="97"/>
                  </a:cxn>
                  <a:cxn ang="0">
                    <a:pos x="68" y="97"/>
                  </a:cxn>
                  <a:cxn ang="0">
                    <a:pos x="74" y="77"/>
                  </a:cxn>
                  <a:cxn ang="0">
                    <a:pos x="68" y="77"/>
                  </a:cxn>
                  <a:cxn ang="0">
                    <a:pos x="74" y="58"/>
                  </a:cxn>
                  <a:cxn ang="0">
                    <a:pos x="62" y="77"/>
                  </a:cxn>
                  <a:cxn ang="0">
                    <a:pos x="74" y="45"/>
                  </a:cxn>
                  <a:cxn ang="0">
                    <a:pos x="68" y="45"/>
                  </a:cxn>
                  <a:cxn ang="0">
                    <a:pos x="74" y="39"/>
                  </a:cxn>
                  <a:cxn ang="0">
                    <a:pos x="49" y="39"/>
                  </a:cxn>
                  <a:cxn ang="0">
                    <a:pos x="49" y="20"/>
                  </a:cxn>
                  <a:cxn ang="0">
                    <a:pos x="37" y="26"/>
                  </a:cxn>
                  <a:cxn ang="0">
                    <a:pos x="62" y="0"/>
                  </a:cxn>
                  <a:cxn ang="0">
                    <a:pos x="49" y="0"/>
                  </a:cxn>
                  <a:cxn ang="0">
                    <a:pos x="13" y="45"/>
                  </a:cxn>
                  <a:cxn ang="0">
                    <a:pos x="0" y="58"/>
                  </a:cxn>
                </a:cxnLst>
                <a:rect l="0" t="0" r="r" b="b"/>
                <a:pathLst>
                  <a:path w="74" h="97">
                    <a:moveTo>
                      <a:pt x="0" y="58"/>
                    </a:moveTo>
                    <a:lnTo>
                      <a:pt x="0" y="77"/>
                    </a:lnTo>
                    <a:lnTo>
                      <a:pt x="43" y="77"/>
                    </a:lnTo>
                    <a:lnTo>
                      <a:pt x="37" y="84"/>
                    </a:lnTo>
                    <a:lnTo>
                      <a:pt x="43" y="84"/>
                    </a:lnTo>
                    <a:lnTo>
                      <a:pt x="49" y="77"/>
                    </a:lnTo>
                    <a:lnTo>
                      <a:pt x="62" y="77"/>
                    </a:lnTo>
                    <a:lnTo>
                      <a:pt x="49" y="84"/>
                    </a:lnTo>
                    <a:lnTo>
                      <a:pt x="62" y="84"/>
                    </a:lnTo>
                    <a:lnTo>
                      <a:pt x="62" y="97"/>
                    </a:lnTo>
                    <a:lnTo>
                      <a:pt x="68" y="97"/>
                    </a:lnTo>
                    <a:lnTo>
                      <a:pt x="74" y="77"/>
                    </a:lnTo>
                    <a:lnTo>
                      <a:pt x="68" y="77"/>
                    </a:lnTo>
                    <a:lnTo>
                      <a:pt x="74" y="58"/>
                    </a:lnTo>
                    <a:lnTo>
                      <a:pt x="62" y="77"/>
                    </a:lnTo>
                    <a:lnTo>
                      <a:pt x="74" y="45"/>
                    </a:lnTo>
                    <a:lnTo>
                      <a:pt x="68" y="45"/>
                    </a:lnTo>
                    <a:lnTo>
                      <a:pt x="74" y="39"/>
                    </a:lnTo>
                    <a:lnTo>
                      <a:pt x="49" y="39"/>
                    </a:lnTo>
                    <a:lnTo>
                      <a:pt x="49" y="20"/>
                    </a:lnTo>
                    <a:lnTo>
                      <a:pt x="37" y="26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13" y="45"/>
                    </a:lnTo>
                    <a:lnTo>
                      <a:pt x="0" y="58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91" name="Line 11"/>
              <p:cNvSpPr>
                <a:spLocks noChangeShapeType="1"/>
              </p:cNvSpPr>
              <p:nvPr/>
            </p:nvSpPr>
            <p:spPr bwMode="auto">
              <a:xfrm>
                <a:off x="4977" y="1024"/>
                <a:ext cx="8" cy="22"/>
              </a:xfrm>
              <a:prstGeom prst="line">
                <a:avLst/>
              </a:prstGeom>
              <a:noFill/>
              <a:ln w="9525">
                <a:solidFill>
                  <a:srgbClr val="2B4A8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92" name="Freeform 12"/>
              <p:cNvSpPr>
                <a:spLocks/>
              </p:cNvSpPr>
              <p:nvPr/>
            </p:nvSpPr>
            <p:spPr bwMode="auto">
              <a:xfrm>
                <a:off x="4977" y="1024"/>
                <a:ext cx="39" cy="22"/>
              </a:xfrm>
              <a:custGeom>
                <a:avLst/>
                <a:gdLst/>
                <a:ahLst/>
                <a:cxnLst>
                  <a:cxn ang="0">
                    <a:pos x="6" y="19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6" y="19"/>
                  </a:cxn>
                </a:cxnLst>
                <a:rect l="0" t="0" r="r" b="b"/>
                <a:pathLst>
                  <a:path w="30" h="19">
                    <a:moveTo>
                      <a:pt x="6" y="19"/>
                    </a:moveTo>
                    <a:lnTo>
                      <a:pt x="30" y="0"/>
                    </a:lnTo>
                    <a:lnTo>
                      <a:pt x="0" y="0"/>
                    </a:lnTo>
                    <a:lnTo>
                      <a:pt x="6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93" name="Freeform 13"/>
              <p:cNvSpPr>
                <a:spLocks/>
              </p:cNvSpPr>
              <p:nvPr/>
            </p:nvSpPr>
            <p:spPr bwMode="auto">
              <a:xfrm>
                <a:off x="4977" y="1024"/>
                <a:ext cx="39" cy="22"/>
              </a:xfrm>
              <a:custGeom>
                <a:avLst/>
                <a:gdLst/>
                <a:ahLst/>
                <a:cxnLst>
                  <a:cxn ang="0">
                    <a:pos x="6" y="19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6" y="19"/>
                  </a:cxn>
                </a:cxnLst>
                <a:rect l="0" t="0" r="r" b="b"/>
                <a:pathLst>
                  <a:path w="30" h="19">
                    <a:moveTo>
                      <a:pt x="6" y="19"/>
                    </a:moveTo>
                    <a:lnTo>
                      <a:pt x="30" y="0"/>
                    </a:lnTo>
                    <a:lnTo>
                      <a:pt x="0" y="0"/>
                    </a:lnTo>
                    <a:lnTo>
                      <a:pt x="6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94" name="Freeform 14"/>
              <p:cNvSpPr>
                <a:spLocks/>
              </p:cNvSpPr>
              <p:nvPr/>
            </p:nvSpPr>
            <p:spPr bwMode="auto">
              <a:xfrm>
                <a:off x="4977" y="1024"/>
                <a:ext cx="39" cy="22"/>
              </a:xfrm>
              <a:custGeom>
                <a:avLst/>
                <a:gdLst/>
                <a:ahLst/>
                <a:cxnLst>
                  <a:cxn ang="0">
                    <a:pos x="6" y="19"/>
                  </a:cxn>
                  <a:cxn ang="0">
                    <a:pos x="30" y="0"/>
                  </a:cxn>
                  <a:cxn ang="0">
                    <a:pos x="0" y="0"/>
                  </a:cxn>
                </a:cxnLst>
                <a:rect l="0" t="0" r="r" b="b"/>
                <a:pathLst>
                  <a:path w="30" h="19">
                    <a:moveTo>
                      <a:pt x="6" y="19"/>
                    </a:moveTo>
                    <a:lnTo>
                      <a:pt x="3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95" name="Freeform 15"/>
              <p:cNvSpPr>
                <a:spLocks/>
              </p:cNvSpPr>
              <p:nvPr/>
            </p:nvSpPr>
            <p:spPr bwMode="auto">
              <a:xfrm>
                <a:off x="4448" y="980"/>
                <a:ext cx="48" cy="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7" y="7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7" h="7">
                    <a:moveTo>
                      <a:pt x="0" y="7"/>
                    </a:moveTo>
                    <a:lnTo>
                      <a:pt x="37" y="7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96" name="Freeform 16"/>
              <p:cNvSpPr>
                <a:spLocks/>
              </p:cNvSpPr>
              <p:nvPr/>
            </p:nvSpPr>
            <p:spPr bwMode="auto">
              <a:xfrm>
                <a:off x="4448" y="980"/>
                <a:ext cx="48" cy="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7" y="7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7" h="7">
                    <a:moveTo>
                      <a:pt x="0" y="7"/>
                    </a:moveTo>
                    <a:lnTo>
                      <a:pt x="37" y="7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97" name="Freeform 17"/>
              <p:cNvSpPr>
                <a:spLocks/>
              </p:cNvSpPr>
              <p:nvPr/>
            </p:nvSpPr>
            <p:spPr bwMode="auto">
              <a:xfrm>
                <a:off x="4465" y="958"/>
                <a:ext cx="71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6"/>
                  </a:cxn>
                  <a:cxn ang="0">
                    <a:pos x="55" y="0"/>
                  </a:cxn>
                  <a:cxn ang="0">
                    <a:pos x="0" y="0"/>
                  </a:cxn>
                </a:cxnLst>
                <a:rect l="0" t="0" r="r" b="b"/>
                <a:pathLst>
                  <a:path w="55" h="6">
                    <a:moveTo>
                      <a:pt x="0" y="0"/>
                    </a:moveTo>
                    <a:lnTo>
                      <a:pt x="55" y="6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98" name="Freeform 18"/>
              <p:cNvSpPr>
                <a:spLocks/>
              </p:cNvSpPr>
              <p:nvPr/>
            </p:nvSpPr>
            <p:spPr bwMode="auto">
              <a:xfrm>
                <a:off x="4465" y="958"/>
                <a:ext cx="71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6"/>
                  </a:cxn>
                  <a:cxn ang="0">
                    <a:pos x="55" y="0"/>
                  </a:cxn>
                  <a:cxn ang="0">
                    <a:pos x="0" y="0"/>
                  </a:cxn>
                </a:cxnLst>
                <a:rect l="0" t="0" r="r" b="b"/>
                <a:pathLst>
                  <a:path w="55" h="6">
                    <a:moveTo>
                      <a:pt x="0" y="0"/>
                    </a:moveTo>
                    <a:lnTo>
                      <a:pt x="55" y="6"/>
                    </a:lnTo>
                    <a:lnTo>
                      <a:pt x="55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699" name="Freeform 19"/>
              <p:cNvSpPr>
                <a:spLocks/>
              </p:cNvSpPr>
              <p:nvPr/>
            </p:nvSpPr>
            <p:spPr bwMode="auto">
              <a:xfrm>
                <a:off x="4353" y="946"/>
                <a:ext cx="105" cy="21"/>
              </a:xfrm>
              <a:custGeom>
                <a:avLst/>
                <a:gdLst/>
                <a:ahLst/>
                <a:cxnLst>
                  <a:cxn ang="0">
                    <a:pos x="6" y="13"/>
                  </a:cxn>
                  <a:cxn ang="0">
                    <a:pos x="43" y="19"/>
                  </a:cxn>
                  <a:cxn ang="0">
                    <a:pos x="73" y="19"/>
                  </a:cxn>
                  <a:cxn ang="0">
                    <a:pos x="80" y="13"/>
                  </a:cxn>
                  <a:cxn ang="0">
                    <a:pos x="43" y="0"/>
                  </a:cxn>
                  <a:cxn ang="0">
                    <a:pos x="0" y="0"/>
                  </a:cxn>
                  <a:cxn ang="0">
                    <a:pos x="6" y="13"/>
                  </a:cxn>
                </a:cxnLst>
                <a:rect l="0" t="0" r="r" b="b"/>
                <a:pathLst>
                  <a:path w="80" h="19">
                    <a:moveTo>
                      <a:pt x="6" y="13"/>
                    </a:moveTo>
                    <a:lnTo>
                      <a:pt x="43" y="19"/>
                    </a:lnTo>
                    <a:lnTo>
                      <a:pt x="73" y="19"/>
                    </a:lnTo>
                    <a:lnTo>
                      <a:pt x="80" y="13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6" y="1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00" name="Freeform 20"/>
              <p:cNvSpPr>
                <a:spLocks/>
              </p:cNvSpPr>
              <p:nvPr/>
            </p:nvSpPr>
            <p:spPr bwMode="auto">
              <a:xfrm>
                <a:off x="4353" y="946"/>
                <a:ext cx="105" cy="21"/>
              </a:xfrm>
              <a:custGeom>
                <a:avLst/>
                <a:gdLst/>
                <a:ahLst/>
                <a:cxnLst>
                  <a:cxn ang="0">
                    <a:pos x="6" y="13"/>
                  </a:cxn>
                  <a:cxn ang="0">
                    <a:pos x="43" y="19"/>
                  </a:cxn>
                  <a:cxn ang="0">
                    <a:pos x="73" y="19"/>
                  </a:cxn>
                  <a:cxn ang="0">
                    <a:pos x="80" y="13"/>
                  </a:cxn>
                  <a:cxn ang="0">
                    <a:pos x="43" y="0"/>
                  </a:cxn>
                  <a:cxn ang="0">
                    <a:pos x="0" y="0"/>
                  </a:cxn>
                  <a:cxn ang="0">
                    <a:pos x="6" y="13"/>
                  </a:cxn>
                </a:cxnLst>
                <a:rect l="0" t="0" r="r" b="b"/>
                <a:pathLst>
                  <a:path w="80" h="19">
                    <a:moveTo>
                      <a:pt x="6" y="13"/>
                    </a:moveTo>
                    <a:lnTo>
                      <a:pt x="43" y="19"/>
                    </a:lnTo>
                    <a:lnTo>
                      <a:pt x="73" y="19"/>
                    </a:lnTo>
                    <a:lnTo>
                      <a:pt x="80" y="13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6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01" name="Freeform 21"/>
              <p:cNvSpPr>
                <a:spLocks/>
              </p:cNvSpPr>
              <p:nvPr/>
            </p:nvSpPr>
            <p:spPr bwMode="auto">
              <a:xfrm>
                <a:off x="3882" y="878"/>
                <a:ext cx="56" cy="2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43" y="20"/>
                  </a:cxn>
                  <a:cxn ang="0">
                    <a:pos x="36" y="7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20"/>
                  </a:cxn>
                </a:cxnLst>
                <a:rect l="0" t="0" r="r" b="b"/>
                <a:pathLst>
                  <a:path w="43" h="20">
                    <a:moveTo>
                      <a:pt x="0" y="20"/>
                    </a:moveTo>
                    <a:lnTo>
                      <a:pt x="43" y="20"/>
                    </a:lnTo>
                    <a:lnTo>
                      <a:pt x="36" y="7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02" name="Freeform 22"/>
              <p:cNvSpPr>
                <a:spLocks/>
              </p:cNvSpPr>
              <p:nvPr/>
            </p:nvSpPr>
            <p:spPr bwMode="auto">
              <a:xfrm>
                <a:off x="3882" y="878"/>
                <a:ext cx="56" cy="2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43" y="20"/>
                  </a:cxn>
                  <a:cxn ang="0">
                    <a:pos x="36" y="7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20"/>
                  </a:cxn>
                </a:cxnLst>
                <a:rect l="0" t="0" r="r" b="b"/>
                <a:pathLst>
                  <a:path w="43" h="20">
                    <a:moveTo>
                      <a:pt x="0" y="20"/>
                    </a:moveTo>
                    <a:lnTo>
                      <a:pt x="43" y="20"/>
                    </a:lnTo>
                    <a:lnTo>
                      <a:pt x="36" y="7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03" name="Freeform 23"/>
              <p:cNvSpPr>
                <a:spLocks/>
              </p:cNvSpPr>
              <p:nvPr/>
            </p:nvSpPr>
            <p:spPr bwMode="auto">
              <a:xfrm>
                <a:off x="3753" y="856"/>
                <a:ext cx="120" cy="3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7" y="26"/>
                  </a:cxn>
                  <a:cxn ang="0">
                    <a:pos x="92" y="26"/>
                  </a:cxn>
                  <a:cxn ang="0">
                    <a:pos x="80" y="19"/>
                  </a:cxn>
                  <a:cxn ang="0">
                    <a:pos x="25" y="0"/>
                  </a:cxn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</a:cxnLst>
                <a:rect l="0" t="0" r="r" b="b"/>
                <a:pathLst>
                  <a:path w="92" h="26">
                    <a:moveTo>
                      <a:pt x="0" y="7"/>
                    </a:moveTo>
                    <a:lnTo>
                      <a:pt x="37" y="26"/>
                    </a:lnTo>
                    <a:lnTo>
                      <a:pt x="92" y="26"/>
                    </a:lnTo>
                    <a:lnTo>
                      <a:pt x="80" y="19"/>
                    </a:lnTo>
                    <a:lnTo>
                      <a:pt x="25" y="0"/>
                    </a:lnTo>
                    <a:lnTo>
                      <a:pt x="6" y="0"/>
                    </a:lnTo>
                    <a:lnTo>
                      <a:pt x="6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04" name="Freeform 24"/>
              <p:cNvSpPr>
                <a:spLocks/>
              </p:cNvSpPr>
              <p:nvPr/>
            </p:nvSpPr>
            <p:spPr bwMode="auto">
              <a:xfrm>
                <a:off x="3753" y="856"/>
                <a:ext cx="120" cy="3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7" y="26"/>
                  </a:cxn>
                  <a:cxn ang="0">
                    <a:pos x="92" y="26"/>
                  </a:cxn>
                  <a:cxn ang="0">
                    <a:pos x="80" y="19"/>
                  </a:cxn>
                  <a:cxn ang="0">
                    <a:pos x="25" y="0"/>
                  </a:cxn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</a:cxnLst>
                <a:rect l="0" t="0" r="r" b="b"/>
                <a:pathLst>
                  <a:path w="92" h="26">
                    <a:moveTo>
                      <a:pt x="0" y="7"/>
                    </a:moveTo>
                    <a:lnTo>
                      <a:pt x="37" y="26"/>
                    </a:lnTo>
                    <a:lnTo>
                      <a:pt x="92" y="26"/>
                    </a:lnTo>
                    <a:lnTo>
                      <a:pt x="80" y="19"/>
                    </a:lnTo>
                    <a:lnTo>
                      <a:pt x="25" y="0"/>
                    </a:lnTo>
                    <a:lnTo>
                      <a:pt x="6" y="0"/>
                    </a:lnTo>
                    <a:lnTo>
                      <a:pt x="6" y="7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05" name="Freeform 25"/>
              <p:cNvSpPr>
                <a:spLocks/>
              </p:cNvSpPr>
              <p:nvPr/>
            </p:nvSpPr>
            <p:spPr bwMode="auto">
              <a:xfrm>
                <a:off x="3370" y="939"/>
                <a:ext cx="183" cy="107"/>
              </a:xfrm>
              <a:custGeom>
                <a:avLst/>
                <a:gdLst/>
                <a:ahLst/>
                <a:cxnLst>
                  <a:cxn ang="0">
                    <a:pos x="12" y="77"/>
                  </a:cxn>
                  <a:cxn ang="0">
                    <a:pos x="37" y="96"/>
                  </a:cxn>
                  <a:cxn ang="0">
                    <a:pos x="67" y="96"/>
                  </a:cxn>
                  <a:cxn ang="0">
                    <a:pos x="49" y="77"/>
                  </a:cxn>
                  <a:cxn ang="0">
                    <a:pos x="43" y="57"/>
                  </a:cxn>
                  <a:cxn ang="0">
                    <a:pos x="74" y="19"/>
                  </a:cxn>
                  <a:cxn ang="0">
                    <a:pos x="141" y="6"/>
                  </a:cxn>
                  <a:cxn ang="0">
                    <a:pos x="135" y="0"/>
                  </a:cxn>
                  <a:cxn ang="0">
                    <a:pos x="110" y="0"/>
                  </a:cxn>
                  <a:cxn ang="0">
                    <a:pos x="67" y="6"/>
                  </a:cxn>
                  <a:cxn ang="0">
                    <a:pos x="30" y="19"/>
                  </a:cxn>
                  <a:cxn ang="0">
                    <a:pos x="30" y="38"/>
                  </a:cxn>
                  <a:cxn ang="0">
                    <a:pos x="18" y="38"/>
                  </a:cxn>
                  <a:cxn ang="0">
                    <a:pos x="30" y="45"/>
                  </a:cxn>
                  <a:cxn ang="0">
                    <a:pos x="12" y="57"/>
                  </a:cxn>
                  <a:cxn ang="0">
                    <a:pos x="18" y="57"/>
                  </a:cxn>
                  <a:cxn ang="0">
                    <a:pos x="0" y="64"/>
                  </a:cxn>
                  <a:cxn ang="0">
                    <a:pos x="12" y="77"/>
                  </a:cxn>
                </a:cxnLst>
                <a:rect l="0" t="0" r="r" b="b"/>
                <a:pathLst>
                  <a:path w="141" h="96">
                    <a:moveTo>
                      <a:pt x="12" y="77"/>
                    </a:moveTo>
                    <a:lnTo>
                      <a:pt x="37" y="96"/>
                    </a:lnTo>
                    <a:lnTo>
                      <a:pt x="67" y="96"/>
                    </a:lnTo>
                    <a:lnTo>
                      <a:pt x="49" y="77"/>
                    </a:lnTo>
                    <a:lnTo>
                      <a:pt x="43" y="57"/>
                    </a:lnTo>
                    <a:lnTo>
                      <a:pt x="74" y="19"/>
                    </a:lnTo>
                    <a:lnTo>
                      <a:pt x="141" y="6"/>
                    </a:lnTo>
                    <a:lnTo>
                      <a:pt x="135" y="0"/>
                    </a:lnTo>
                    <a:lnTo>
                      <a:pt x="110" y="0"/>
                    </a:lnTo>
                    <a:lnTo>
                      <a:pt x="67" y="6"/>
                    </a:lnTo>
                    <a:lnTo>
                      <a:pt x="30" y="19"/>
                    </a:lnTo>
                    <a:lnTo>
                      <a:pt x="30" y="38"/>
                    </a:lnTo>
                    <a:lnTo>
                      <a:pt x="18" y="38"/>
                    </a:lnTo>
                    <a:lnTo>
                      <a:pt x="30" y="45"/>
                    </a:lnTo>
                    <a:lnTo>
                      <a:pt x="12" y="57"/>
                    </a:lnTo>
                    <a:lnTo>
                      <a:pt x="18" y="57"/>
                    </a:lnTo>
                    <a:lnTo>
                      <a:pt x="0" y="64"/>
                    </a:lnTo>
                    <a:lnTo>
                      <a:pt x="12" y="7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06" name="Freeform 26"/>
              <p:cNvSpPr>
                <a:spLocks/>
              </p:cNvSpPr>
              <p:nvPr/>
            </p:nvSpPr>
            <p:spPr bwMode="auto">
              <a:xfrm>
                <a:off x="3370" y="939"/>
                <a:ext cx="183" cy="107"/>
              </a:xfrm>
              <a:custGeom>
                <a:avLst/>
                <a:gdLst/>
                <a:ahLst/>
                <a:cxnLst>
                  <a:cxn ang="0">
                    <a:pos x="12" y="77"/>
                  </a:cxn>
                  <a:cxn ang="0">
                    <a:pos x="37" y="96"/>
                  </a:cxn>
                  <a:cxn ang="0">
                    <a:pos x="67" y="96"/>
                  </a:cxn>
                  <a:cxn ang="0">
                    <a:pos x="49" y="77"/>
                  </a:cxn>
                  <a:cxn ang="0">
                    <a:pos x="43" y="57"/>
                  </a:cxn>
                  <a:cxn ang="0">
                    <a:pos x="74" y="19"/>
                  </a:cxn>
                  <a:cxn ang="0">
                    <a:pos x="141" y="6"/>
                  </a:cxn>
                  <a:cxn ang="0">
                    <a:pos x="135" y="0"/>
                  </a:cxn>
                  <a:cxn ang="0">
                    <a:pos x="110" y="0"/>
                  </a:cxn>
                  <a:cxn ang="0">
                    <a:pos x="67" y="6"/>
                  </a:cxn>
                  <a:cxn ang="0">
                    <a:pos x="30" y="19"/>
                  </a:cxn>
                  <a:cxn ang="0">
                    <a:pos x="30" y="38"/>
                  </a:cxn>
                  <a:cxn ang="0">
                    <a:pos x="18" y="38"/>
                  </a:cxn>
                  <a:cxn ang="0">
                    <a:pos x="30" y="45"/>
                  </a:cxn>
                  <a:cxn ang="0">
                    <a:pos x="12" y="57"/>
                  </a:cxn>
                  <a:cxn ang="0">
                    <a:pos x="18" y="57"/>
                  </a:cxn>
                  <a:cxn ang="0">
                    <a:pos x="0" y="64"/>
                  </a:cxn>
                  <a:cxn ang="0">
                    <a:pos x="12" y="77"/>
                  </a:cxn>
                </a:cxnLst>
                <a:rect l="0" t="0" r="r" b="b"/>
                <a:pathLst>
                  <a:path w="141" h="96">
                    <a:moveTo>
                      <a:pt x="12" y="77"/>
                    </a:moveTo>
                    <a:lnTo>
                      <a:pt x="37" y="96"/>
                    </a:lnTo>
                    <a:lnTo>
                      <a:pt x="67" y="96"/>
                    </a:lnTo>
                    <a:lnTo>
                      <a:pt x="49" y="77"/>
                    </a:lnTo>
                    <a:lnTo>
                      <a:pt x="43" y="57"/>
                    </a:lnTo>
                    <a:lnTo>
                      <a:pt x="74" y="19"/>
                    </a:lnTo>
                    <a:lnTo>
                      <a:pt x="141" y="6"/>
                    </a:lnTo>
                    <a:lnTo>
                      <a:pt x="135" y="0"/>
                    </a:lnTo>
                    <a:lnTo>
                      <a:pt x="110" y="0"/>
                    </a:lnTo>
                    <a:lnTo>
                      <a:pt x="67" y="6"/>
                    </a:lnTo>
                    <a:lnTo>
                      <a:pt x="30" y="19"/>
                    </a:lnTo>
                    <a:lnTo>
                      <a:pt x="30" y="38"/>
                    </a:lnTo>
                    <a:lnTo>
                      <a:pt x="18" y="38"/>
                    </a:lnTo>
                    <a:lnTo>
                      <a:pt x="30" y="45"/>
                    </a:lnTo>
                    <a:lnTo>
                      <a:pt x="12" y="57"/>
                    </a:lnTo>
                    <a:lnTo>
                      <a:pt x="18" y="57"/>
                    </a:lnTo>
                    <a:lnTo>
                      <a:pt x="0" y="64"/>
                    </a:lnTo>
                    <a:lnTo>
                      <a:pt x="12" y="7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07" name="Freeform 27"/>
              <p:cNvSpPr>
                <a:spLocks/>
              </p:cNvSpPr>
              <p:nvPr/>
            </p:nvSpPr>
            <p:spPr bwMode="auto">
              <a:xfrm>
                <a:off x="3362" y="1069"/>
                <a:ext cx="24" cy="15"/>
              </a:xfrm>
              <a:custGeom>
                <a:avLst/>
                <a:gdLst/>
                <a:ahLst/>
                <a:cxnLst>
                  <a:cxn ang="0">
                    <a:pos x="6" y="13"/>
                  </a:cxn>
                  <a:cxn ang="0">
                    <a:pos x="18" y="0"/>
                  </a:cxn>
                  <a:cxn ang="0">
                    <a:pos x="0" y="0"/>
                  </a:cxn>
                  <a:cxn ang="0">
                    <a:pos x="6" y="13"/>
                  </a:cxn>
                </a:cxnLst>
                <a:rect l="0" t="0" r="r" b="b"/>
                <a:pathLst>
                  <a:path w="18" h="13">
                    <a:moveTo>
                      <a:pt x="6" y="13"/>
                    </a:moveTo>
                    <a:lnTo>
                      <a:pt x="18" y="0"/>
                    </a:lnTo>
                    <a:lnTo>
                      <a:pt x="0" y="0"/>
                    </a:lnTo>
                    <a:lnTo>
                      <a:pt x="6" y="1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08" name="Freeform 28"/>
              <p:cNvSpPr>
                <a:spLocks/>
              </p:cNvSpPr>
              <p:nvPr/>
            </p:nvSpPr>
            <p:spPr bwMode="auto">
              <a:xfrm>
                <a:off x="3362" y="1069"/>
                <a:ext cx="24" cy="15"/>
              </a:xfrm>
              <a:custGeom>
                <a:avLst/>
                <a:gdLst/>
                <a:ahLst/>
                <a:cxnLst>
                  <a:cxn ang="0">
                    <a:pos x="6" y="13"/>
                  </a:cxn>
                  <a:cxn ang="0">
                    <a:pos x="18" y="0"/>
                  </a:cxn>
                  <a:cxn ang="0">
                    <a:pos x="0" y="0"/>
                  </a:cxn>
                  <a:cxn ang="0">
                    <a:pos x="6" y="13"/>
                  </a:cxn>
                </a:cxnLst>
                <a:rect l="0" t="0" r="r" b="b"/>
                <a:pathLst>
                  <a:path w="18" h="13">
                    <a:moveTo>
                      <a:pt x="6" y="13"/>
                    </a:moveTo>
                    <a:lnTo>
                      <a:pt x="18" y="0"/>
                    </a:lnTo>
                    <a:lnTo>
                      <a:pt x="0" y="0"/>
                    </a:lnTo>
                    <a:lnTo>
                      <a:pt x="6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09" name="Freeform 29"/>
              <p:cNvSpPr>
                <a:spLocks/>
              </p:cNvSpPr>
              <p:nvPr/>
            </p:nvSpPr>
            <p:spPr bwMode="auto">
              <a:xfrm>
                <a:off x="3370" y="856"/>
                <a:ext cx="87" cy="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49" y="7"/>
                  </a:cxn>
                  <a:cxn ang="0">
                    <a:pos x="43" y="0"/>
                  </a:cxn>
                  <a:cxn ang="0">
                    <a:pos x="67" y="0"/>
                  </a:cxn>
                  <a:cxn ang="0">
                    <a:pos x="55" y="0"/>
                  </a:cxn>
                  <a:cxn ang="0">
                    <a:pos x="0" y="7"/>
                  </a:cxn>
                </a:cxnLst>
                <a:rect l="0" t="0" r="r" b="b"/>
                <a:pathLst>
                  <a:path w="67" h="7">
                    <a:moveTo>
                      <a:pt x="0" y="7"/>
                    </a:moveTo>
                    <a:lnTo>
                      <a:pt x="49" y="7"/>
                    </a:lnTo>
                    <a:lnTo>
                      <a:pt x="43" y="0"/>
                    </a:lnTo>
                    <a:lnTo>
                      <a:pt x="67" y="0"/>
                    </a:lnTo>
                    <a:lnTo>
                      <a:pt x="55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10" name="Freeform 30"/>
              <p:cNvSpPr>
                <a:spLocks/>
              </p:cNvSpPr>
              <p:nvPr/>
            </p:nvSpPr>
            <p:spPr bwMode="auto">
              <a:xfrm>
                <a:off x="3370" y="856"/>
                <a:ext cx="87" cy="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49" y="7"/>
                  </a:cxn>
                  <a:cxn ang="0">
                    <a:pos x="43" y="0"/>
                  </a:cxn>
                  <a:cxn ang="0">
                    <a:pos x="67" y="0"/>
                  </a:cxn>
                  <a:cxn ang="0">
                    <a:pos x="55" y="0"/>
                  </a:cxn>
                  <a:cxn ang="0">
                    <a:pos x="0" y="7"/>
                  </a:cxn>
                </a:cxnLst>
                <a:rect l="0" t="0" r="r" b="b"/>
                <a:pathLst>
                  <a:path w="67" h="7">
                    <a:moveTo>
                      <a:pt x="0" y="7"/>
                    </a:moveTo>
                    <a:lnTo>
                      <a:pt x="49" y="7"/>
                    </a:lnTo>
                    <a:lnTo>
                      <a:pt x="43" y="0"/>
                    </a:lnTo>
                    <a:lnTo>
                      <a:pt x="67" y="0"/>
                    </a:lnTo>
                    <a:lnTo>
                      <a:pt x="55" y="0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11" name="Freeform 31"/>
              <p:cNvSpPr>
                <a:spLocks/>
              </p:cNvSpPr>
              <p:nvPr/>
            </p:nvSpPr>
            <p:spPr bwMode="auto">
              <a:xfrm>
                <a:off x="3338" y="842"/>
                <a:ext cx="55" cy="14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43" y="13"/>
                  </a:cxn>
                  <a:cxn ang="0">
                    <a:pos x="37" y="13"/>
                  </a:cxn>
                  <a:cxn ang="0">
                    <a:pos x="37" y="0"/>
                  </a:cxn>
                  <a:cxn ang="0">
                    <a:pos x="25" y="13"/>
                  </a:cxn>
                  <a:cxn ang="0">
                    <a:pos x="0" y="13"/>
                  </a:cxn>
                </a:cxnLst>
                <a:rect l="0" t="0" r="r" b="b"/>
                <a:pathLst>
                  <a:path w="43" h="13">
                    <a:moveTo>
                      <a:pt x="0" y="13"/>
                    </a:moveTo>
                    <a:lnTo>
                      <a:pt x="43" y="13"/>
                    </a:lnTo>
                    <a:lnTo>
                      <a:pt x="37" y="13"/>
                    </a:lnTo>
                    <a:lnTo>
                      <a:pt x="37" y="0"/>
                    </a:lnTo>
                    <a:lnTo>
                      <a:pt x="25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12" name="Freeform 32"/>
              <p:cNvSpPr>
                <a:spLocks/>
              </p:cNvSpPr>
              <p:nvPr/>
            </p:nvSpPr>
            <p:spPr bwMode="auto">
              <a:xfrm>
                <a:off x="3338" y="842"/>
                <a:ext cx="55" cy="14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43" y="13"/>
                  </a:cxn>
                  <a:cxn ang="0">
                    <a:pos x="37" y="13"/>
                  </a:cxn>
                  <a:cxn ang="0">
                    <a:pos x="37" y="0"/>
                  </a:cxn>
                  <a:cxn ang="0">
                    <a:pos x="25" y="13"/>
                  </a:cxn>
                  <a:cxn ang="0">
                    <a:pos x="0" y="13"/>
                  </a:cxn>
                </a:cxnLst>
                <a:rect l="0" t="0" r="r" b="b"/>
                <a:pathLst>
                  <a:path w="43" h="13">
                    <a:moveTo>
                      <a:pt x="0" y="13"/>
                    </a:moveTo>
                    <a:lnTo>
                      <a:pt x="43" y="13"/>
                    </a:lnTo>
                    <a:lnTo>
                      <a:pt x="37" y="13"/>
                    </a:lnTo>
                    <a:lnTo>
                      <a:pt x="37" y="0"/>
                    </a:lnTo>
                    <a:lnTo>
                      <a:pt x="25" y="13"/>
                    </a:lnTo>
                    <a:lnTo>
                      <a:pt x="0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13" name="Line 33"/>
              <p:cNvSpPr>
                <a:spLocks noChangeShapeType="1"/>
              </p:cNvSpPr>
              <p:nvPr/>
            </p:nvSpPr>
            <p:spPr bwMode="auto">
              <a:xfrm>
                <a:off x="3330" y="864"/>
                <a:ext cx="32" cy="1"/>
              </a:xfrm>
              <a:prstGeom prst="line">
                <a:avLst/>
              </a:prstGeom>
              <a:noFill/>
              <a:ln w="9525">
                <a:solidFill>
                  <a:srgbClr val="2B4A8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14" name="Freeform 34"/>
              <p:cNvSpPr>
                <a:spLocks/>
              </p:cNvSpPr>
              <p:nvPr/>
            </p:nvSpPr>
            <p:spPr bwMode="auto">
              <a:xfrm>
                <a:off x="3234" y="856"/>
                <a:ext cx="78" cy="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2" y="7"/>
                  </a:cxn>
                  <a:cxn ang="0">
                    <a:pos x="31" y="0"/>
                  </a:cxn>
                  <a:cxn ang="0">
                    <a:pos x="0" y="7"/>
                  </a:cxn>
                </a:cxnLst>
                <a:rect l="0" t="0" r="r" b="b"/>
                <a:pathLst>
                  <a:path w="62" h="7">
                    <a:moveTo>
                      <a:pt x="0" y="7"/>
                    </a:moveTo>
                    <a:lnTo>
                      <a:pt x="62" y="7"/>
                    </a:lnTo>
                    <a:lnTo>
                      <a:pt x="31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15" name="Freeform 35"/>
              <p:cNvSpPr>
                <a:spLocks/>
              </p:cNvSpPr>
              <p:nvPr/>
            </p:nvSpPr>
            <p:spPr bwMode="auto">
              <a:xfrm>
                <a:off x="3234" y="856"/>
                <a:ext cx="78" cy="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2" y="7"/>
                  </a:cxn>
                  <a:cxn ang="0">
                    <a:pos x="31" y="0"/>
                  </a:cxn>
                  <a:cxn ang="0">
                    <a:pos x="0" y="7"/>
                  </a:cxn>
                </a:cxnLst>
                <a:rect l="0" t="0" r="r" b="b"/>
                <a:pathLst>
                  <a:path w="62" h="7">
                    <a:moveTo>
                      <a:pt x="0" y="7"/>
                    </a:moveTo>
                    <a:lnTo>
                      <a:pt x="62" y="7"/>
                    </a:lnTo>
                    <a:lnTo>
                      <a:pt x="31" y="0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16" name="Freeform 36"/>
              <p:cNvSpPr>
                <a:spLocks/>
              </p:cNvSpPr>
              <p:nvPr/>
            </p:nvSpPr>
            <p:spPr bwMode="auto">
              <a:xfrm>
                <a:off x="2874" y="864"/>
                <a:ext cx="184" cy="75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9" y="32"/>
                  </a:cxn>
                  <a:cxn ang="0">
                    <a:pos x="25" y="32"/>
                  </a:cxn>
                  <a:cxn ang="0">
                    <a:pos x="25" y="44"/>
                  </a:cxn>
                  <a:cxn ang="0">
                    <a:pos x="56" y="64"/>
                  </a:cxn>
                  <a:cxn ang="0">
                    <a:pos x="68" y="32"/>
                  </a:cxn>
                  <a:cxn ang="0">
                    <a:pos x="86" y="32"/>
                  </a:cxn>
                  <a:cxn ang="0">
                    <a:pos x="86" y="44"/>
                  </a:cxn>
                  <a:cxn ang="0">
                    <a:pos x="129" y="44"/>
                  </a:cxn>
                  <a:cxn ang="0">
                    <a:pos x="68" y="19"/>
                  </a:cxn>
                  <a:cxn ang="0">
                    <a:pos x="68" y="12"/>
                  </a:cxn>
                  <a:cxn ang="0">
                    <a:pos x="105" y="19"/>
                  </a:cxn>
                  <a:cxn ang="0">
                    <a:pos x="142" y="12"/>
                  </a:cxn>
                  <a:cxn ang="0">
                    <a:pos x="136" y="0"/>
                  </a:cxn>
                  <a:cxn ang="0">
                    <a:pos x="74" y="0"/>
                  </a:cxn>
                  <a:cxn ang="0">
                    <a:pos x="43" y="12"/>
                  </a:cxn>
                  <a:cxn ang="0">
                    <a:pos x="0" y="12"/>
                  </a:cxn>
                </a:cxnLst>
                <a:rect l="0" t="0" r="r" b="b"/>
                <a:pathLst>
                  <a:path w="142" h="64">
                    <a:moveTo>
                      <a:pt x="0" y="12"/>
                    </a:moveTo>
                    <a:lnTo>
                      <a:pt x="19" y="32"/>
                    </a:lnTo>
                    <a:lnTo>
                      <a:pt x="25" y="32"/>
                    </a:lnTo>
                    <a:lnTo>
                      <a:pt x="25" y="44"/>
                    </a:lnTo>
                    <a:lnTo>
                      <a:pt x="56" y="64"/>
                    </a:lnTo>
                    <a:lnTo>
                      <a:pt x="68" y="32"/>
                    </a:lnTo>
                    <a:lnTo>
                      <a:pt x="86" y="32"/>
                    </a:lnTo>
                    <a:lnTo>
                      <a:pt x="86" y="44"/>
                    </a:lnTo>
                    <a:lnTo>
                      <a:pt x="129" y="44"/>
                    </a:lnTo>
                    <a:lnTo>
                      <a:pt x="68" y="19"/>
                    </a:lnTo>
                    <a:lnTo>
                      <a:pt x="68" y="12"/>
                    </a:lnTo>
                    <a:lnTo>
                      <a:pt x="105" y="19"/>
                    </a:lnTo>
                    <a:lnTo>
                      <a:pt x="142" y="12"/>
                    </a:lnTo>
                    <a:lnTo>
                      <a:pt x="136" y="0"/>
                    </a:lnTo>
                    <a:lnTo>
                      <a:pt x="74" y="0"/>
                    </a:lnTo>
                    <a:lnTo>
                      <a:pt x="43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17" name="Freeform 37"/>
              <p:cNvSpPr>
                <a:spLocks/>
              </p:cNvSpPr>
              <p:nvPr/>
            </p:nvSpPr>
            <p:spPr bwMode="auto">
              <a:xfrm>
                <a:off x="2874" y="864"/>
                <a:ext cx="184" cy="75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9" y="32"/>
                  </a:cxn>
                  <a:cxn ang="0">
                    <a:pos x="25" y="32"/>
                  </a:cxn>
                  <a:cxn ang="0">
                    <a:pos x="25" y="44"/>
                  </a:cxn>
                  <a:cxn ang="0">
                    <a:pos x="56" y="64"/>
                  </a:cxn>
                  <a:cxn ang="0">
                    <a:pos x="68" y="32"/>
                  </a:cxn>
                  <a:cxn ang="0">
                    <a:pos x="86" y="32"/>
                  </a:cxn>
                  <a:cxn ang="0">
                    <a:pos x="86" y="44"/>
                  </a:cxn>
                  <a:cxn ang="0">
                    <a:pos x="129" y="44"/>
                  </a:cxn>
                  <a:cxn ang="0">
                    <a:pos x="68" y="19"/>
                  </a:cxn>
                  <a:cxn ang="0">
                    <a:pos x="68" y="12"/>
                  </a:cxn>
                  <a:cxn ang="0">
                    <a:pos x="105" y="19"/>
                  </a:cxn>
                  <a:cxn ang="0">
                    <a:pos x="142" y="12"/>
                  </a:cxn>
                  <a:cxn ang="0">
                    <a:pos x="136" y="0"/>
                  </a:cxn>
                  <a:cxn ang="0">
                    <a:pos x="74" y="0"/>
                  </a:cxn>
                  <a:cxn ang="0">
                    <a:pos x="43" y="12"/>
                  </a:cxn>
                  <a:cxn ang="0">
                    <a:pos x="0" y="12"/>
                  </a:cxn>
                </a:cxnLst>
                <a:rect l="0" t="0" r="r" b="b"/>
                <a:pathLst>
                  <a:path w="142" h="64">
                    <a:moveTo>
                      <a:pt x="0" y="12"/>
                    </a:moveTo>
                    <a:lnTo>
                      <a:pt x="19" y="32"/>
                    </a:lnTo>
                    <a:lnTo>
                      <a:pt x="25" y="32"/>
                    </a:lnTo>
                    <a:lnTo>
                      <a:pt x="25" y="44"/>
                    </a:lnTo>
                    <a:lnTo>
                      <a:pt x="56" y="64"/>
                    </a:lnTo>
                    <a:lnTo>
                      <a:pt x="68" y="32"/>
                    </a:lnTo>
                    <a:lnTo>
                      <a:pt x="86" y="32"/>
                    </a:lnTo>
                    <a:lnTo>
                      <a:pt x="86" y="44"/>
                    </a:lnTo>
                    <a:lnTo>
                      <a:pt x="129" y="44"/>
                    </a:lnTo>
                    <a:lnTo>
                      <a:pt x="68" y="19"/>
                    </a:lnTo>
                    <a:lnTo>
                      <a:pt x="68" y="12"/>
                    </a:lnTo>
                    <a:lnTo>
                      <a:pt x="105" y="19"/>
                    </a:lnTo>
                    <a:lnTo>
                      <a:pt x="142" y="12"/>
                    </a:lnTo>
                    <a:lnTo>
                      <a:pt x="136" y="0"/>
                    </a:lnTo>
                    <a:lnTo>
                      <a:pt x="74" y="0"/>
                    </a:lnTo>
                    <a:lnTo>
                      <a:pt x="43" y="12"/>
                    </a:lnTo>
                    <a:lnTo>
                      <a:pt x="0" y="1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18" name="Freeform 38"/>
              <p:cNvSpPr>
                <a:spLocks noEditPoints="1"/>
              </p:cNvSpPr>
              <p:nvPr/>
            </p:nvSpPr>
            <p:spPr bwMode="auto">
              <a:xfrm>
                <a:off x="1188" y="820"/>
                <a:ext cx="1447" cy="495"/>
              </a:xfrm>
              <a:custGeom>
                <a:avLst/>
                <a:gdLst/>
                <a:ahLst/>
                <a:cxnLst>
                  <a:cxn ang="0">
                    <a:pos x="320" y="276"/>
                  </a:cxn>
                  <a:cxn ang="0">
                    <a:pos x="418" y="257"/>
                  </a:cxn>
                  <a:cxn ang="0">
                    <a:pos x="418" y="257"/>
                  </a:cxn>
                  <a:cxn ang="0">
                    <a:pos x="437" y="148"/>
                  </a:cxn>
                  <a:cxn ang="0">
                    <a:pos x="350" y="154"/>
                  </a:cxn>
                  <a:cxn ang="0">
                    <a:pos x="338" y="193"/>
                  </a:cxn>
                  <a:cxn ang="0">
                    <a:pos x="406" y="218"/>
                  </a:cxn>
                  <a:cxn ang="0">
                    <a:pos x="467" y="237"/>
                  </a:cxn>
                  <a:cxn ang="0">
                    <a:pos x="406" y="289"/>
                  </a:cxn>
                  <a:cxn ang="0">
                    <a:pos x="400" y="308"/>
                  </a:cxn>
                  <a:cxn ang="0">
                    <a:pos x="455" y="347"/>
                  </a:cxn>
                  <a:cxn ang="0">
                    <a:pos x="474" y="321"/>
                  </a:cxn>
                  <a:cxn ang="0">
                    <a:pos x="510" y="334"/>
                  </a:cxn>
                  <a:cxn ang="0">
                    <a:pos x="504" y="314"/>
                  </a:cxn>
                  <a:cxn ang="0">
                    <a:pos x="510" y="270"/>
                  </a:cxn>
                  <a:cxn ang="0">
                    <a:pos x="529" y="289"/>
                  </a:cxn>
                  <a:cxn ang="0">
                    <a:pos x="523" y="231"/>
                  </a:cxn>
                  <a:cxn ang="0">
                    <a:pos x="498" y="160"/>
                  </a:cxn>
                  <a:cxn ang="0">
                    <a:pos x="424" y="141"/>
                  </a:cxn>
                  <a:cxn ang="0">
                    <a:pos x="357" y="128"/>
                  </a:cxn>
                  <a:cxn ang="0">
                    <a:pos x="394" y="109"/>
                  </a:cxn>
                  <a:cxn ang="0">
                    <a:pos x="400" y="71"/>
                  </a:cxn>
                  <a:cxn ang="0">
                    <a:pos x="474" y="39"/>
                  </a:cxn>
                  <a:cxn ang="0">
                    <a:pos x="455" y="58"/>
                  </a:cxn>
                  <a:cxn ang="0">
                    <a:pos x="510" y="103"/>
                  </a:cxn>
                  <a:cxn ang="0">
                    <a:pos x="578" y="51"/>
                  </a:cxn>
                  <a:cxn ang="0">
                    <a:pos x="658" y="39"/>
                  </a:cxn>
                  <a:cxn ang="0">
                    <a:pos x="584" y="64"/>
                  </a:cxn>
                  <a:cxn ang="0">
                    <a:pos x="670" y="116"/>
                  </a:cxn>
                  <a:cxn ang="0">
                    <a:pos x="677" y="141"/>
                  </a:cxn>
                  <a:cxn ang="0">
                    <a:pos x="664" y="173"/>
                  </a:cxn>
                  <a:cxn ang="0">
                    <a:pos x="701" y="199"/>
                  </a:cxn>
                  <a:cxn ang="0">
                    <a:pos x="689" y="212"/>
                  </a:cxn>
                  <a:cxn ang="0">
                    <a:pos x="664" y="231"/>
                  </a:cxn>
                  <a:cxn ang="0">
                    <a:pos x="652" y="327"/>
                  </a:cxn>
                  <a:cxn ang="0">
                    <a:pos x="738" y="347"/>
                  </a:cxn>
                  <a:cxn ang="0">
                    <a:pos x="781" y="276"/>
                  </a:cxn>
                  <a:cxn ang="0">
                    <a:pos x="855" y="250"/>
                  </a:cxn>
                  <a:cxn ang="0">
                    <a:pos x="954" y="218"/>
                  </a:cxn>
                  <a:cxn ang="0">
                    <a:pos x="954" y="180"/>
                  </a:cxn>
                  <a:cxn ang="0">
                    <a:pos x="990" y="167"/>
                  </a:cxn>
                  <a:cxn ang="0">
                    <a:pos x="1027" y="128"/>
                  </a:cxn>
                  <a:cxn ang="0">
                    <a:pos x="1021" y="109"/>
                  </a:cxn>
                  <a:cxn ang="0">
                    <a:pos x="1040" y="58"/>
                  </a:cxn>
                  <a:cxn ang="0">
                    <a:pos x="997" y="0"/>
                  </a:cxn>
                  <a:cxn ang="0">
                    <a:pos x="474" y="39"/>
                  </a:cxn>
                  <a:cxn ang="0">
                    <a:pos x="234" y="167"/>
                  </a:cxn>
                  <a:cxn ang="0">
                    <a:pos x="252" y="141"/>
                  </a:cxn>
                  <a:cxn ang="0">
                    <a:pos x="129" y="122"/>
                  </a:cxn>
                  <a:cxn ang="0">
                    <a:pos x="80" y="128"/>
                  </a:cxn>
                  <a:cxn ang="0">
                    <a:pos x="6" y="180"/>
                  </a:cxn>
                  <a:cxn ang="0">
                    <a:pos x="129" y="148"/>
                  </a:cxn>
                  <a:cxn ang="0">
                    <a:pos x="972" y="327"/>
                  </a:cxn>
                  <a:cxn ang="0">
                    <a:pos x="1040" y="282"/>
                  </a:cxn>
                  <a:cxn ang="0">
                    <a:pos x="1034" y="263"/>
                  </a:cxn>
                  <a:cxn ang="0">
                    <a:pos x="990" y="276"/>
                  </a:cxn>
                  <a:cxn ang="0">
                    <a:pos x="935" y="276"/>
                  </a:cxn>
                  <a:cxn ang="0">
                    <a:pos x="1101" y="424"/>
                  </a:cxn>
                </a:cxnLst>
                <a:rect l="0" t="0" r="r" b="b"/>
                <a:pathLst>
                  <a:path w="1114" h="436">
                    <a:moveTo>
                      <a:pt x="314" y="321"/>
                    </a:moveTo>
                    <a:lnTo>
                      <a:pt x="320" y="321"/>
                    </a:lnTo>
                    <a:lnTo>
                      <a:pt x="332" y="327"/>
                    </a:lnTo>
                    <a:lnTo>
                      <a:pt x="350" y="321"/>
                    </a:lnTo>
                    <a:lnTo>
                      <a:pt x="320" y="276"/>
                    </a:lnTo>
                    <a:lnTo>
                      <a:pt x="320" y="270"/>
                    </a:lnTo>
                    <a:lnTo>
                      <a:pt x="289" y="321"/>
                    </a:lnTo>
                    <a:lnTo>
                      <a:pt x="289" y="327"/>
                    </a:lnTo>
                    <a:lnTo>
                      <a:pt x="314" y="321"/>
                    </a:lnTo>
                    <a:close/>
                    <a:moveTo>
                      <a:pt x="418" y="257"/>
                    </a:moveTo>
                    <a:lnTo>
                      <a:pt x="424" y="257"/>
                    </a:lnTo>
                    <a:lnTo>
                      <a:pt x="437" y="237"/>
                    </a:lnTo>
                    <a:lnTo>
                      <a:pt x="430" y="237"/>
                    </a:lnTo>
                    <a:lnTo>
                      <a:pt x="418" y="244"/>
                    </a:lnTo>
                    <a:lnTo>
                      <a:pt x="418" y="257"/>
                    </a:lnTo>
                    <a:close/>
                    <a:moveTo>
                      <a:pt x="437" y="148"/>
                    </a:moveTo>
                    <a:lnTo>
                      <a:pt x="449" y="160"/>
                    </a:lnTo>
                    <a:lnTo>
                      <a:pt x="467" y="160"/>
                    </a:lnTo>
                    <a:lnTo>
                      <a:pt x="424" y="167"/>
                    </a:lnTo>
                    <a:lnTo>
                      <a:pt x="437" y="148"/>
                    </a:lnTo>
                    <a:close/>
                    <a:moveTo>
                      <a:pt x="418" y="141"/>
                    </a:moveTo>
                    <a:lnTo>
                      <a:pt x="400" y="141"/>
                    </a:lnTo>
                    <a:lnTo>
                      <a:pt x="387" y="141"/>
                    </a:lnTo>
                    <a:lnTo>
                      <a:pt x="369" y="141"/>
                    </a:lnTo>
                    <a:lnTo>
                      <a:pt x="350" y="154"/>
                    </a:lnTo>
                    <a:lnTo>
                      <a:pt x="344" y="154"/>
                    </a:lnTo>
                    <a:lnTo>
                      <a:pt x="338" y="160"/>
                    </a:lnTo>
                    <a:lnTo>
                      <a:pt x="338" y="167"/>
                    </a:lnTo>
                    <a:lnTo>
                      <a:pt x="332" y="180"/>
                    </a:lnTo>
                    <a:lnTo>
                      <a:pt x="338" y="193"/>
                    </a:lnTo>
                    <a:lnTo>
                      <a:pt x="344" y="199"/>
                    </a:lnTo>
                    <a:lnTo>
                      <a:pt x="350" y="205"/>
                    </a:lnTo>
                    <a:lnTo>
                      <a:pt x="357" y="212"/>
                    </a:lnTo>
                    <a:lnTo>
                      <a:pt x="400" y="212"/>
                    </a:lnTo>
                    <a:lnTo>
                      <a:pt x="406" y="218"/>
                    </a:lnTo>
                    <a:lnTo>
                      <a:pt x="424" y="212"/>
                    </a:lnTo>
                    <a:lnTo>
                      <a:pt x="449" y="218"/>
                    </a:lnTo>
                    <a:lnTo>
                      <a:pt x="430" y="231"/>
                    </a:lnTo>
                    <a:lnTo>
                      <a:pt x="449" y="225"/>
                    </a:lnTo>
                    <a:lnTo>
                      <a:pt x="467" y="237"/>
                    </a:lnTo>
                    <a:lnTo>
                      <a:pt x="467" y="257"/>
                    </a:lnTo>
                    <a:lnTo>
                      <a:pt x="424" y="270"/>
                    </a:lnTo>
                    <a:lnTo>
                      <a:pt x="430" y="276"/>
                    </a:lnTo>
                    <a:lnTo>
                      <a:pt x="418" y="289"/>
                    </a:lnTo>
                    <a:lnTo>
                      <a:pt x="406" y="289"/>
                    </a:lnTo>
                    <a:lnTo>
                      <a:pt x="400" y="282"/>
                    </a:lnTo>
                    <a:lnTo>
                      <a:pt x="387" y="276"/>
                    </a:lnTo>
                    <a:lnTo>
                      <a:pt x="375" y="282"/>
                    </a:lnTo>
                    <a:lnTo>
                      <a:pt x="369" y="308"/>
                    </a:lnTo>
                    <a:lnTo>
                      <a:pt x="400" y="308"/>
                    </a:lnTo>
                    <a:lnTo>
                      <a:pt x="424" y="321"/>
                    </a:lnTo>
                    <a:lnTo>
                      <a:pt x="430" y="321"/>
                    </a:lnTo>
                    <a:lnTo>
                      <a:pt x="430" y="334"/>
                    </a:lnTo>
                    <a:lnTo>
                      <a:pt x="437" y="347"/>
                    </a:lnTo>
                    <a:lnTo>
                      <a:pt x="455" y="347"/>
                    </a:lnTo>
                    <a:lnTo>
                      <a:pt x="467" y="347"/>
                    </a:lnTo>
                    <a:lnTo>
                      <a:pt x="486" y="347"/>
                    </a:lnTo>
                    <a:lnTo>
                      <a:pt x="467" y="327"/>
                    </a:lnTo>
                    <a:lnTo>
                      <a:pt x="467" y="321"/>
                    </a:lnTo>
                    <a:lnTo>
                      <a:pt x="474" y="321"/>
                    </a:lnTo>
                    <a:lnTo>
                      <a:pt x="480" y="334"/>
                    </a:lnTo>
                    <a:lnTo>
                      <a:pt x="486" y="334"/>
                    </a:lnTo>
                    <a:lnTo>
                      <a:pt x="498" y="340"/>
                    </a:lnTo>
                    <a:lnTo>
                      <a:pt x="510" y="334"/>
                    </a:lnTo>
                    <a:lnTo>
                      <a:pt x="510" y="334"/>
                    </a:lnTo>
                    <a:lnTo>
                      <a:pt x="510" y="334"/>
                    </a:lnTo>
                    <a:lnTo>
                      <a:pt x="510" y="327"/>
                    </a:lnTo>
                    <a:lnTo>
                      <a:pt x="510" y="321"/>
                    </a:lnTo>
                    <a:lnTo>
                      <a:pt x="504" y="321"/>
                    </a:lnTo>
                    <a:lnTo>
                      <a:pt x="504" y="314"/>
                    </a:lnTo>
                    <a:lnTo>
                      <a:pt x="504" y="314"/>
                    </a:lnTo>
                    <a:lnTo>
                      <a:pt x="510" y="308"/>
                    </a:lnTo>
                    <a:lnTo>
                      <a:pt x="498" y="276"/>
                    </a:lnTo>
                    <a:lnTo>
                      <a:pt x="498" y="270"/>
                    </a:lnTo>
                    <a:lnTo>
                      <a:pt x="510" y="270"/>
                    </a:lnTo>
                    <a:lnTo>
                      <a:pt x="517" y="270"/>
                    </a:lnTo>
                    <a:lnTo>
                      <a:pt x="523" y="282"/>
                    </a:lnTo>
                    <a:lnTo>
                      <a:pt x="523" y="289"/>
                    </a:lnTo>
                    <a:lnTo>
                      <a:pt x="523" y="289"/>
                    </a:lnTo>
                    <a:lnTo>
                      <a:pt x="529" y="289"/>
                    </a:lnTo>
                    <a:lnTo>
                      <a:pt x="566" y="257"/>
                    </a:lnTo>
                    <a:lnTo>
                      <a:pt x="535" y="237"/>
                    </a:lnTo>
                    <a:lnTo>
                      <a:pt x="523" y="237"/>
                    </a:lnTo>
                    <a:lnTo>
                      <a:pt x="510" y="231"/>
                    </a:lnTo>
                    <a:lnTo>
                      <a:pt x="523" y="231"/>
                    </a:lnTo>
                    <a:lnTo>
                      <a:pt x="535" y="225"/>
                    </a:lnTo>
                    <a:lnTo>
                      <a:pt x="535" y="212"/>
                    </a:lnTo>
                    <a:lnTo>
                      <a:pt x="517" y="186"/>
                    </a:lnTo>
                    <a:lnTo>
                      <a:pt x="492" y="167"/>
                    </a:lnTo>
                    <a:lnTo>
                      <a:pt x="498" y="160"/>
                    </a:lnTo>
                    <a:lnTo>
                      <a:pt x="474" y="160"/>
                    </a:lnTo>
                    <a:lnTo>
                      <a:pt x="486" y="148"/>
                    </a:lnTo>
                    <a:lnTo>
                      <a:pt x="449" y="141"/>
                    </a:lnTo>
                    <a:lnTo>
                      <a:pt x="437" y="148"/>
                    </a:lnTo>
                    <a:lnTo>
                      <a:pt x="424" y="141"/>
                    </a:lnTo>
                    <a:lnTo>
                      <a:pt x="418" y="141"/>
                    </a:lnTo>
                    <a:close/>
                    <a:moveTo>
                      <a:pt x="344" y="103"/>
                    </a:moveTo>
                    <a:lnTo>
                      <a:pt x="357" y="116"/>
                    </a:lnTo>
                    <a:lnTo>
                      <a:pt x="369" y="109"/>
                    </a:lnTo>
                    <a:lnTo>
                      <a:pt x="357" y="128"/>
                    </a:lnTo>
                    <a:lnTo>
                      <a:pt x="437" y="128"/>
                    </a:lnTo>
                    <a:lnTo>
                      <a:pt x="461" y="128"/>
                    </a:lnTo>
                    <a:lnTo>
                      <a:pt x="474" y="122"/>
                    </a:lnTo>
                    <a:lnTo>
                      <a:pt x="400" y="109"/>
                    </a:lnTo>
                    <a:lnTo>
                      <a:pt x="394" y="109"/>
                    </a:lnTo>
                    <a:lnTo>
                      <a:pt x="394" y="103"/>
                    </a:lnTo>
                    <a:lnTo>
                      <a:pt x="344" y="103"/>
                    </a:lnTo>
                    <a:close/>
                    <a:moveTo>
                      <a:pt x="449" y="32"/>
                    </a:moveTo>
                    <a:lnTo>
                      <a:pt x="406" y="39"/>
                    </a:lnTo>
                    <a:lnTo>
                      <a:pt x="400" y="71"/>
                    </a:lnTo>
                    <a:lnTo>
                      <a:pt x="424" y="71"/>
                    </a:lnTo>
                    <a:lnTo>
                      <a:pt x="467" y="51"/>
                    </a:lnTo>
                    <a:lnTo>
                      <a:pt x="474" y="39"/>
                    </a:lnTo>
                    <a:lnTo>
                      <a:pt x="449" y="32"/>
                    </a:lnTo>
                    <a:close/>
                    <a:moveTo>
                      <a:pt x="474" y="39"/>
                    </a:moveTo>
                    <a:lnTo>
                      <a:pt x="492" y="39"/>
                    </a:lnTo>
                    <a:lnTo>
                      <a:pt x="474" y="51"/>
                    </a:lnTo>
                    <a:lnTo>
                      <a:pt x="486" y="51"/>
                    </a:lnTo>
                    <a:lnTo>
                      <a:pt x="486" y="58"/>
                    </a:lnTo>
                    <a:lnTo>
                      <a:pt x="455" y="58"/>
                    </a:lnTo>
                    <a:lnTo>
                      <a:pt x="424" y="77"/>
                    </a:lnTo>
                    <a:lnTo>
                      <a:pt x="406" y="103"/>
                    </a:lnTo>
                    <a:lnTo>
                      <a:pt x="474" y="103"/>
                    </a:lnTo>
                    <a:lnTo>
                      <a:pt x="474" y="109"/>
                    </a:lnTo>
                    <a:lnTo>
                      <a:pt x="510" y="103"/>
                    </a:lnTo>
                    <a:lnTo>
                      <a:pt x="504" y="83"/>
                    </a:lnTo>
                    <a:lnTo>
                      <a:pt x="517" y="83"/>
                    </a:lnTo>
                    <a:lnTo>
                      <a:pt x="523" y="71"/>
                    </a:lnTo>
                    <a:lnTo>
                      <a:pt x="554" y="71"/>
                    </a:lnTo>
                    <a:lnTo>
                      <a:pt x="578" y="51"/>
                    </a:lnTo>
                    <a:lnTo>
                      <a:pt x="701" y="26"/>
                    </a:lnTo>
                    <a:lnTo>
                      <a:pt x="707" y="32"/>
                    </a:lnTo>
                    <a:lnTo>
                      <a:pt x="683" y="32"/>
                    </a:lnTo>
                    <a:lnTo>
                      <a:pt x="640" y="39"/>
                    </a:lnTo>
                    <a:lnTo>
                      <a:pt x="658" y="39"/>
                    </a:lnTo>
                    <a:lnTo>
                      <a:pt x="658" y="58"/>
                    </a:lnTo>
                    <a:lnTo>
                      <a:pt x="646" y="58"/>
                    </a:lnTo>
                    <a:lnTo>
                      <a:pt x="578" y="58"/>
                    </a:lnTo>
                    <a:lnTo>
                      <a:pt x="572" y="71"/>
                    </a:lnTo>
                    <a:lnTo>
                      <a:pt x="584" y="64"/>
                    </a:lnTo>
                    <a:lnTo>
                      <a:pt x="584" y="83"/>
                    </a:lnTo>
                    <a:lnTo>
                      <a:pt x="572" y="103"/>
                    </a:lnTo>
                    <a:lnTo>
                      <a:pt x="584" y="109"/>
                    </a:lnTo>
                    <a:lnTo>
                      <a:pt x="677" y="109"/>
                    </a:lnTo>
                    <a:lnTo>
                      <a:pt x="670" y="116"/>
                    </a:lnTo>
                    <a:lnTo>
                      <a:pt x="670" y="116"/>
                    </a:lnTo>
                    <a:lnTo>
                      <a:pt x="670" y="122"/>
                    </a:lnTo>
                    <a:lnTo>
                      <a:pt x="670" y="128"/>
                    </a:lnTo>
                    <a:lnTo>
                      <a:pt x="677" y="135"/>
                    </a:lnTo>
                    <a:lnTo>
                      <a:pt x="677" y="141"/>
                    </a:lnTo>
                    <a:lnTo>
                      <a:pt x="677" y="148"/>
                    </a:lnTo>
                    <a:lnTo>
                      <a:pt x="670" y="154"/>
                    </a:lnTo>
                    <a:lnTo>
                      <a:pt x="670" y="167"/>
                    </a:lnTo>
                    <a:lnTo>
                      <a:pt x="670" y="167"/>
                    </a:lnTo>
                    <a:lnTo>
                      <a:pt x="664" y="173"/>
                    </a:lnTo>
                    <a:lnTo>
                      <a:pt x="658" y="167"/>
                    </a:lnTo>
                    <a:lnTo>
                      <a:pt x="670" y="180"/>
                    </a:lnTo>
                    <a:lnTo>
                      <a:pt x="683" y="167"/>
                    </a:lnTo>
                    <a:lnTo>
                      <a:pt x="683" y="180"/>
                    </a:lnTo>
                    <a:lnTo>
                      <a:pt x="701" y="199"/>
                    </a:lnTo>
                    <a:lnTo>
                      <a:pt x="683" y="193"/>
                    </a:lnTo>
                    <a:lnTo>
                      <a:pt x="664" y="205"/>
                    </a:lnTo>
                    <a:lnTo>
                      <a:pt x="652" y="218"/>
                    </a:lnTo>
                    <a:lnTo>
                      <a:pt x="689" y="212"/>
                    </a:lnTo>
                    <a:lnTo>
                      <a:pt x="689" y="212"/>
                    </a:lnTo>
                    <a:lnTo>
                      <a:pt x="689" y="218"/>
                    </a:lnTo>
                    <a:lnTo>
                      <a:pt x="689" y="225"/>
                    </a:lnTo>
                    <a:lnTo>
                      <a:pt x="677" y="231"/>
                    </a:lnTo>
                    <a:lnTo>
                      <a:pt x="670" y="231"/>
                    </a:lnTo>
                    <a:lnTo>
                      <a:pt x="664" y="231"/>
                    </a:lnTo>
                    <a:lnTo>
                      <a:pt x="658" y="237"/>
                    </a:lnTo>
                    <a:lnTo>
                      <a:pt x="646" y="276"/>
                    </a:lnTo>
                    <a:lnTo>
                      <a:pt x="652" y="276"/>
                    </a:lnTo>
                    <a:lnTo>
                      <a:pt x="646" y="308"/>
                    </a:lnTo>
                    <a:lnTo>
                      <a:pt x="652" y="327"/>
                    </a:lnTo>
                    <a:lnTo>
                      <a:pt x="658" y="359"/>
                    </a:lnTo>
                    <a:lnTo>
                      <a:pt x="670" y="366"/>
                    </a:lnTo>
                    <a:lnTo>
                      <a:pt x="701" y="385"/>
                    </a:lnTo>
                    <a:lnTo>
                      <a:pt x="707" y="385"/>
                    </a:lnTo>
                    <a:lnTo>
                      <a:pt x="738" y="347"/>
                    </a:lnTo>
                    <a:lnTo>
                      <a:pt x="738" y="340"/>
                    </a:lnTo>
                    <a:lnTo>
                      <a:pt x="757" y="327"/>
                    </a:lnTo>
                    <a:lnTo>
                      <a:pt x="763" y="308"/>
                    </a:lnTo>
                    <a:lnTo>
                      <a:pt x="763" y="289"/>
                    </a:lnTo>
                    <a:lnTo>
                      <a:pt x="781" y="276"/>
                    </a:lnTo>
                    <a:lnTo>
                      <a:pt x="800" y="289"/>
                    </a:lnTo>
                    <a:lnTo>
                      <a:pt x="818" y="282"/>
                    </a:lnTo>
                    <a:lnTo>
                      <a:pt x="830" y="276"/>
                    </a:lnTo>
                    <a:lnTo>
                      <a:pt x="843" y="263"/>
                    </a:lnTo>
                    <a:lnTo>
                      <a:pt x="855" y="250"/>
                    </a:lnTo>
                    <a:lnTo>
                      <a:pt x="886" y="231"/>
                    </a:lnTo>
                    <a:lnTo>
                      <a:pt x="904" y="231"/>
                    </a:lnTo>
                    <a:lnTo>
                      <a:pt x="917" y="231"/>
                    </a:lnTo>
                    <a:lnTo>
                      <a:pt x="935" y="225"/>
                    </a:lnTo>
                    <a:lnTo>
                      <a:pt x="954" y="218"/>
                    </a:lnTo>
                    <a:lnTo>
                      <a:pt x="966" y="212"/>
                    </a:lnTo>
                    <a:lnTo>
                      <a:pt x="972" y="212"/>
                    </a:lnTo>
                    <a:lnTo>
                      <a:pt x="960" y="205"/>
                    </a:lnTo>
                    <a:lnTo>
                      <a:pt x="947" y="193"/>
                    </a:lnTo>
                    <a:lnTo>
                      <a:pt x="954" y="180"/>
                    </a:lnTo>
                    <a:lnTo>
                      <a:pt x="960" y="180"/>
                    </a:lnTo>
                    <a:lnTo>
                      <a:pt x="990" y="199"/>
                    </a:lnTo>
                    <a:lnTo>
                      <a:pt x="990" y="180"/>
                    </a:lnTo>
                    <a:lnTo>
                      <a:pt x="984" y="173"/>
                    </a:lnTo>
                    <a:lnTo>
                      <a:pt x="990" y="167"/>
                    </a:lnTo>
                    <a:lnTo>
                      <a:pt x="997" y="160"/>
                    </a:lnTo>
                    <a:lnTo>
                      <a:pt x="997" y="154"/>
                    </a:lnTo>
                    <a:lnTo>
                      <a:pt x="990" y="148"/>
                    </a:lnTo>
                    <a:lnTo>
                      <a:pt x="1009" y="148"/>
                    </a:lnTo>
                    <a:lnTo>
                      <a:pt x="1027" y="128"/>
                    </a:lnTo>
                    <a:lnTo>
                      <a:pt x="1015" y="128"/>
                    </a:lnTo>
                    <a:lnTo>
                      <a:pt x="1027" y="109"/>
                    </a:lnTo>
                    <a:lnTo>
                      <a:pt x="1015" y="116"/>
                    </a:lnTo>
                    <a:lnTo>
                      <a:pt x="1009" y="103"/>
                    </a:lnTo>
                    <a:lnTo>
                      <a:pt x="1021" y="109"/>
                    </a:lnTo>
                    <a:lnTo>
                      <a:pt x="1040" y="103"/>
                    </a:lnTo>
                    <a:lnTo>
                      <a:pt x="1040" y="83"/>
                    </a:lnTo>
                    <a:lnTo>
                      <a:pt x="1034" y="71"/>
                    </a:lnTo>
                    <a:lnTo>
                      <a:pt x="1040" y="71"/>
                    </a:lnTo>
                    <a:lnTo>
                      <a:pt x="1040" y="58"/>
                    </a:lnTo>
                    <a:lnTo>
                      <a:pt x="1114" y="32"/>
                    </a:lnTo>
                    <a:lnTo>
                      <a:pt x="1077" y="19"/>
                    </a:lnTo>
                    <a:lnTo>
                      <a:pt x="1034" y="19"/>
                    </a:lnTo>
                    <a:lnTo>
                      <a:pt x="1046" y="13"/>
                    </a:lnTo>
                    <a:lnTo>
                      <a:pt x="997" y="0"/>
                    </a:lnTo>
                    <a:lnTo>
                      <a:pt x="861" y="19"/>
                    </a:lnTo>
                    <a:lnTo>
                      <a:pt x="726" y="19"/>
                    </a:lnTo>
                    <a:lnTo>
                      <a:pt x="597" y="13"/>
                    </a:lnTo>
                    <a:lnTo>
                      <a:pt x="467" y="32"/>
                    </a:lnTo>
                    <a:lnTo>
                      <a:pt x="474" y="39"/>
                    </a:lnTo>
                    <a:close/>
                    <a:moveTo>
                      <a:pt x="387" y="83"/>
                    </a:moveTo>
                    <a:lnTo>
                      <a:pt x="394" y="71"/>
                    </a:lnTo>
                    <a:lnTo>
                      <a:pt x="350" y="83"/>
                    </a:lnTo>
                    <a:lnTo>
                      <a:pt x="387" y="83"/>
                    </a:lnTo>
                    <a:close/>
                    <a:moveTo>
                      <a:pt x="234" y="167"/>
                    </a:moveTo>
                    <a:lnTo>
                      <a:pt x="246" y="180"/>
                    </a:lnTo>
                    <a:lnTo>
                      <a:pt x="270" y="173"/>
                    </a:lnTo>
                    <a:lnTo>
                      <a:pt x="289" y="148"/>
                    </a:lnTo>
                    <a:lnTo>
                      <a:pt x="295" y="141"/>
                    </a:lnTo>
                    <a:lnTo>
                      <a:pt x="252" y="141"/>
                    </a:lnTo>
                    <a:lnTo>
                      <a:pt x="252" y="148"/>
                    </a:lnTo>
                    <a:lnTo>
                      <a:pt x="234" y="160"/>
                    </a:lnTo>
                    <a:lnTo>
                      <a:pt x="234" y="167"/>
                    </a:lnTo>
                    <a:close/>
                    <a:moveTo>
                      <a:pt x="117" y="122"/>
                    </a:moveTo>
                    <a:lnTo>
                      <a:pt x="129" y="122"/>
                    </a:lnTo>
                    <a:lnTo>
                      <a:pt x="141" y="109"/>
                    </a:lnTo>
                    <a:lnTo>
                      <a:pt x="117" y="122"/>
                    </a:lnTo>
                    <a:close/>
                    <a:moveTo>
                      <a:pt x="129" y="148"/>
                    </a:moveTo>
                    <a:lnTo>
                      <a:pt x="117" y="141"/>
                    </a:lnTo>
                    <a:lnTo>
                      <a:pt x="80" y="128"/>
                    </a:lnTo>
                    <a:lnTo>
                      <a:pt x="43" y="141"/>
                    </a:lnTo>
                    <a:lnTo>
                      <a:pt x="43" y="148"/>
                    </a:lnTo>
                    <a:lnTo>
                      <a:pt x="0" y="167"/>
                    </a:lnTo>
                    <a:lnTo>
                      <a:pt x="6" y="173"/>
                    </a:lnTo>
                    <a:lnTo>
                      <a:pt x="6" y="180"/>
                    </a:lnTo>
                    <a:lnTo>
                      <a:pt x="30" y="180"/>
                    </a:lnTo>
                    <a:lnTo>
                      <a:pt x="55" y="167"/>
                    </a:lnTo>
                    <a:lnTo>
                      <a:pt x="74" y="154"/>
                    </a:lnTo>
                    <a:lnTo>
                      <a:pt x="98" y="141"/>
                    </a:lnTo>
                    <a:lnTo>
                      <a:pt x="129" y="148"/>
                    </a:lnTo>
                    <a:close/>
                    <a:moveTo>
                      <a:pt x="960" y="289"/>
                    </a:moveTo>
                    <a:lnTo>
                      <a:pt x="935" y="308"/>
                    </a:lnTo>
                    <a:lnTo>
                      <a:pt x="960" y="308"/>
                    </a:lnTo>
                    <a:lnTo>
                      <a:pt x="941" y="321"/>
                    </a:lnTo>
                    <a:lnTo>
                      <a:pt x="972" y="327"/>
                    </a:lnTo>
                    <a:lnTo>
                      <a:pt x="1003" y="327"/>
                    </a:lnTo>
                    <a:lnTo>
                      <a:pt x="1034" y="308"/>
                    </a:lnTo>
                    <a:lnTo>
                      <a:pt x="1046" y="276"/>
                    </a:lnTo>
                    <a:lnTo>
                      <a:pt x="1040" y="282"/>
                    </a:lnTo>
                    <a:lnTo>
                      <a:pt x="1040" y="282"/>
                    </a:lnTo>
                    <a:lnTo>
                      <a:pt x="1040" y="276"/>
                    </a:lnTo>
                    <a:lnTo>
                      <a:pt x="1040" y="270"/>
                    </a:lnTo>
                    <a:lnTo>
                      <a:pt x="1040" y="270"/>
                    </a:lnTo>
                    <a:lnTo>
                      <a:pt x="1034" y="263"/>
                    </a:lnTo>
                    <a:lnTo>
                      <a:pt x="1034" y="263"/>
                    </a:lnTo>
                    <a:lnTo>
                      <a:pt x="1027" y="270"/>
                    </a:lnTo>
                    <a:lnTo>
                      <a:pt x="1015" y="276"/>
                    </a:lnTo>
                    <a:lnTo>
                      <a:pt x="1009" y="282"/>
                    </a:lnTo>
                    <a:lnTo>
                      <a:pt x="1003" y="282"/>
                    </a:lnTo>
                    <a:lnTo>
                      <a:pt x="990" y="276"/>
                    </a:lnTo>
                    <a:lnTo>
                      <a:pt x="990" y="270"/>
                    </a:lnTo>
                    <a:lnTo>
                      <a:pt x="966" y="289"/>
                    </a:lnTo>
                    <a:lnTo>
                      <a:pt x="960" y="276"/>
                    </a:lnTo>
                    <a:lnTo>
                      <a:pt x="947" y="270"/>
                    </a:lnTo>
                    <a:lnTo>
                      <a:pt x="935" y="276"/>
                    </a:lnTo>
                    <a:lnTo>
                      <a:pt x="960" y="289"/>
                    </a:lnTo>
                    <a:close/>
                    <a:moveTo>
                      <a:pt x="1107" y="436"/>
                    </a:moveTo>
                    <a:lnTo>
                      <a:pt x="1114" y="417"/>
                    </a:lnTo>
                    <a:lnTo>
                      <a:pt x="1107" y="417"/>
                    </a:lnTo>
                    <a:lnTo>
                      <a:pt x="1101" y="424"/>
                    </a:lnTo>
                    <a:lnTo>
                      <a:pt x="1101" y="430"/>
                    </a:lnTo>
                    <a:lnTo>
                      <a:pt x="1101" y="436"/>
                    </a:lnTo>
                    <a:lnTo>
                      <a:pt x="1107" y="43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19" name="Freeform 39"/>
              <p:cNvSpPr>
                <a:spLocks/>
              </p:cNvSpPr>
              <p:nvPr/>
            </p:nvSpPr>
            <p:spPr bwMode="auto">
              <a:xfrm>
                <a:off x="1563" y="1126"/>
                <a:ext cx="79" cy="65"/>
              </a:xfrm>
              <a:custGeom>
                <a:avLst/>
                <a:gdLst/>
                <a:ahLst/>
                <a:cxnLst>
                  <a:cxn ang="0">
                    <a:pos x="25" y="51"/>
                  </a:cxn>
                  <a:cxn ang="0">
                    <a:pos x="31" y="51"/>
                  </a:cxn>
                  <a:cxn ang="0">
                    <a:pos x="43" y="57"/>
                  </a:cxn>
                  <a:cxn ang="0">
                    <a:pos x="61" y="51"/>
                  </a:cxn>
                  <a:cxn ang="0">
                    <a:pos x="31" y="6"/>
                  </a:cxn>
                  <a:cxn ang="0">
                    <a:pos x="31" y="0"/>
                  </a:cxn>
                  <a:cxn ang="0">
                    <a:pos x="0" y="51"/>
                  </a:cxn>
                  <a:cxn ang="0">
                    <a:pos x="0" y="57"/>
                  </a:cxn>
                  <a:cxn ang="0">
                    <a:pos x="25" y="51"/>
                  </a:cxn>
                </a:cxnLst>
                <a:rect l="0" t="0" r="r" b="b"/>
                <a:pathLst>
                  <a:path w="61" h="57">
                    <a:moveTo>
                      <a:pt x="25" y="51"/>
                    </a:moveTo>
                    <a:lnTo>
                      <a:pt x="31" y="51"/>
                    </a:lnTo>
                    <a:lnTo>
                      <a:pt x="43" y="57"/>
                    </a:lnTo>
                    <a:lnTo>
                      <a:pt x="61" y="51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0" y="51"/>
                    </a:lnTo>
                    <a:lnTo>
                      <a:pt x="0" y="57"/>
                    </a:lnTo>
                    <a:lnTo>
                      <a:pt x="25" y="51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20" name="Freeform 40"/>
              <p:cNvSpPr>
                <a:spLocks/>
              </p:cNvSpPr>
              <p:nvPr/>
            </p:nvSpPr>
            <p:spPr bwMode="auto">
              <a:xfrm>
                <a:off x="1731" y="1091"/>
                <a:ext cx="24" cy="2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6" y="20"/>
                  </a:cxn>
                  <a:cxn ang="0">
                    <a:pos x="19" y="0"/>
                  </a:cxn>
                  <a:cxn ang="0">
                    <a:pos x="12" y="0"/>
                  </a:cxn>
                  <a:cxn ang="0">
                    <a:pos x="0" y="7"/>
                  </a:cxn>
                  <a:cxn ang="0">
                    <a:pos x="0" y="20"/>
                  </a:cxn>
                </a:cxnLst>
                <a:rect l="0" t="0" r="r" b="b"/>
                <a:pathLst>
                  <a:path w="19" h="20">
                    <a:moveTo>
                      <a:pt x="0" y="20"/>
                    </a:moveTo>
                    <a:lnTo>
                      <a:pt x="6" y="2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0" y="7"/>
                    </a:lnTo>
                    <a:lnTo>
                      <a:pt x="0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21" name="Freeform 41"/>
              <p:cNvSpPr>
                <a:spLocks/>
              </p:cNvSpPr>
              <p:nvPr/>
            </p:nvSpPr>
            <p:spPr bwMode="auto">
              <a:xfrm>
                <a:off x="1738" y="988"/>
                <a:ext cx="56" cy="21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5" y="12"/>
                  </a:cxn>
                  <a:cxn ang="0">
                    <a:pos x="43" y="12"/>
                  </a:cxn>
                  <a:cxn ang="0">
                    <a:pos x="0" y="19"/>
                  </a:cxn>
                  <a:cxn ang="0">
                    <a:pos x="13" y="0"/>
                  </a:cxn>
                </a:cxnLst>
                <a:rect l="0" t="0" r="r" b="b"/>
                <a:pathLst>
                  <a:path w="43" h="19">
                    <a:moveTo>
                      <a:pt x="13" y="0"/>
                    </a:moveTo>
                    <a:lnTo>
                      <a:pt x="25" y="12"/>
                    </a:lnTo>
                    <a:lnTo>
                      <a:pt x="43" y="12"/>
                    </a:lnTo>
                    <a:lnTo>
                      <a:pt x="0" y="19"/>
                    </a:lnTo>
                    <a:lnTo>
                      <a:pt x="13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22" name="Freeform 42"/>
              <p:cNvSpPr>
                <a:spLocks/>
              </p:cNvSpPr>
              <p:nvPr/>
            </p:nvSpPr>
            <p:spPr bwMode="auto">
              <a:xfrm>
                <a:off x="1619" y="980"/>
                <a:ext cx="304" cy="234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37" y="0"/>
                  </a:cxn>
                  <a:cxn ang="0">
                    <a:pos x="12" y="13"/>
                  </a:cxn>
                  <a:cxn ang="0">
                    <a:pos x="6" y="26"/>
                  </a:cxn>
                  <a:cxn ang="0">
                    <a:pos x="6" y="52"/>
                  </a:cxn>
                  <a:cxn ang="0">
                    <a:pos x="18" y="64"/>
                  </a:cxn>
                  <a:cxn ang="0">
                    <a:pos x="68" y="71"/>
                  </a:cxn>
                  <a:cxn ang="0">
                    <a:pos x="92" y="71"/>
                  </a:cxn>
                  <a:cxn ang="0">
                    <a:pos x="98" y="90"/>
                  </a:cxn>
                  <a:cxn ang="0">
                    <a:pos x="135" y="96"/>
                  </a:cxn>
                  <a:cxn ang="0">
                    <a:pos x="92" y="129"/>
                  </a:cxn>
                  <a:cxn ang="0">
                    <a:pos x="86" y="148"/>
                  </a:cxn>
                  <a:cxn ang="0">
                    <a:pos x="68" y="141"/>
                  </a:cxn>
                  <a:cxn ang="0">
                    <a:pos x="43" y="141"/>
                  </a:cxn>
                  <a:cxn ang="0">
                    <a:pos x="68" y="167"/>
                  </a:cxn>
                  <a:cxn ang="0">
                    <a:pos x="98" y="180"/>
                  </a:cxn>
                  <a:cxn ang="0">
                    <a:pos x="105" y="206"/>
                  </a:cxn>
                  <a:cxn ang="0">
                    <a:pos x="135" y="206"/>
                  </a:cxn>
                  <a:cxn ang="0">
                    <a:pos x="135" y="186"/>
                  </a:cxn>
                  <a:cxn ang="0">
                    <a:pos x="142" y="180"/>
                  </a:cxn>
                  <a:cxn ang="0">
                    <a:pos x="154" y="193"/>
                  </a:cxn>
                  <a:cxn ang="0">
                    <a:pos x="178" y="193"/>
                  </a:cxn>
                  <a:cxn ang="0">
                    <a:pos x="178" y="193"/>
                  </a:cxn>
                  <a:cxn ang="0">
                    <a:pos x="178" y="180"/>
                  </a:cxn>
                  <a:cxn ang="0">
                    <a:pos x="172" y="173"/>
                  </a:cxn>
                  <a:cxn ang="0">
                    <a:pos x="178" y="167"/>
                  </a:cxn>
                  <a:cxn ang="0">
                    <a:pos x="166" y="129"/>
                  </a:cxn>
                  <a:cxn ang="0">
                    <a:pos x="185" y="129"/>
                  </a:cxn>
                  <a:cxn ang="0">
                    <a:pos x="191" y="148"/>
                  </a:cxn>
                  <a:cxn ang="0">
                    <a:pos x="197" y="148"/>
                  </a:cxn>
                  <a:cxn ang="0">
                    <a:pos x="203" y="96"/>
                  </a:cxn>
                  <a:cxn ang="0">
                    <a:pos x="178" y="90"/>
                  </a:cxn>
                  <a:cxn ang="0">
                    <a:pos x="203" y="84"/>
                  </a:cxn>
                  <a:cxn ang="0">
                    <a:pos x="185" y="45"/>
                  </a:cxn>
                  <a:cxn ang="0">
                    <a:pos x="166" y="19"/>
                  </a:cxn>
                  <a:cxn ang="0">
                    <a:pos x="154" y="7"/>
                  </a:cxn>
                  <a:cxn ang="0">
                    <a:pos x="105" y="7"/>
                  </a:cxn>
                  <a:cxn ang="0">
                    <a:pos x="86" y="0"/>
                  </a:cxn>
                </a:cxnLst>
                <a:rect l="0" t="0" r="r" b="b"/>
                <a:pathLst>
                  <a:path w="234" h="206">
                    <a:moveTo>
                      <a:pt x="86" y="0"/>
                    </a:moveTo>
                    <a:lnTo>
                      <a:pt x="68" y="0"/>
                    </a:lnTo>
                    <a:lnTo>
                      <a:pt x="55" y="0"/>
                    </a:lnTo>
                    <a:lnTo>
                      <a:pt x="37" y="0"/>
                    </a:lnTo>
                    <a:lnTo>
                      <a:pt x="18" y="13"/>
                    </a:lnTo>
                    <a:lnTo>
                      <a:pt x="12" y="13"/>
                    </a:lnTo>
                    <a:lnTo>
                      <a:pt x="6" y="19"/>
                    </a:lnTo>
                    <a:lnTo>
                      <a:pt x="6" y="26"/>
                    </a:lnTo>
                    <a:lnTo>
                      <a:pt x="0" y="39"/>
                    </a:lnTo>
                    <a:lnTo>
                      <a:pt x="6" y="52"/>
                    </a:lnTo>
                    <a:lnTo>
                      <a:pt x="12" y="58"/>
                    </a:lnTo>
                    <a:lnTo>
                      <a:pt x="18" y="64"/>
                    </a:lnTo>
                    <a:lnTo>
                      <a:pt x="25" y="71"/>
                    </a:lnTo>
                    <a:lnTo>
                      <a:pt x="68" y="71"/>
                    </a:lnTo>
                    <a:lnTo>
                      <a:pt x="74" y="77"/>
                    </a:lnTo>
                    <a:lnTo>
                      <a:pt x="92" y="71"/>
                    </a:lnTo>
                    <a:lnTo>
                      <a:pt x="117" y="77"/>
                    </a:lnTo>
                    <a:lnTo>
                      <a:pt x="98" y="90"/>
                    </a:lnTo>
                    <a:lnTo>
                      <a:pt x="117" y="84"/>
                    </a:lnTo>
                    <a:lnTo>
                      <a:pt x="135" y="96"/>
                    </a:lnTo>
                    <a:lnTo>
                      <a:pt x="135" y="116"/>
                    </a:lnTo>
                    <a:lnTo>
                      <a:pt x="92" y="129"/>
                    </a:lnTo>
                    <a:lnTo>
                      <a:pt x="98" y="135"/>
                    </a:lnTo>
                    <a:lnTo>
                      <a:pt x="86" y="148"/>
                    </a:lnTo>
                    <a:lnTo>
                      <a:pt x="74" y="148"/>
                    </a:lnTo>
                    <a:lnTo>
                      <a:pt x="68" y="141"/>
                    </a:lnTo>
                    <a:lnTo>
                      <a:pt x="55" y="135"/>
                    </a:lnTo>
                    <a:lnTo>
                      <a:pt x="43" y="141"/>
                    </a:lnTo>
                    <a:lnTo>
                      <a:pt x="37" y="167"/>
                    </a:lnTo>
                    <a:lnTo>
                      <a:pt x="68" y="167"/>
                    </a:lnTo>
                    <a:lnTo>
                      <a:pt x="92" y="180"/>
                    </a:lnTo>
                    <a:lnTo>
                      <a:pt x="98" y="180"/>
                    </a:lnTo>
                    <a:lnTo>
                      <a:pt x="98" y="193"/>
                    </a:lnTo>
                    <a:lnTo>
                      <a:pt x="105" y="206"/>
                    </a:lnTo>
                    <a:lnTo>
                      <a:pt x="123" y="206"/>
                    </a:lnTo>
                    <a:lnTo>
                      <a:pt x="135" y="206"/>
                    </a:lnTo>
                    <a:lnTo>
                      <a:pt x="154" y="206"/>
                    </a:lnTo>
                    <a:lnTo>
                      <a:pt x="135" y="186"/>
                    </a:lnTo>
                    <a:lnTo>
                      <a:pt x="135" y="180"/>
                    </a:lnTo>
                    <a:lnTo>
                      <a:pt x="142" y="180"/>
                    </a:lnTo>
                    <a:lnTo>
                      <a:pt x="148" y="193"/>
                    </a:lnTo>
                    <a:lnTo>
                      <a:pt x="154" y="193"/>
                    </a:lnTo>
                    <a:lnTo>
                      <a:pt x="166" y="199"/>
                    </a:lnTo>
                    <a:lnTo>
                      <a:pt x="178" y="193"/>
                    </a:lnTo>
                    <a:lnTo>
                      <a:pt x="178" y="193"/>
                    </a:lnTo>
                    <a:lnTo>
                      <a:pt x="178" y="193"/>
                    </a:lnTo>
                    <a:lnTo>
                      <a:pt x="178" y="186"/>
                    </a:lnTo>
                    <a:lnTo>
                      <a:pt x="178" y="180"/>
                    </a:lnTo>
                    <a:lnTo>
                      <a:pt x="172" y="180"/>
                    </a:lnTo>
                    <a:lnTo>
                      <a:pt x="172" y="173"/>
                    </a:lnTo>
                    <a:lnTo>
                      <a:pt x="172" y="173"/>
                    </a:lnTo>
                    <a:lnTo>
                      <a:pt x="178" y="167"/>
                    </a:lnTo>
                    <a:lnTo>
                      <a:pt x="166" y="135"/>
                    </a:lnTo>
                    <a:lnTo>
                      <a:pt x="166" y="129"/>
                    </a:lnTo>
                    <a:lnTo>
                      <a:pt x="178" y="129"/>
                    </a:lnTo>
                    <a:lnTo>
                      <a:pt x="185" y="129"/>
                    </a:lnTo>
                    <a:lnTo>
                      <a:pt x="191" y="141"/>
                    </a:lnTo>
                    <a:lnTo>
                      <a:pt x="191" y="148"/>
                    </a:lnTo>
                    <a:lnTo>
                      <a:pt x="191" y="148"/>
                    </a:lnTo>
                    <a:lnTo>
                      <a:pt x="197" y="148"/>
                    </a:lnTo>
                    <a:lnTo>
                      <a:pt x="234" y="116"/>
                    </a:lnTo>
                    <a:lnTo>
                      <a:pt x="203" y="96"/>
                    </a:lnTo>
                    <a:lnTo>
                      <a:pt x="191" y="96"/>
                    </a:lnTo>
                    <a:lnTo>
                      <a:pt x="178" y="90"/>
                    </a:lnTo>
                    <a:lnTo>
                      <a:pt x="191" y="90"/>
                    </a:lnTo>
                    <a:lnTo>
                      <a:pt x="203" y="84"/>
                    </a:lnTo>
                    <a:lnTo>
                      <a:pt x="203" y="71"/>
                    </a:lnTo>
                    <a:lnTo>
                      <a:pt x="185" y="45"/>
                    </a:lnTo>
                    <a:lnTo>
                      <a:pt x="160" y="26"/>
                    </a:lnTo>
                    <a:lnTo>
                      <a:pt x="166" y="19"/>
                    </a:lnTo>
                    <a:lnTo>
                      <a:pt x="142" y="19"/>
                    </a:lnTo>
                    <a:lnTo>
                      <a:pt x="154" y="7"/>
                    </a:lnTo>
                    <a:lnTo>
                      <a:pt x="117" y="0"/>
                    </a:lnTo>
                    <a:lnTo>
                      <a:pt x="105" y="7"/>
                    </a:lnTo>
                    <a:lnTo>
                      <a:pt x="92" y="0"/>
                    </a:lnTo>
                    <a:lnTo>
                      <a:pt x="8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23" name="Freeform 43"/>
              <p:cNvSpPr>
                <a:spLocks/>
              </p:cNvSpPr>
              <p:nvPr/>
            </p:nvSpPr>
            <p:spPr bwMode="auto">
              <a:xfrm>
                <a:off x="1635" y="939"/>
                <a:ext cx="166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13"/>
                  </a:cxn>
                  <a:cxn ang="0">
                    <a:pos x="25" y="6"/>
                  </a:cxn>
                  <a:cxn ang="0">
                    <a:pos x="13" y="25"/>
                  </a:cxn>
                  <a:cxn ang="0">
                    <a:pos x="93" y="25"/>
                  </a:cxn>
                  <a:cxn ang="0">
                    <a:pos x="117" y="25"/>
                  </a:cxn>
                  <a:cxn ang="0">
                    <a:pos x="130" y="19"/>
                  </a:cxn>
                  <a:cxn ang="0">
                    <a:pos x="56" y="6"/>
                  </a:cxn>
                  <a:cxn ang="0">
                    <a:pos x="50" y="6"/>
                  </a:cxn>
                  <a:cxn ang="0">
                    <a:pos x="50" y="0"/>
                  </a:cxn>
                  <a:cxn ang="0">
                    <a:pos x="0" y="0"/>
                  </a:cxn>
                </a:cxnLst>
                <a:rect l="0" t="0" r="r" b="b"/>
                <a:pathLst>
                  <a:path w="130" h="25">
                    <a:moveTo>
                      <a:pt x="0" y="0"/>
                    </a:moveTo>
                    <a:lnTo>
                      <a:pt x="13" y="13"/>
                    </a:lnTo>
                    <a:lnTo>
                      <a:pt x="25" y="6"/>
                    </a:lnTo>
                    <a:lnTo>
                      <a:pt x="13" y="25"/>
                    </a:lnTo>
                    <a:lnTo>
                      <a:pt x="93" y="25"/>
                    </a:lnTo>
                    <a:lnTo>
                      <a:pt x="117" y="25"/>
                    </a:lnTo>
                    <a:lnTo>
                      <a:pt x="130" y="19"/>
                    </a:lnTo>
                    <a:lnTo>
                      <a:pt x="56" y="6"/>
                    </a:lnTo>
                    <a:lnTo>
                      <a:pt x="50" y="6"/>
                    </a:lnTo>
                    <a:lnTo>
                      <a:pt x="5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24" name="Freeform 44"/>
              <p:cNvSpPr>
                <a:spLocks/>
              </p:cNvSpPr>
              <p:nvPr/>
            </p:nvSpPr>
            <p:spPr bwMode="auto">
              <a:xfrm>
                <a:off x="1707" y="856"/>
                <a:ext cx="96" cy="4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6" y="7"/>
                  </a:cxn>
                  <a:cxn ang="0">
                    <a:pos x="0" y="39"/>
                  </a:cxn>
                  <a:cxn ang="0">
                    <a:pos x="24" y="39"/>
                  </a:cxn>
                  <a:cxn ang="0">
                    <a:pos x="67" y="19"/>
                  </a:cxn>
                  <a:cxn ang="0">
                    <a:pos x="74" y="7"/>
                  </a:cxn>
                  <a:cxn ang="0">
                    <a:pos x="49" y="0"/>
                  </a:cxn>
                </a:cxnLst>
                <a:rect l="0" t="0" r="r" b="b"/>
                <a:pathLst>
                  <a:path w="74" h="39">
                    <a:moveTo>
                      <a:pt x="49" y="0"/>
                    </a:moveTo>
                    <a:lnTo>
                      <a:pt x="6" y="7"/>
                    </a:lnTo>
                    <a:lnTo>
                      <a:pt x="0" y="39"/>
                    </a:lnTo>
                    <a:lnTo>
                      <a:pt x="24" y="39"/>
                    </a:lnTo>
                    <a:lnTo>
                      <a:pt x="67" y="19"/>
                    </a:lnTo>
                    <a:lnTo>
                      <a:pt x="74" y="7"/>
                    </a:lnTo>
                    <a:lnTo>
                      <a:pt x="49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25" name="Freeform 45"/>
              <p:cNvSpPr>
                <a:spLocks/>
              </p:cNvSpPr>
              <p:nvPr/>
            </p:nvSpPr>
            <p:spPr bwMode="auto">
              <a:xfrm>
                <a:off x="1715" y="820"/>
                <a:ext cx="920" cy="437"/>
              </a:xfrm>
              <a:custGeom>
                <a:avLst/>
                <a:gdLst/>
                <a:ahLst/>
                <a:cxnLst>
                  <a:cxn ang="0">
                    <a:pos x="86" y="39"/>
                  </a:cxn>
                  <a:cxn ang="0">
                    <a:pos x="80" y="51"/>
                  </a:cxn>
                  <a:cxn ang="0">
                    <a:pos x="49" y="58"/>
                  </a:cxn>
                  <a:cxn ang="0">
                    <a:pos x="0" y="103"/>
                  </a:cxn>
                  <a:cxn ang="0">
                    <a:pos x="68" y="109"/>
                  </a:cxn>
                  <a:cxn ang="0">
                    <a:pos x="98" y="83"/>
                  </a:cxn>
                  <a:cxn ang="0">
                    <a:pos x="117" y="71"/>
                  </a:cxn>
                  <a:cxn ang="0">
                    <a:pos x="172" y="51"/>
                  </a:cxn>
                  <a:cxn ang="0">
                    <a:pos x="301" y="32"/>
                  </a:cxn>
                  <a:cxn ang="0">
                    <a:pos x="234" y="39"/>
                  </a:cxn>
                  <a:cxn ang="0">
                    <a:pos x="252" y="58"/>
                  </a:cxn>
                  <a:cxn ang="0">
                    <a:pos x="172" y="58"/>
                  </a:cxn>
                  <a:cxn ang="0">
                    <a:pos x="178" y="64"/>
                  </a:cxn>
                  <a:cxn ang="0">
                    <a:pos x="166" y="103"/>
                  </a:cxn>
                  <a:cxn ang="0">
                    <a:pos x="271" y="109"/>
                  </a:cxn>
                  <a:cxn ang="0">
                    <a:pos x="264" y="116"/>
                  </a:cxn>
                  <a:cxn ang="0">
                    <a:pos x="264" y="128"/>
                  </a:cxn>
                  <a:cxn ang="0">
                    <a:pos x="271" y="141"/>
                  </a:cxn>
                  <a:cxn ang="0">
                    <a:pos x="264" y="154"/>
                  </a:cxn>
                  <a:cxn ang="0">
                    <a:pos x="264" y="167"/>
                  </a:cxn>
                  <a:cxn ang="0">
                    <a:pos x="252" y="167"/>
                  </a:cxn>
                  <a:cxn ang="0">
                    <a:pos x="277" y="167"/>
                  </a:cxn>
                  <a:cxn ang="0">
                    <a:pos x="295" y="199"/>
                  </a:cxn>
                  <a:cxn ang="0">
                    <a:pos x="258" y="205"/>
                  </a:cxn>
                  <a:cxn ang="0">
                    <a:pos x="283" y="212"/>
                  </a:cxn>
                  <a:cxn ang="0">
                    <a:pos x="283" y="218"/>
                  </a:cxn>
                  <a:cxn ang="0">
                    <a:pos x="271" y="231"/>
                  </a:cxn>
                  <a:cxn ang="0">
                    <a:pos x="258" y="231"/>
                  </a:cxn>
                  <a:cxn ang="0">
                    <a:pos x="240" y="276"/>
                  </a:cxn>
                  <a:cxn ang="0">
                    <a:pos x="240" y="308"/>
                  </a:cxn>
                  <a:cxn ang="0">
                    <a:pos x="252" y="359"/>
                  </a:cxn>
                  <a:cxn ang="0">
                    <a:pos x="295" y="385"/>
                  </a:cxn>
                  <a:cxn ang="0">
                    <a:pos x="332" y="347"/>
                  </a:cxn>
                  <a:cxn ang="0">
                    <a:pos x="351" y="327"/>
                  </a:cxn>
                  <a:cxn ang="0">
                    <a:pos x="357" y="289"/>
                  </a:cxn>
                  <a:cxn ang="0">
                    <a:pos x="394" y="289"/>
                  </a:cxn>
                  <a:cxn ang="0">
                    <a:pos x="424" y="276"/>
                  </a:cxn>
                  <a:cxn ang="0">
                    <a:pos x="449" y="250"/>
                  </a:cxn>
                  <a:cxn ang="0">
                    <a:pos x="498" y="231"/>
                  </a:cxn>
                  <a:cxn ang="0">
                    <a:pos x="529" y="225"/>
                  </a:cxn>
                  <a:cxn ang="0">
                    <a:pos x="560" y="212"/>
                  </a:cxn>
                  <a:cxn ang="0">
                    <a:pos x="554" y="205"/>
                  </a:cxn>
                  <a:cxn ang="0">
                    <a:pos x="548" y="180"/>
                  </a:cxn>
                  <a:cxn ang="0">
                    <a:pos x="584" y="199"/>
                  </a:cxn>
                  <a:cxn ang="0">
                    <a:pos x="578" y="173"/>
                  </a:cxn>
                  <a:cxn ang="0">
                    <a:pos x="591" y="160"/>
                  </a:cxn>
                  <a:cxn ang="0">
                    <a:pos x="584" y="148"/>
                  </a:cxn>
                  <a:cxn ang="0">
                    <a:pos x="621" y="128"/>
                  </a:cxn>
                  <a:cxn ang="0">
                    <a:pos x="621" y="109"/>
                  </a:cxn>
                  <a:cxn ang="0">
                    <a:pos x="603" y="103"/>
                  </a:cxn>
                  <a:cxn ang="0">
                    <a:pos x="634" y="103"/>
                  </a:cxn>
                  <a:cxn ang="0">
                    <a:pos x="628" y="71"/>
                  </a:cxn>
                  <a:cxn ang="0">
                    <a:pos x="634" y="58"/>
                  </a:cxn>
                  <a:cxn ang="0">
                    <a:pos x="671" y="19"/>
                  </a:cxn>
                  <a:cxn ang="0">
                    <a:pos x="640" y="13"/>
                  </a:cxn>
                  <a:cxn ang="0">
                    <a:pos x="455" y="19"/>
                  </a:cxn>
                  <a:cxn ang="0">
                    <a:pos x="191" y="13"/>
                  </a:cxn>
                  <a:cxn ang="0">
                    <a:pos x="68" y="39"/>
                  </a:cxn>
                </a:cxnLst>
                <a:rect l="0" t="0" r="r" b="b"/>
                <a:pathLst>
                  <a:path w="708" h="385">
                    <a:moveTo>
                      <a:pt x="68" y="39"/>
                    </a:moveTo>
                    <a:lnTo>
                      <a:pt x="86" y="39"/>
                    </a:lnTo>
                    <a:lnTo>
                      <a:pt x="68" y="51"/>
                    </a:lnTo>
                    <a:lnTo>
                      <a:pt x="80" y="51"/>
                    </a:lnTo>
                    <a:lnTo>
                      <a:pt x="80" y="58"/>
                    </a:lnTo>
                    <a:lnTo>
                      <a:pt x="49" y="58"/>
                    </a:lnTo>
                    <a:lnTo>
                      <a:pt x="18" y="77"/>
                    </a:lnTo>
                    <a:lnTo>
                      <a:pt x="0" y="103"/>
                    </a:lnTo>
                    <a:lnTo>
                      <a:pt x="68" y="103"/>
                    </a:lnTo>
                    <a:lnTo>
                      <a:pt x="68" y="109"/>
                    </a:lnTo>
                    <a:lnTo>
                      <a:pt x="104" y="103"/>
                    </a:lnTo>
                    <a:lnTo>
                      <a:pt x="98" y="83"/>
                    </a:lnTo>
                    <a:lnTo>
                      <a:pt x="111" y="83"/>
                    </a:lnTo>
                    <a:lnTo>
                      <a:pt x="117" y="71"/>
                    </a:lnTo>
                    <a:lnTo>
                      <a:pt x="148" y="71"/>
                    </a:lnTo>
                    <a:lnTo>
                      <a:pt x="172" y="51"/>
                    </a:lnTo>
                    <a:lnTo>
                      <a:pt x="295" y="26"/>
                    </a:lnTo>
                    <a:lnTo>
                      <a:pt x="301" y="32"/>
                    </a:lnTo>
                    <a:lnTo>
                      <a:pt x="277" y="32"/>
                    </a:lnTo>
                    <a:lnTo>
                      <a:pt x="234" y="39"/>
                    </a:lnTo>
                    <a:lnTo>
                      <a:pt x="252" y="39"/>
                    </a:lnTo>
                    <a:lnTo>
                      <a:pt x="252" y="58"/>
                    </a:lnTo>
                    <a:lnTo>
                      <a:pt x="240" y="58"/>
                    </a:lnTo>
                    <a:lnTo>
                      <a:pt x="172" y="58"/>
                    </a:lnTo>
                    <a:lnTo>
                      <a:pt x="166" y="71"/>
                    </a:lnTo>
                    <a:lnTo>
                      <a:pt x="178" y="64"/>
                    </a:lnTo>
                    <a:lnTo>
                      <a:pt x="178" y="83"/>
                    </a:lnTo>
                    <a:lnTo>
                      <a:pt x="166" y="103"/>
                    </a:lnTo>
                    <a:lnTo>
                      <a:pt x="178" y="109"/>
                    </a:lnTo>
                    <a:lnTo>
                      <a:pt x="271" y="109"/>
                    </a:lnTo>
                    <a:lnTo>
                      <a:pt x="264" y="116"/>
                    </a:lnTo>
                    <a:lnTo>
                      <a:pt x="264" y="116"/>
                    </a:lnTo>
                    <a:lnTo>
                      <a:pt x="264" y="122"/>
                    </a:lnTo>
                    <a:lnTo>
                      <a:pt x="264" y="128"/>
                    </a:lnTo>
                    <a:lnTo>
                      <a:pt x="271" y="135"/>
                    </a:lnTo>
                    <a:lnTo>
                      <a:pt x="271" y="141"/>
                    </a:lnTo>
                    <a:lnTo>
                      <a:pt x="271" y="148"/>
                    </a:lnTo>
                    <a:lnTo>
                      <a:pt x="264" y="154"/>
                    </a:lnTo>
                    <a:lnTo>
                      <a:pt x="264" y="167"/>
                    </a:lnTo>
                    <a:lnTo>
                      <a:pt x="264" y="167"/>
                    </a:lnTo>
                    <a:lnTo>
                      <a:pt x="258" y="173"/>
                    </a:lnTo>
                    <a:lnTo>
                      <a:pt x="252" y="167"/>
                    </a:lnTo>
                    <a:lnTo>
                      <a:pt x="264" y="180"/>
                    </a:lnTo>
                    <a:lnTo>
                      <a:pt x="277" y="167"/>
                    </a:lnTo>
                    <a:lnTo>
                      <a:pt x="277" y="180"/>
                    </a:lnTo>
                    <a:lnTo>
                      <a:pt x="295" y="199"/>
                    </a:lnTo>
                    <a:lnTo>
                      <a:pt x="277" y="193"/>
                    </a:lnTo>
                    <a:lnTo>
                      <a:pt x="258" y="205"/>
                    </a:lnTo>
                    <a:lnTo>
                      <a:pt x="246" y="218"/>
                    </a:lnTo>
                    <a:lnTo>
                      <a:pt x="283" y="212"/>
                    </a:lnTo>
                    <a:lnTo>
                      <a:pt x="283" y="212"/>
                    </a:lnTo>
                    <a:lnTo>
                      <a:pt x="283" y="218"/>
                    </a:lnTo>
                    <a:lnTo>
                      <a:pt x="283" y="225"/>
                    </a:lnTo>
                    <a:lnTo>
                      <a:pt x="271" y="231"/>
                    </a:lnTo>
                    <a:lnTo>
                      <a:pt x="264" y="231"/>
                    </a:lnTo>
                    <a:lnTo>
                      <a:pt x="258" y="231"/>
                    </a:lnTo>
                    <a:lnTo>
                      <a:pt x="252" y="237"/>
                    </a:lnTo>
                    <a:lnTo>
                      <a:pt x="240" y="276"/>
                    </a:lnTo>
                    <a:lnTo>
                      <a:pt x="246" y="276"/>
                    </a:lnTo>
                    <a:lnTo>
                      <a:pt x="240" y="308"/>
                    </a:lnTo>
                    <a:lnTo>
                      <a:pt x="246" y="327"/>
                    </a:lnTo>
                    <a:lnTo>
                      <a:pt x="252" y="359"/>
                    </a:lnTo>
                    <a:lnTo>
                      <a:pt x="264" y="366"/>
                    </a:lnTo>
                    <a:lnTo>
                      <a:pt x="295" y="385"/>
                    </a:lnTo>
                    <a:lnTo>
                      <a:pt x="301" y="385"/>
                    </a:lnTo>
                    <a:lnTo>
                      <a:pt x="332" y="347"/>
                    </a:lnTo>
                    <a:lnTo>
                      <a:pt x="332" y="340"/>
                    </a:lnTo>
                    <a:lnTo>
                      <a:pt x="351" y="327"/>
                    </a:lnTo>
                    <a:lnTo>
                      <a:pt x="357" y="308"/>
                    </a:lnTo>
                    <a:lnTo>
                      <a:pt x="357" y="289"/>
                    </a:lnTo>
                    <a:lnTo>
                      <a:pt x="375" y="276"/>
                    </a:lnTo>
                    <a:lnTo>
                      <a:pt x="394" y="289"/>
                    </a:lnTo>
                    <a:lnTo>
                      <a:pt x="412" y="282"/>
                    </a:lnTo>
                    <a:lnTo>
                      <a:pt x="424" y="276"/>
                    </a:lnTo>
                    <a:lnTo>
                      <a:pt x="437" y="263"/>
                    </a:lnTo>
                    <a:lnTo>
                      <a:pt x="449" y="250"/>
                    </a:lnTo>
                    <a:lnTo>
                      <a:pt x="480" y="231"/>
                    </a:lnTo>
                    <a:lnTo>
                      <a:pt x="498" y="231"/>
                    </a:lnTo>
                    <a:lnTo>
                      <a:pt x="511" y="231"/>
                    </a:lnTo>
                    <a:lnTo>
                      <a:pt x="529" y="225"/>
                    </a:lnTo>
                    <a:lnTo>
                      <a:pt x="548" y="218"/>
                    </a:lnTo>
                    <a:lnTo>
                      <a:pt x="560" y="212"/>
                    </a:lnTo>
                    <a:lnTo>
                      <a:pt x="566" y="212"/>
                    </a:lnTo>
                    <a:lnTo>
                      <a:pt x="554" y="205"/>
                    </a:lnTo>
                    <a:lnTo>
                      <a:pt x="541" y="193"/>
                    </a:lnTo>
                    <a:lnTo>
                      <a:pt x="548" y="180"/>
                    </a:lnTo>
                    <a:lnTo>
                      <a:pt x="554" y="180"/>
                    </a:lnTo>
                    <a:lnTo>
                      <a:pt x="584" y="199"/>
                    </a:lnTo>
                    <a:lnTo>
                      <a:pt x="584" y="180"/>
                    </a:lnTo>
                    <a:lnTo>
                      <a:pt x="578" y="173"/>
                    </a:lnTo>
                    <a:lnTo>
                      <a:pt x="584" y="167"/>
                    </a:lnTo>
                    <a:lnTo>
                      <a:pt x="591" y="160"/>
                    </a:lnTo>
                    <a:lnTo>
                      <a:pt x="591" y="154"/>
                    </a:lnTo>
                    <a:lnTo>
                      <a:pt x="584" y="148"/>
                    </a:lnTo>
                    <a:lnTo>
                      <a:pt x="603" y="148"/>
                    </a:lnTo>
                    <a:lnTo>
                      <a:pt x="621" y="128"/>
                    </a:lnTo>
                    <a:lnTo>
                      <a:pt x="609" y="128"/>
                    </a:lnTo>
                    <a:lnTo>
                      <a:pt x="621" y="109"/>
                    </a:lnTo>
                    <a:lnTo>
                      <a:pt x="609" y="116"/>
                    </a:lnTo>
                    <a:lnTo>
                      <a:pt x="603" y="103"/>
                    </a:lnTo>
                    <a:lnTo>
                      <a:pt x="615" y="109"/>
                    </a:lnTo>
                    <a:lnTo>
                      <a:pt x="634" y="103"/>
                    </a:lnTo>
                    <a:lnTo>
                      <a:pt x="634" y="83"/>
                    </a:lnTo>
                    <a:lnTo>
                      <a:pt x="628" y="71"/>
                    </a:lnTo>
                    <a:lnTo>
                      <a:pt x="634" y="71"/>
                    </a:lnTo>
                    <a:lnTo>
                      <a:pt x="634" y="58"/>
                    </a:lnTo>
                    <a:lnTo>
                      <a:pt x="708" y="32"/>
                    </a:lnTo>
                    <a:lnTo>
                      <a:pt x="671" y="19"/>
                    </a:lnTo>
                    <a:lnTo>
                      <a:pt x="628" y="19"/>
                    </a:lnTo>
                    <a:lnTo>
                      <a:pt x="640" y="13"/>
                    </a:lnTo>
                    <a:lnTo>
                      <a:pt x="591" y="0"/>
                    </a:lnTo>
                    <a:lnTo>
                      <a:pt x="455" y="19"/>
                    </a:lnTo>
                    <a:lnTo>
                      <a:pt x="320" y="19"/>
                    </a:lnTo>
                    <a:lnTo>
                      <a:pt x="191" y="13"/>
                    </a:lnTo>
                    <a:lnTo>
                      <a:pt x="61" y="32"/>
                    </a:lnTo>
                    <a:lnTo>
                      <a:pt x="68" y="3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26" name="Freeform 46"/>
              <p:cNvSpPr>
                <a:spLocks/>
              </p:cNvSpPr>
              <p:nvPr/>
            </p:nvSpPr>
            <p:spPr bwMode="auto">
              <a:xfrm>
                <a:off x="1642" y="901"/>
                <a:ext cx="57" cy="15"/>
              </a:xfrm>
              <a:custGeom>
                <a:avLst/>
                <a:gdLst/>
                <a:ahLst/>
                <a:cxnLst>
                  <a:cxn ang="0">
                    <a:pos x="37" y="12"/>
                  </a:cxn>
                  <a:cxn ang="0">
                    <a:pos x="44" y="0"/>
                  </a:cxn>
                  <a:cxn ang="0">
                    <a:pos x="0" y="12"/>
                  </a:cxn>
                  <a:cxn ang="0">
                    <a:pos x="37" y="12"/>
                  </a:cxn>
                </a:cxnLst>
                <a:rect l="0" t="0" r="r" b="b"/>
                <a:pathLst>
                  <a:path w="44" h="12">
                    <a:moveTo>
                      <a:pt x="37" y="12"/>
                    </a:moveTo>
                    <a:lnTo>
                      <a:pt x="44" y="0"/>
                    </a:lnTo>
                    <a:lnTo>
                      <a:pt x="0" y="12"/>
                    </a:lnTo>
                    <a:lnTo>
                      <a:pt x="37" y="1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27" name="Freeform 47"/>
              <p:cNvSpPr>
                <a:spLocks/>
              </p:cNvSpPr>
              <p:nvPr/>
            </p:nvSpPr>
            <p:spPr bwMode="auto">
              <a:xfrm>
                <a:off x="1492" y="980"/>
                <a:ext cx="77" cy="44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12" y="39"/>
                  </a:cxn>
                  <a:cxn ang="0">
                    <a:pos x="36" y="32"/>
                  </a:cxn>
                  <a:cxn ang="0">
                    <a:pos x="55" y="7"/>
                  </a:cxn>
                  <a:cxn ang="0">
                    <a:pos x="61" y="0"/>
                  </a:cxn>
                  <a:cxn ang="0">
                    <a:pos x="18" y="0"/>
                  </a:cxn>
                  <a:cxn ang="0">
                    <a:pos x="18" y="7"/>
                  </a:cxn>
                  <a:cxn ang="0">
                    <a:pos x="0" y="19"/>
                  </a:cxn>
                  <a:cxn ang="0">
                    <a:pos x="0" y="26"/>
                  </a:cxn>
                </a:cxnLst>
                <a:rect l="0" t="0" r="r" b="b"/>
                <a:pathLst>
                  <a:path w="61" h="39">
                    <a:moveTo>
                      <a:pt x="0" y="26"/>
                    </a:moveTo>
                    <a:lnTo>
                      <a:pt x="12" y="39"/>
                    </a:lnTo>
                    <a:lnTo>
                      <a:pt x="36" y="32"/>
                    </a:lnTo>
                    <a:lnTo>
                      <a:pt x="55" y="7"/>
                    </a:lnTo>
                    <a:lnTo>
                      <a:pt x="61" y="0"/>
                    </a:lnTo>
                    <a:lnTo>
                      <a:pt x="18" y="0"/>
                    </a:lnTo>
                    <a:lnTo>
                      <a:pt x="18" y="7"/>
                    </a:lnTo>
                    <a:lnTo>
                      <a:pt x="0" y="19"/>
                    </a:lnTo>
                    <a:lnTo>
                      <a:pt x="0" y="2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28" name="Freeform 48"/>
              <p:cNvSpPr>
                <a:spLocks/>
              </p:cNvSpPr>
              <p:nvPr/>
            </p:nvSpPr>
            <p:spPr bwMode="auto">
              <a:xfrm>
                <a:off x="1340" y="946"/>
                <a:ext cx="31" cy="14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12" y="13"/>
                  </a:cxn>
                  <a:cxn ang="0">
                    <a:pos x="24" y="0"/>
                  </a:cxn>
                  <a:cxn ang="0">
                    <a:pos x="0" y="13"/>
                  </a:cxn>
                </a:cxnLst>
                <a:rect l="0" t="0" r="r" b="b"/>
                <a:pathLst>
                  <a:path w="24" h="13">
                    <a:moveTo>
                      <a:pt x="0" y="13"/>
                    </a:moveTo>
                    <a:lnTo>
                      <a:pt x="12" y="13"/>
                    </a:lnTo>
                    <a:lnTo>
                      <a:pt x="24" y="0"/>
                    </a:lnTo>
                    <a:lnTo>
                      <a:pt x="0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29" name="Freeform 49"/>
              <p:cNvSpPr>
                <a:spLocks/>
              </p:cNvSpPr>
              <p:nvPr/>
            </p:nvSpPr>
            <p:spPr bwMode="auto">
              <a:xfrm>
                <a:off x="1188" y="965"/>
                <a:ext cx="165" cy="59"/>
              </a:xfrm>
              <a:custGeom>
                <a:avLst/>
                <a:gdLst/>
                <a:ahLst/>
                <a:cxnLst>
                  <a:cxn ang="0">
                    <a:pos x="129" y="20"/>
                  </a:cxn>
                  <a:cxn ang="0">
                    <a:pos x="117" y="13"/>
                  </a:cxn>
                  <a:cxn ang="0">
                    <a:pos x="80" y="0"/>
                  </a:cxn>
                  <a:cxn ang="0">
                    <a:pos x="43" y="13"/>
                  </a:cxn>
                  <a:cxn ang="0">
                    <a:pos x="43" y="20"/>
                  </a:cxn>
                  <a:cxn ang="0">
                    <a:pos x="0" y="39"/>
                  </a:cxn>
                  <a:cxn ang="0">
                    <a:pos x="6" y="45"/>
                  </a:cxn>
                  <a:cxn ang="0">
                    <a:pos x="6" y="52"/>
                  </a:cxn>
                  <a:cxn ang="0">
                    <a:pos x="30" y="52"/>
                  </a:cxn>
                  <a:cxn ang="0">
                    <a:pos x="55" y="39"/>
                  </a:cxn>
                  <a:cxn ang="0">
                    <a:pos x="74" y="26"/>
                  </a:cxn>
                  <a:cxn ang="0">
                    <a:pos x="98" y="13"/>
                  </a:cxn>
                  <a:cxn ang="0">
                    <a:pos x="129" y="20"/>
                  </a:cxn>
                </a:cxnLst>
                <a:rect l="0" t="0" r="r" b="b"/>
                <a:pathLst>
                  <a:path w="129" h="52">
                    <a:moveTo>
                      <a:pt x="129" y="20"/>
                    </a:moveTo>
                    <a:lnTo>
                      <a:pt x="117" y="13"/>
                    </a:lnTo>
                    <a:lnTo>
                      <a:pt x="80" y="0"/>
                    </a:lnTo>
                    <a:lnTo>
                      <a:pt x="43" y="13"/>
                    </a:lnTo>
                    <a:lnTo>
                      <a:pt x="43" y="20"/>
                    </a:lnTo>
                    <a:lnTo>
                      <a:pt x="0" y="39"/>
                    </a:lnTo>
                    <a:lnTo>
                      <a:pt x="6" y="45"/>
                    </a:lnTo>
                    <a:lnTo>
                      <a:pt x="6" y="52"/>
                    </a:lnTo>
                    <a:lnTo>
                      <a:pt x="30" y="52"/>
                    </a:lnTo>
                    <a:lnTo>
                      <a:pt x="55" y="39"/>
                    </a:lnTo>
                    <a:lnTo>
                      <a:pt x="74" y="26"/>
                    </a:lnTo>
                    <a:lnTo>
                      <a:pt x="98" y="13"/>
                    </a:lnTo>
                    <a:lnTo>
                      <a:pt x="129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30" name="Freeform 50"/>
              <p:cNvSpPr>
                <a:spLocks/>
              </p:cNvSpPr>
              <p:nvPr/>
            </p:nvSpPr>
            <p:spPr bwMode="auto">
              <a:xfrm>
                <a:off x="2402" y="1119"/>
                <a:ext cx="144" cy="73"/>
              </a:xfrm>
              <a:custGeom>
                <a:avLst/>
                <a:gdLst/>
                <a:ahLst/>
                <a:cxnLst>
                  <a:cxn ang="0">
                    <a:pos x="25" y="26"/>
                  </a:cxn>
                  <a:cxn ang="0">
                    <a:pos x="0" y="45"/>
                  </a:cxn>
                  <a:cxn ang="0">
                    <a:pos x="25" y="45"/>
                  </a:cxn>
                  <a:cxn ang="0">
                    <a:pos x="6" y="58"/>
                  </a:cxn>
                  <a:cxn ang="0">
                    <a:pos x="37" y="64"/>
                  </a:cxn>
                  <a:cxn ang="0">
                    <a:pos x="68" y="64"/>
                  </a:cxn>
                  <a:cxn ang="0">
                    <a:pos x="99" y="45"/>
                  </a:cxn>
                  <a:cxn ang="0">
                    <a:pos x="111" y="13"/>
                  </a:cxn>
                  <a:cxn ang="0">
                    <a:pos x="105" y="19"/>
                  </a:cxn>
                  <a:cxn ang="0">
                    <a:pos x="105" y="19"/>
                  </a:cxn>
                  <a:cxn ang="0">
                    <a:pos x="105" y="13"/>
                  </a:cxn>
                  <a:cxn ang="0">
                    <a:pos x="105" y="7"/>
                  </a:cxn>
                  <a:cxn ang="0">
                    <a:pos x="105" y="7"/>
                  </a:cxn>
                  <a:cxn ang="0">
                    <a:pos x="99" y="0"/>
                  </a:cxn>
                  <a:cxn ang="0">
                    <a:pos x="99" y="0"/>
                  </a:cxn>
                  <a:cxn ang="0">
                    <a:pos x="92" y="7"/>
                  </a:cxn>
                  <a:cxn ang="0">
                    <a:pos x="80" y="13"/>
                  </a:cxn>
                  <a:cxn ang="0">
                    <a:pos x="74" y="19"/>
                  </a:cxn>
                  <a:cxn ang="0">
                    <a:pos x="68" y="19"/>
                  </a:cxn>
                  <a:cxn ang="0">
                    <a:pos x="55" y="13"/>
                  </a:cxn>
                  <a:cxn ang="0">
                    <a:pos x="55" y="7"/>
                  </a:cxn>
                  <a:cxn ang="0">
                    <a:pos x="31" y="26"/>
                  </a:cxn>
                  <a:cxn ang="0">
                    <a:pos x="25" y="13"/>
                  </a:cxn>
                  <a:cxn ang="0">
                    <a:pos x="12" y="7"/>
                  </a:cxn>
                  <a:cxn ang="0">
                    <a:pos x="0" y="13"/>
                  </a:cxn>
                  <a:cxn ang="0">
                    <a:pos x="25" y="26"/>
                  </a:cxn>
                </a:cxnLst>
                <a:rect l="0" t="0" r="r" b="b"/>
                <a:pathLst>
                  <a:path w="111" h="64">
                    <a:moveTo>
                      <a:pt x="25" y="26"/>
                    </a:moveTo>
                    <a:lnTo>
                      <a:pt x="0" y="45"/>
                    </a:lnTo>
                    <a:lnTo>
                      <a:pt x="25" y="45"/>
                    </a:lnTo>
                    <a:lnTo>
                      <a:pt x="6" y="58"/>
                    </a:lnTo>
                    <a:lnTo>
                      <a:pt x="37" y="64"/>
                    </a:lnTo>
                    <a:lnTo>
                      <a:pt x="68" y="64"/>
                    </a:lnTo>
                    <a:lnTo>
                      <a:pt x="99" y="45"/>
                    </a:lnTo>
                    <a:lnTo>
                      <a:pt x="111" y="13"/>
                    </a:lnTo>
                    <a:lnTo>
                      <a:pt x="105" y="19"/>
                    </a:lnTo>
                    <a:lnTo>
                      <a:pt x="105" y="19"/>
                    </a:lnTo>
                    <a:lnTo>
                      <a:pt x="105" y="13"/>
                    </a:lnTo>
                    <a:lnTo>
                      <a:pt x="105" y="7"/>
                    </a:lnTo>
                    <a:lnTo>
                      <a:pt x="105" y="7"/>
                    </a:lnTo>
                    <a:lnTo>
                      <a:pt x="99" y="0"/>
                    </a:lnTo>
                    <a:lnTo>
                      <a:pt x="99" y="0"/>
                    </a:lnTo>
                    <a:lnTo>
                      <a:pt x="92" y="7"/>
                    </a:lnTo>
                    <a:lnTo>
                      <a:pt x="80" y="13"/>
                    </a:lnTo>
                    <a:lnTo>
                      <a:pt x="74" y="19"/>
                    </a:lnTo>
                    <a:lnTo>
                      <a:pt x="68" y="19"/>
                    </a:lnTo>
                    <a:lnTo>
                      <a:pt x="55" y="13"/>
                    </a:lnTo>
                    <a:lnTo>
                      <a:pt x="55" y="7"/>
                    </a:lnTo>
                    <a:lnTo>
                      <a:pt x="31" y="26"/>
                    </a:lnTo>
                    <a:lnTo>
                      <a:pt x="25" y="13"/>
                    </a:lnTo>
                    <a:lnTo>
                      <a:pt x="12" y="7"/>
                    </a:lnTo>
                    <a:lnTo>
                      <a:pt x="0" y="13"/>
                    </a:lnTo>
                    <a:lnTo>
                      <a:pt x="25" y="2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31" name="Freeform 51"/>
              <p:cNvSpPr>
                <a:spLocks/>
              </p:cNvSpPr>
              <p:nvPr/>
            </p:nvSpPr>
            <p:spPr bwMode="auto">
              <a:xfrm>
                <a:off x="2618" y="1293"/>
                <a:ext cx="17" cy="22"/>
              </a:xfrm>
              <a:custGeom>
                <a:avLst/>
                <a:gdLst/>
                <a:ahLst/>
                <a:cxnLst>
                  <a:cxn ang="0">
                    <a:pos x="6" y="19"/>
                  </a:cxn>
                  <a:cxn ang="0">
                    <a:pos x="13" y="0"/>
                  </a:cxn>
                  <a:cxn ang="0">
                    <a:pos x="6" y="0"/>
                  </a:cxn>
                  <a:cxn ang="0">
                    <a:pos x="0" y="7"/>
                  </a:cxn>
                  <a:cxn ang="0">
                    <a:pos x="0" y="13"/>
                  </a:cxn>
                  <a:cxn ang="0">
                    <a:pos x="0" y="19"/>
                  </a:cxn>
                  <a:cxn ang="0">
                    <a:pos x="6" y="19"/>
                  </a:cxn>
                </a:cxnLst>
                <a:rect l="0" t="0" r="r" b="b"/>
                <a:pathLst>
                  <a:path w="13" h="19">
                    <a:moveTo>
                      <a:pt x="6" y="19"/>
                    </a:moveTo>
                    <a:lnTo>
                      <a:pt x="13" y="0"/>
                    </a:lnTo>
                    <a:lnTo>
                      <a:pt x="6" y="0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0" y="19"/>
                    </a:lnTo>
                    <a:lnTo>
                      <a:pt x="6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32" name="Freeform 52"/>
              <p:cNvSpPr>
                <a:spLocks noEditPoints="1"/>
              </p:cNvSpPr>
              <p:nvPr/>
            </p:nvSpPr>
            <p:spPr bwMode="auto">
              <a:xfrm>
                <a:off x="4625" y="2603"/>
                <a:ext cx="1135" cy="1151"/>
              </a:xfrm>
              <a:custGeom>
                <a:avLst/>
                <a:gdLst/>
                <a:ahLst/>
                <a:cxnLst>
                  <a:cxn ang="0">
                    <a:pos x="486" y="219"/>
                  </a:cxn>
                  <a:cxn ang="0">
                    <a:pos x="535" y="264"/>
                  </a:cxn>
                  <a:cxn ang="0">
                    <a:pos x="529" y="244"/>
                  </a:cxn>
                  <a:cxn ang="0">
                    <a:pos x="523" y="231"/>
                  </a:cxn>
                  <a:cxn ang="0">
                    <a:pos x="511" y="199"/>
                  </a:cxn>
                  <a:cxn ang="0">
                    <a:pos x="511" y="167"/>
                  </a:cxn>
                  <a:cxn ang="0">
                    <a:pos x="486" y="161"/>
                  </a:cxn>
                  <a:cxn ang="0">
                    <a:pos x="437" y="110"/>
                  </a:cxn>
                  <a:cxn ang="0">
                    <a:pos x="320" y="52"/>
                  </a:cxn>
                  <a:cxn ang="0">
                    <a:pos x="283" y="52"/>
                  </a:cxn>
                  <a:cxn ang="0">
                    <a:pos x="320" y="97"/>
                  </a:cxn>
                  <a:cxn ang="0">
                    <a:pos x="308" y="122"/>
                  </a:cxn>
                  <a:cxn ang="0">
                    <a:pos x="375" y="154"/>
                  </a:cxn>
                  <a:cxn ang="0">
                    <a:pos x="271" y="289"/>
                  </a:cxn>
                  <a:cxn ang="0">
                    <a:pos x="234" y="347"/>
                  </a:cxn>
                  <a:cxn ang="0">
                    <a:pos x="178" y="379"/>
                  </a:cxn>
                  <a:cxn ang="0">
                    <a:pos x="117" y="450"/>
                  </a:cxn>
                  <a:cxn ang="0">
                    <a:pos x="6" y="591"/>
                  </a:cxn>
                  <a:cxn ang="0">
                    <a:pos x="12" y="771"/>
                  </a:cxn>
                  <a:cxn ang="0">
                    <a:pos x="117" y="719"/>
                  </a:cxn>
                  <a:cxn ang="0">
                    <a:pos x="264" y="777"/>
                  </a:cxn>
                  <a:cxn ang="0">
                    <a:pos x="295" y="796"/>
                  </a:cxn>
                  <a:cxn ang="0">
                    <a:pos x="344" y="816"/>
                  </a:cxn>
                  <a:cxn ang="0">
                    <a:pos x="474" y="706"/>
                  </a:cxn>
                  <a:cxn ang="0">
                    <a:pos x="517" y="552"/>
                  </a:cxn>
                  <a:cxn ang="0">
                    <a:pos x="455" y="347"/>
                  </a:cxn>
                  <a:cxn ang="0">
                    <a:pos x="375" y="411"/>
                  </a:cxn>
                  <a:cxn ang="0">
                    <a:pos x="344" y="373"/>
                  </a:cxn>
                  <a:cxn ang="0">
                    <a:pos x="338" y="341"/>
                  </a:cxn>
                  <a:cxn ang="0">
                    <a:pos x="295" y="270"/>
                  </a:cxn>
                  <a:cxn ang="0">
                    <a:pos x="283" y="276"/>
                  </a:cxn>
                  <a:cxn ang="0">
                    <a:pos x="264" y="283"/>
                  </a:cxn>
                  <a:cxn ang="0">
                    <a:pos x="264" y="783"/>
                  </a:cxn>
                  <a:cxn ang="0">
                    <a:pos x="320" y="886"/>
                  </a:cxn>
                  <a:cxn ang="0">
                    <a:pos x="775" y="816"/>
                  </a:cxn>
                  <a:cxn ang="0">
                    <a:pos x="738" y="764"/>
                  </a:cxn>
                  <a:cxn ang="0">
                    <a:pos x="646" y="918"/>
                  </a:cxn>
                  <a:cxn ang="0">
                    <a:pos x="566" y="1002"/>
                  </a:cxn>
                  <a:cxn ang="0">
                    <a:pos x="646" y="950"/>
                  </a:cxn>
                  <a:cxn ang="0">
                    <a:pos x="548" y="1002"/>
                  </a:cxn>
                  <a:cxn ang="0">
                    <a:pos x="289" y="193"/>
                  </a:cxn>
                  <a:cxn ang="0">
                    <a:pos x="246" y="26"/>
                  </a:cxn>
                  <a:cxn ang="0">
                    <a:pos x="252" y="13"/>
                  </a:cxn>
                  <a:cxn ang="0">
                    <a:pos x="234" y="33"/>
                  </a:cxn>
                  <a:cxn ang="0">
                    <a:pos x="277" y="52"/>
                  </a:cxn>
                  <a:cxn ang="0">
                    <a:pos x="357" y="65"/>
                  </a:cxn>
                  <a:cxn ang="0">
                    <a:pos x="566" y="148"/>
                  </a:cxn>
                  <a:cxn ang="0">
                    <a:pos x="560" y="135"/>
                  </a:cxn>
                  <a:cxn ang="0">
                    <a:pos x="548" y="142"/>
                  </a:cxn>
                  <a:cxn ang="0">
                    <a:pos x="560" y="103"/>
                  </a:cxn>
                  <a:cxn ang="0">
                    <a:pos x="658" y="244"/>
                  </a:cxn>
                  <a:cxn ang="0">
                    <a:pos x="695" y="251"/>
                  </a:cxn>
                  <a:cxn ang="0">
                    <a:pos x="701" y="482"/>
                  </a:cxn>
                  <a:cxn ang="0">
                    <a:pos x="892" y="411"/>
                  </a:cxn>
                  <a:cxn ang="0">
                    <a:pos x="880" y="405"/>
                  </a:cxn>
                  <a:cxn ang="0">
                    <a:pos x="904" y="373"/>
                  </a:cxn>
                </a:cxnLst>
                <a:rect l="0" t="0" r="r" b="b"/>
                <a:pathLst>
                  <a:path w="917" h="1014">
                    <a:moveTo>
                      <a:pt x="412" y="231"/>
                    </a:moveTo>
                    <a:lnTo>
                      <a:pt x="431" y="231"/>
                    </a:lnTo>
                    <a:lnTo>
                      <a:pt x="443" y="219"/>
                    </a:lnTo>
                    <a:lnTo>
                      <a:pt x="455" y="193"/>
                    </a:lnTo>
                    <a:lnTo>
                      <a:pt x="468" y="193"/>
                    </a:lnTo>
                    <a:lnTo>
                      <a:pt x="474" y="206"/>
                    </a:lnTo>
                    <a:lnTo>
                      <a:pt x="486" y="219"/>
                    </a:lnTo>
                    <a:lnTo>
                      <a:pt x="486" y="238"/>
                    </a:lnTo>
                    <a:lnTo>
                      <a:pt x="492" y="251"/>
                    </a:lnTo>
                    <a:lnTo>
                      <a:pt x="504" y="257"/>
                    </a:lnTo>
                    <a:lnTo>
                      <a:pt x="523" y="251"/>
                    </a:lnTo>
                    <a:lnTo>
                      <a:pt x="523" y="257"/>
                    </a:lnTo>
                    <a:lnTo>
                      <a:pt x="529" y="257"/>
                    </a:lnTo>
                    <a:lnTo>
                      <a:pt x="535" y="264"/>
                    </a:lnTo>
                    <a:lnTo>
                      <a:pt x="535" y="264"/>
                    </a:lnTo>
                    <a:lnTo>
                      <a:pt x="541" y="257"/>
                    </a:lnTo>
                    <a:lnTo>
                      <a:pt x="541" y="251"/>
                    </a:lnTo>
                    <a:lnTo>
                      <a:pt x="541" y="244"/>
                    </a:lnTo>
                    <a:lnTo>
                      <a:pt x="535" y="244"/>
                    </a:lnTo>
                    <a:lnTo>
                      <a:pt x="529" y="244"/>
                    </a:lnTo>
                    <a:lnTo>
                      <a:pt x="529" y="244"/>
                    </a:lnTo>
                    <a:lnTo>
                      <a:pt x="529" y="244"/>
                    </a:lnTo>
                    <a:lnTo>
                      <a:pt x="523" y="238"/>
                    </a:lnTo>
                    <a:lnTo>
                      <a:pt x="523" y="238"/>
                    </a:lnTo>
                    <a:lnTo>
                      <a:pt x="523" y="238"/>
                    </a:lnTo>
                    <a:lnTo>
                      <a:pt x="523" y="231"/>
                    </a:lnTo>
                    <a:lnTo>
                      <a:pt x="523" y="231"/>
                    </a:lnTo>
                    <a:lnTo>
                      <a:pt x="523" y="231"/>
                    </a:lnTo>
                    <a:lnTo>
                      <a:pt x="517" y="231"/>
                    </a:lnTo>
                    <a:lnTo>
                      <a:pt x="517" y="231"/>
                    </a:lnTo>
                    <a:lnTo>
                      <a:pt x="511" y="231"/>
                    </a:lnTo>
                    <a:lnTo>
                      <a:pt x="504" y="225"/>
                    </a:lnTo>
                    <a:lnTo>
                      <a:pt x="511" y="219"/>
                    </a:lnTo>
                    <a:lnTo>
                      <a:pt x="511" y="206"/>
                    </a:lnTo>
                    <a:lnTo>
                      <a:pt x="511" y="199"/>
                    </a:lnTo>
                    <a:lnTo>
                      <a:pt x="504" y="193"/>
                    </a:lnTo>
                    <a:lnTo>
                      <a:pt x="492" y="193"/>
                    </a:lnTo>
                    <a:lnTo>
                      <a:pt x="492" y="187"/>
                    </a:lnTo>
                    <a:lnTo>
                      <a:pt x="498" y="180"/>
                    </a:lnTo>
                    <a:lnTo>
                      <a:pt x="504" y="174"/>
                    </a:lnTo>
                    <a:lnTo>
                      <a:pt x="511" y="167"/>
                    </a:lnTo>
                    <a:lnTo>
                      <a:pt x="511" y="167"/>
                    </a:lnTo>
                    <a:lnTo>
                      <a:pt x="511" y="161"/>
                    </a:lnTo>
                    <a:lnTo>
                      <a:pt x="504" y="161"/>
                    </a:lnTo>
                    <a:lnTo>
                      <a:pt x="504" y="161"/>
                    </a:lnTo>
                    <a:lnTo>
                      <a:pt x="498" y="161"/>
                    </a:lnTo>
                    <a:lnTo>
                      <a:pt x="492" y="161"/>
                    </a:lnTo>
                    <a:lnTo>
                      <a:pt x="486" y="161"/>
                    </a:lnTo>
                    <a:lnTo>
                      <a:pt x="486" y="161"/>
                    </a:lnTo>
                    <a:lnTo>
                      <a:pt x="480" y="154"/>
                    </a:lnTo>
                    <a:lnTo>
                      <a:pt x="480" y="148"/>
                    </a:lnTo>
                    <a:lnTo>
                      <a:pt x="480" y="142"/>
                    </a:lnTo>
                    <a:lnTo>
                      <a:pt x="474" y="142"/>
                    </a:lnTo>
                    <a:lnTo>
                      <a:pt x="474" y="135"/>
                    </a:lnTo>
                    <a:lnTo>
                      <a:pt x="455" y="116"/>
                    </a:lnTo>
                    <a:lnTo>
                      <a:pt x="437" y="110"/>
                    </a:lnTo>
                    <a:lnTo>
                      <a:pt x="412" y="103"/>
                    </a:lnTo>
                    <a:lnTo>
                      <a:pt x="394" y="90"/>
                    </a:lnTo>
                    <a:lnTo>
                      <a:pt x="375" y="71"/>
                    </a:lnTo>
                    <a:lnTo>
                      <a:pt x="357" y="90"/>
                    </a:lnTo>
                    <a:lnTo>
                      <a:pt x="344" y="110"/>
                    </a:lnTo>
                    <a:lnTo>
                      <a:pt x="338" y="110"/>
                    </a:lnTo>
                    <a:lnTo>
                      <a:pt x="320" y="52"/>
                    </a:lnTo>
                    <a:lnTo>
                      <a:pt x="314" y="58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45"/>
                    </a:lnTo>
                    <a:lnTo>
                      <a:pt x="301" y="39"/>
                    </a:lnTo>
                    <a:lnTo>
                      <a:pt x="295" y="45"/>
                    </a:lnTo>
                    <a:lnTo>
                      <a:pt x="283" y="52"/>
                    </a:lnTo>
                    <a:lnTo>
                      <a:pt x="277" y="58"/>
                    </a:lnTo>
                    <a:lnTo>
                      <a:pt x="277" y="65"/>
                    </a:lnTo>
                    <a:lnTo>
                      <a:pt x="295" y="71"/>
                    </a:lnTo>
                    <a:lnTo>
                      <a:pt x="295" y="84"/>
                    </a:lnTo>
                    <a:lnTo>
                      <a:pt x="308" y="77"/>
                    </a:lnTo>
                    <a:lnTo>
                      <a:pt x="320" y="84"/>
                    </a:lnTo>
                    <a:lnTo>
                      <a:pt x="320" y="97"/>
                    </a:lnTo>
                    <a:lnTo>
                      <a:pt x="308" y="110"/>
                    </a:lnTo>
                    <a:lnTo>
                      <a:pt x="295" y="103"/>
                    </a:lnTo>
                    <a:lnTo>
                      <a:pt x="301" y="103"/>
                    </a:lnTo>
                    <a:lnTo>
                      <a:pt x="301" y="110"/>
                    </a:lnTo>
                    <a:lnTo>
                      <a:pt x="301" y="116"/>
                    </a:lnTo>
                    <a:lnTo>
                      <a:pt x="301" y="116"/>
                    </a:lnTo>
                    <a:lnTo>
                      <a:pt x="308" y="122"/>
                    </a:lnTo>
                    <a:lnTo>
                      <a:pt x="308" y="122"/>
                    </a:lnTo>
                    <a:lnTo>
                      <a:pt x="314" y="122"/>
                    </a:lnTo>
                    <a:lnTo>
                      <a:pt x="320" y="116"/>
                    </a:lnTo>
                    <a:lnTo>
                      <a:pt x="320" y="110"/>
                    </a:lnTo>
                    <a:lnTo>
                      <a:pt x="338" y="135"/>
                    </a:lnTo>
                    <a:lnTo>
                      <a:pt x="369" y="142"/>
                    </a:lnTo>
                    <a:lnTo>
                      <a:pt x="375" y="154"/>
                    </a:lnTo>
                    <a:lnTo>
                      <a:pt x="381" y="193"/>
                    </a:lnTo>
                    <a:lnTo>
                      <a:pt x="375" y="193"/>
                    </a:lnTo>
                    <a:lnTo>
                      <a:pt x="369" y="219"/>
                    </a:lnTo>
                    <a:lnTo>
                      <a:pt x="388" y="212"/>
                    </a:lnTo>
                    <a:lnTo>
                      <a:pt x="400" y="212"/>
                    </a:lnTo>
                    <a:lnTo>
                      <a:pt x="412" y="231"/>
                    </a:lnTo>
                    <a:close/>
                    <a:moveTo>
                      <a:pt x="271" y="289"/>
                    </a:moveTo>
                    <a:lnTo>
                      <a:pt x="264" y="302"/>
                    </a:lnTo>
                    <a:lnTo>
                      <a:pt x="264" y="328"/>
                    </a:lnTo>
                    <a:lnTo>
                      <a:pt x="258" y="328"/>
                    </a:lnTo>
                    <a:lnTo>
                      <a:pt x="240" y="341"/>
                    </a:lnTo>
                    <a:lnTo>
                      <a:pt x="258" y="347"/>
                    </a:lnTo>
                    <a:lnTo>
                      <a:pt x="246" y="360"/>
                    </a:lnTo>
                    <a:lnTo>
                      <a:pt x="234" y="347"/>
                    </a:lnTo>
                    <a:lnTo>
                      <a:pt x="228" y="360"/>
                    </a:lnTo>
                    <a:lnTo>
                      <a:pt x="221" y="341"/>
                    </a:lnTo>
                    <a:lnTo>
                      <a:pt x="221" y="334"/>
                    </a:lnTo>
                    <a:lnTo>
                      <a:pt x="215" y="328"/>
                    </a:lnTo>
                    <a:lnTo>
                      <a:pt x="197" y="347"/>
                    </a:lnTo>
                    <a:lnTo>
                      <a:pt x="191" y="347"/>
                    </a:lnTo>
                    <a:lnTo>
                      <a:pt x="178" y="379"/>
                    </a:lnTo>
                    <a:lnTo>
                      <a:pt x="166" y="373"/>
                    </a:lnTo>
                    <a:lnTo>
                      <a:pt x="166" y="392"/>
                    </a:lnTo>
                    <a:lnTo>
                      <a:pt x="154" y="398"/>
                    </a:lnTo>
                    <a:lnTo>
                      <a:pt x="154" y="379"/>
                    </a:lnTo>
                    <a:lnTo>
                      <a:pt x="141" y="398"/>
                    </a:lnTo>
                    <a:lnTo>
                      <a:pt x="141" y="411"/>
                    </a:lnTo>
                    <a:lnTo>
                      <a:pt x="117" y="450"/>
                    </a:lnTo>
                    <a:lnTo>
                      <a:pt x="49" y="469"/>
                    </a:lnTo>
                    <a:lnTo>
                      <a:pt x="24" y="501"/>
                    </a:lnTo>
                    <a:lnTo>
                      <a:pt x="24" y="488"/>
                    </a:lnTo>
                    <a:lnTo>
                      <a:pt x="12" y="540"/>
                    </a:lnTo>
                    <a:lnTo>
                      <a:pt x="12" y="591"/>
                    </a:lnTo>
                    <a:lnTo>
                      <a:pt x="6" y="565"/>
                    </a:lnTo>
                    <a:lnTo>
                      <a:pt x="6" y="591"/>
                    </a:lnTo>
                    <a:lnTo>
                      <a:pt x="12" y="655"/>
                    </a:lnTo>
                    <a:lnTo>
                      <a:pt x="6" y="726"/>
                    </a:lnTo>
                    <a:lnTo>
                      <a:pt x="0" y="726"/>
                    </a:lnTo>
                    <a:lnTo>
                      <a:pt x="0" y="758"/>
                    </a:lnTo>
                    <a:lnTo>
                      <a:pt x="0" y="764"/>
                    </a:lnTo>
                    <a:lnTo>
                      <a:pt x="6" y="764"/>
                    </a:lnTo>
                    <a:lnTo>
                      <a:pt x="12" y="771"/>
                    </a:lnTo>
                    <a:lnTo>
                      <a:pt x="18" y="771"/>
                    </a:lnTo>
                    <a:lnTo>
                      <a:pt x="43" y="758"/>
                    </a:lnTo>
                    <a:lnTo>
                      <a:pt x="55" y="745"/>
                    </a:lnTo>
                    <a:lnTo>
                      <a:pt x="68" y="738"/>
                    </a:lnTo>
                    <a:lnTo>
                      <a:pt x="80" y="738"/>
                    </a:lnTo>
                    <a:lnTo>
                      <a:pt x="104" y="745"/>
                    </a:lnTo>
                    <a:lnTo>
                      <a:pt x="117" y="719"/>
                    </a:lnTo>
                    <a:lnTo>
                      <a:pt x="141" y="719"/>
                    </a:lnTo>
                    <a:lnTo>
                      <a:pt x="215" y="694"/>
                    </a:lnTo>
                    <a:lnTo>
                      <a:pt x="234" y="713"/>
                    </a:lnTo>
                    <a:lnTo>
                      <a:pt x="246" y="738"/>
                    </a:lnTo>
                    <a:lnTo>
                      <a:pt x="240" y="764"/>
                    </a:lnTo>
                    <a:lnTo>
                      <a:pt x="289" y="726"/>
                    </a:lnTo>
                    <a:lnTo>
                      <a:pt x="264" y="777"/>
                    </a:lnTo>
                    <a:lnTo>
                      <a:pt x="289" y="758"/>
                    </a:lnTo>
                    <a:lnTo>
                      <a:pt x="277" y="777"/>
                    </a:lnTo>
                    <a:lnTo>
                      <a:pt x="283" y="777"/>
                    </a:lnTo>
                    <a:lnTo>
                      <a:pt x="289" y="777"/>
                    </a:lnTo>
                    <a:lnTo>
                      <a:pt x="289" y="783"/>
                    </a:lnTo>
                    <a:lnTo>
                      <a:pt x="289" y="790"/>
                    </a:lnTo>
                    <a:lnTo>
                      <a:pt x="295" y="796"/>
                    </a:lnTo>
                    <a:lnTo>
                      <a:pt x="295" y="803"/>
                    </a:lnTo>
                    <a:lnTo>
                      <a:pt x="289" y="803"/>
                    </a:lnTo>
                    <a:lnTo>
                      <a:pt x="289" y="828"/>
                    </a:lnTo>
                    <a:lnTo>
                      <a:pt x="301" y="835"/>
                    </a:lnTo>
                    <a:lnTo>
                      <a:pt x="320" y="835"/>
                    </a:lnTo>
                    <a:lnTo>
                      <a:pt x="338" y="828"/>
                    </a:lnTo>
                    <a:lnTo>
                      <a:pt x="344" y="816"/>
                    </a:lnTo>
                    <a:lnTo>
                      <a:pt x="344" y="835"/>
                    </a:lnTo>
                    <a:lnTo>
                      <a:pt x="357" y="835"/>
                    </a:lnTo>
                    <a:lnTo>
                      <a:pt x="357" y="854"/>
                    </a:lnTo>
                    <a:lnTo>
                      <a:pt x="437" y="783"/>
                    </a:lnTo>
                    <a:lnTo>
                      <a:pt x="443" y="758"/>
                    </a:lnTo>
                    <a:lnTo>
                      <a:pt x="455" y="732"/>
                    </a:lnTo>
                    <a:lnTo>
                      <a:pt x="474" y="706"/>
                    </a:lnTo>
                    <a:lnTo>
                      <a:pt x="492" y="687"/>
                    </a:lnTo>
                    <a:lnTo>
                      <a:pt x="511" y="661"/>
                    </a:lnTo>
                    <a:lnTo>
                      <a:pt x="529" y="623"/>
                    </a:lnTo>
                    <a:lnTo>
                      <a:pt x="529" y="604"/>
                    </a:lnTo>
                    <a:lnTo>
                      <a:pt x="529" y="584"/>
                    </a:lnTo>
                    <a:lnTo>
                      <a:pt x="523" y="572"/>
                    </a:lnTo>
                    <a:lnTo>
                      <a:pt x="517" y="552"/>
                    </a:lnTo>
                    <a:lnTo>
                      <a:pt x="511" y="540"/>
                    </a:lnTo>
                    <a:lnTo>
                      <a:pt x="511" y="527"/>
                    </a:lnTo>
                    <a:lnTo>
                      <a:pt x="511" y="507"/>
                    </a:lnTo>
                    <a:lnTo>
                      <a:pt x="492" y="501"/>
                    </a:lnTo>
                    <a:lnTo>
                      <a:pt x="486" y="456"/>
                    </a:lnTo>
                    <a:lnTo>
                      <a:pt x="468" y="437"/>
                    </a:lnTo>
                    <a:lnTo>
                      <a:pt x="455" y="347"/>
                    </a:lnTo>
                    <a:lnTo>
                      <a:pt x="443" y="341"/>
                    </a:lnTo>
                    <a:lnTo>
                      <a:pt x="437" y="270"/>
                    </a:lnTo>
                    <a:lnTo>
                      <a:pt x="431" y="264"/>
                    </a:lnTo>
                    <a:lnTo>
                      <a:pt x="431" y="270"/>
                    </a:lnTo>
                    <a:lnTo>
                      <a:pt x="406" y="373"/>
                    </a:lnTo>
                    <a:lnTo>
                      <a:pt x="394" y="398"/>
                    </a:lnTo>
                    <a:lnTo>
                      <a:pt x="375" y="411"/>
                    </a:lnTo>
                    <a:lnTo>
                      <a:pt x="375" y="405"/>
                    </a:lnTo>
                    <a:lnTo>
                      <a:pt x="369" y="392"/>
                    </a:lnTo>
                    <a:lnTo>
                      <a:pt x="369" y="379"/>
                    </a:lnTo>
                    <a:lnTo>
                      <a:pt x="363" y="373"/>
                    </a:lnTo>
                    <a:lnTo>
                      <a:pt x="351" y="373"/>
                    </a:lnTo>
                    <a:lnTo>
                      <a:pt x="344" y="373"/>
                    </a:lnTo>
                    <a:lnTo>
                      <a:pt x="344" y="373"/>
                    </a:lnTo>
                    <a:lnTo>
                      <a:pt x="338" y="373"/>
                    </a:lnTo>
                    <a:lnTo>
                      <a:pt x="338" y="366"/>
                    </a:lnTo>
                    <a:lnTo>
                      <a:pt x="338" y="360"/>
                    </a:lnTo>
                    <a:lnTo>
                      <a:pt x="338" y="353"/>
                    </a:lnTo>
                    <a:lnTo>
                      <a:pt x="332" y="347"/>
                    </a:lnTo>
                    <a:lnTo>
                      <a:pt x="326" y="347"/>
                    </a:lnTo>
                    <a:lnTo>
                      <a:pt x="338" y="341"/>
                    </a:lnTo>
                    <a:lnTo>
                      <a:pt x="338" y="321"/>
                    </a:lnTo>
                    <a:lnTo>
                      <a:pt x="344" y="321"/>
                    </a:lnTo>
                    <a:lnTo>
                      <a:pt x="357" y="289"/>
                    </a:lnTo>
                    <a:lnTo>
                      <a:pt x="338" y="302"/>
                    </a:lnTo>
                    <a:lnTo>
                      <a:pt x="338" y="289"/>
                    </a:lnTo>
                    <a:lnTo>
                      <a:pt x="326" y="289"/>
                    </a:lnTo>
                    <a:lnTo>
                      <a:pt x="295" y="270"/>
                    </a:lnTo>
                    <a:lnTo>
                      <a:pt x="289" y="289"/>
                    </a:lnTo>
                    <a:lnTo>
                      <a:pt x="271" y="289"/>
                    </a:lnTo>
                    <a:close/>
                    <a:moveTo>
                      <a:pt x="271" y="289"/>
                    </a:moveTo>
                    <a:lnTo>
                      <a:pt x="277" y="289"/>
                    </a:lnTo>
                    <a:lnTo>
                      <a:pt x="277" y="283"/>
                    </a:lnTo>
                    <a:lnTo>
                      <a:pt x="283" y="283"/>
                    </a:lnTo>
                    <a:lnTo>
                      <a:pt x="283" y="276"/>
                    </a:lnTo>
                    <a:lnTo>
                      <a:pt x="277" y="270"/>
                    </a:lnTo>
                    <a:lnTo>
                      <a:pt x="277" y="270"/>
                    </a:lnTo>
                    <a:lnTo>
                      <a:pt x="271" y="270"/>
                    </a:lnTo>
                    <a:lnTo>
                      <a:pt x="264" y="270"/>
                    </a:lnTo>
                    <a:lnTo>
                      <a:pt x="264" y="276"/>
                    </a:lnTo>
                    <a:lnTo>
                      <a:pt x="264" y="283"/>
                    </a:lnTo>
                    <a:lnTo>
                      <a:pt x="264" y="283"/>
                    </a:lnTo>
                    <a:lnTo>
                      <a:pt x="271" y="289"/>
                    </a:lnTo>
                    <a:lnTo>
                      <a:pt x="271" y="289"/>
                    </a:lnTo>
                    <a:close/>
                    <a:moveTo>
                      <a:pt x="264" y="783"/>
                    </a:moveTo>
                    <a:lnTo>
                      <a:pt x="271" y="783"/>
                    </a:lnTo>
                    <a:lnTo>
                      <a:pt x="271" y="777"/>
                    </a:lnTo>
                    <a:lnTo>
                      <a:pt x="258" y="783"/>
                    </a:lnTo>
                    <a:lnTo>
                      <a:pt x="264" y="783"/>
                    </a:lnTo>
                    <a:close/>
                    <a:moveTo>
                      <a:pt x="308" y="937"/>
                    </a:moveTo>
                    <a:lnTo>
                      <a:pt x="308" y="944"/>
                    </a:lnTo>
                    <a:lnTo>
                      <a:pt x="320" y="944"/>
                    </a:lnTo>
                    <a:lnTo>
                      <a:pt x="338" y="937"/>
                    </a:lnTo>
                    <a:lnTo>
                      <a:pt x="363" y="886"/>
                    </a:lnTo>
                    <a:lnTo>
                      <a:pt x="338" y="893"/>
                    </a:lnTo>
                    <a:lnTo>
                      <a:pt x="320" y="886"/>
                    </a:lnTo>
                    <a:lnTo>
                      <a:pt x="308" y="937"/>
                    </a:lnTo>
                    <a:close/>
                    <a:moveTo>
                      <a:pt x="695" y="854"/>
                    </a:moveTo>
                    <a:lnTo>
                      <a:pt x="708" y="867"/>
                    </a:lnTo>
                    <a:lnTo>
                      <a:pt x="708" y="886"/>
                    </a:lnTo>
                    <a:lnTo>
                      <a:pt x="695" y="893"/>
                    </a:lnTo>
                    <a:lnTo>
                      <a:pt x="701" y="893"/>
                    </a:lnTo>
                    <a:lnTo>
                      <a:pt x="775" y="816"/>
                    </a:lnTo>
                    <a:lnTo>
                      <a:pt x="769" y="816"/>
                    </a:lnTo>
                    <a:lnTo>
                      <a:pt x="751" y="835"/>
                    </a:lnTo>
                    <a:lnTo>
                      <a:pt x="738" y="816"/>
                    </a:lnTo>
                    <a:lnTo>
                      <a:pt x="751" y="796"/>
                    </a:lnTo>
                    <a:lnTo>
                      <a:pt x="732" y="803"/>
                    </a:lnTo>
                    <a:lnTo>
                      <a:pt x="695" y="854"/>
                    </a:lnTo>
                    <a:close/>
                    <a:moveTo>
                      <a:pt x="738" y="764"/>
                    </a:moveTo>
                    <a:lnTo>
                      <a:pt x="726" y="758"/>
                    </a:lnTo>
                    <a:lnTo>
                      <a:pt x="726" y="803"/>
                    </a:lnTo>
                    <a:lnTo>
                      <a:pt x="732" y="803"/>
                    </a:lnTo>
                    <a:lnTo>
                      <a:pt x="738" y="777"/>
                    </a:lnTo>
                    <a:lnTo>
                      <a:pt x="738" y="764"/>
                    </a:lnTo>
                    <a:close/>
                    <a:moveTo>
                      <a:pt x="658" y="886"/>
                    </a:moveTo>
                    <a:lnTo>
                      <a:pt x="646" y="918"/>
                    </a:lnTo>
                    <a:lnTo>
                      <a:pt x="628" y="937"/>
                    </a:lnTo>
                    <a:lnTo>
                      <a:pt x="603" y="944"/>
                    </a:lnTo>
                    <a:lnTo>
                      <a:pt x="578" y="950"/>
                    </a:lnTo>
                    <a:lnTo>
                      <a:pt x="554" y="970"/>
                    </a:lnTo>
                    <a:lnTo>
                      <a:pt x="541" y="995"/>
                    </a:lnTo>
                    <a:lnTo>
                      <a:pt x="554" y="1002"/>
                    </a:lnTo>
                    <a:lnTo>
                      <a:pt x="566" y="1002"/>
                    </a:lnTo>
                    <a:lnTo>
                      <a:pt x="578" y="989"/>
                    </a:lnTo>
                    <a:lnTo>
                      <a:pt x="591" y="982"/>
                    </a:lnTo>
                    <a:lnTo>
                      <a:pt x="603" y="970"/>
                    </a:lnTo>
                    <a:lnTo>
                      <a:pt x="621" y="963"/>
                    </a:lnTo>
                    <a:lnTo>
                      <a:pt x="634" y="957"/>
                    </a:lnTo>
                    <a:lnTo>
                      <a:pt x="640" y="957"/>
                    </a:lnTo>
                    <a:lnTo>
                      <a:pt x="646" y="950"/>
                    </a:lnTo>
                    <a:lnTo>
                      <a:pt x="646" y="937"/>
                    </a:lnTo>
                    <a:lnTo>
                      <a:pt x="671" y="905"/>
                    </a:lnTo>
                    <a:lnTo>
                      <a:pt x="683" y="893"/>
                    </a:lnTo>
                    <a:lnTo>
                      <a:pt x="671" y="893"/>
                    </a:lnTo>
                    <a:lnTo>
                      <a:pt x="671" y="886"/>
                    </a:lnTo>
                    <a:lnTo>
                      <a:pt x="658" y="886"/>
                    </a:lnTo>
                    <a:close/>
                    <a:moveTo>
                      <a:pt x="548" y="1002"/>
                    </a:moveTo>
                    <a:lnTo>
                      <a:pt x="535" y="1014"/>
                    </a:lnTo>
                    <a:lnTo>
                      <a:pt x="541" y="1014"/>
                    </a:lnTo>
                    <a:lnTo>
                      <a:pt x="548" y="1002"/>
                    </a:lnTo>
                    <a:close/>
                    <a:moveTo>
                      <a:pt x="289" y="193"/>
                    </a:moveTo>
                    <a:lnTo>
                      <a:pt x="289" y="180"/>
                    </a:lnTo>
                    <a:lnTo>
                      <a:pt x="277" y="212"/>
                    </a:lnTo>
                    <a:lnTo>
                      <a:pt x="289" y="193"/>
                    </a:lnTo>
                    <a:close/>
                    <a:moveTo>
                      <a:pt x="326" y="161"/>
                    </a:moveTo>
                    <a:lnTo>
                      <a:pt x="326" y="154"/>
                    </a:lnTo>
                    <a:lnTo>
                      <a:pt x="320" y="180"/>
                    </a:lnTo>
                    <a:lnTo>
                      <a:pt x="326" y="161"/>
                    </a:lnTo>
                    <a:close/>
                    <a:moveTo>
                      <a:pt x="240" y="33"/>
                    </a:moveTo>
                    <a:lnTo>
                      <a:pt x="240" y="26"/>
                    </a:lnTo>
                    <a:lnTo>
                      <a:pt x="246" y="26"/>
                    </a:lnTo>
                    <a:lnTo>
                      <a:pt x="246" y="26"/>
                    </a:lnTo>
                    <a:lnTo>
                      <a:pt x="252" y="26"/>
                    </a:lnTo>
                    <a:lnTo>
                      <a:pt x="258" y="20"/>
                    </a:lnTo>
                    <a:lnTo>
                      <a:pt x="258" y="20"/>
                    </a:lnTo>
                    <a:lnTo>
                      <a:pt x="258" y="20"/>
                    </a:lnTo>
                    <a:lnTo>
                      <a:pt x="258" y="13"/>
                    </a:lnTo>
                    <a:lnTo>
                      <a:pt x="252" y="13"/>
                    </a:lnTo>
                    <a:lnTo>
                      <a:pt x="246" y="13"/>
                    </a:lnTo>
                    <a:lnTo>
                      <a:pt x="240" y="13"/>
                    </a:lnTo>
                    <a:lnTo>
                      <a:pt x="240" y="13"/>
                    </a:lnTo>
                    <a:lnTo>
                      <a:pt x="234" y="0"/>
                    </a:lnTo>
                    <a:lnTo>
                      <a:pt x="228" y="26"/>
                    </a:lnTo>
                    <a:lnTo>
                      <a:pt x="234" y="45"/>
                    </a:lnTo>
                    <a:lnTo>
                      <a:pt x="234" y="33"/>
                    </a:lnTo>
                    <a:lnTo>
                      <a:pt x="240" y="33"/>
                    </a:lnTo>
                    <a:close/>
                    <a:moveTo>
                      <a:pt x="277" y="122"/>
                    </a:moveTo>
                    <a:lnTo>
                      <a:pt x="271" y="103"/>
                    </a:lnTo>
                    <a:lnTo>
                      <a:pt x="252" y="103"/>
                    </a:lnTo>
                    <a:lnTo>
                      <a:pt x="234" y="110"/>
                    </a:lnTo>
                    <a:lnTo>
                      <a:pt x="277" y="122"/>
                    </a:lnTo>
                    <a:close/>
                    <a:moveTo>
                      <a:pt x="277" y="52"/>
                    </a:moveTo>
                    <a:lnTo>
                      <a:pt x="289" y="45"/>
                    </a:lnTo>
                    <a:lnTo>
                      <a:pt x="271" y="45"/>
                    </a:lnTo>
                    <a:lnTo>
                      <a:pt x="277" y="52"/>
                    </a:lnTo>
                    <a:close/>
                    <a:moveTo>
                      <a:pt x="357" y="65"/>
                    </a:moveTo>
                    <a:lnTo>
                      <a:pt x="357" y="52"/>
                    </a:lnTo>
                    <a:lnTo>
                      <a:pt x="344" y="52"/>
                    </a:lnTo>
                    <a:lnTo>
                      <a:pt x="357" y="65"/>
                    </a:lnTo>
                    <a:close/>
                    <a:moveTo>
                      <a:pt x="523" y="174"/>
                    </a:moveTo>
                    <a:lnTo>
                      <a:pt x="535" y="174"/>
                    </a:lnTo>
                    <a:lnTo>
                      <a:pt x="548" y="174"/>
                    </a:lnTo>
                    <a:lnTo>
                      <a:pt x="554" y="161"/>
                    </a:lnTo>
                    <a:lnTo>
                      <a:pt x="566" y="148"/>
                    </a:lnTo>
                    <a:lnTo>
                      <a:pt x="566" y="148"/>
                    </a:lnTo>
                    <a:lnTo>
                      <a:pt x="566" y="148"/>
                    </a:lnTo>
                    <a:lnTo>
                      <a:pt x="572" y="142"/>
                    </a:lnTo>
                    <a:lnTo>
                      <a:pt x="572" y="135"/>
                    </a:lnTo>
                    <a:lnTo>
                      <a:pt x="572" y="135"/>
                    </a:lnTo>
                    <a:lnTo>
                      <a:pt x="566" y="129"/>
                    </a:lnTo>
                    <a:lnTo>
                      <a:pt x="566" y="129"/>
                    </a:lnTo>
                    <a:lnTo>
                      <a:pt x="566" y="129"/>
                    </a:lnTo>
                    <a:lnTo>
                      <a:pt x="560" y="135"/>
                    </a:lnTo>
                    <a:lnTo>
                      <a:pt x="560" y="135"/>
                    </a:lnTo>
                    <a:lnTo>
                      <a:pt x="560" y="142"/>
                    </a:lnTo>
                    <a:lnTo>
                      <a:pt x="560" y="142"/>
                    </a:lnTo>
                    <a:lnTo>
                      <a:pt x="560" y="142"/>
                    </a:lnTo>
                    <a:lnTo>
                      <a:pt x="554" y="142"/>
                    </a:lnTo>
                    <a:lnTo>
                      <a:pt x="548" y="142"/>
                    </a:lnTo>
                    <a:lnTo>
                      <a:pt x="548" y="142"/>
                    </a:lnTo>
                    <a:lnTo>
                      <a:pt x="548" y="154"/>
                    </a:lnTo>
                    <a:lnTo>
                      <a:pt x="511" y="154"/>
                    </a:lnTo>
                    <a:lnTo>
                      <a:pt x="523" y="174"/>
                    </a:lnTo>
                    <a:close/>
                    <a:moveTo>
                      <a:pt x="572" y="122"/>
                    </a:moveTo>
                    <a:lnTo>
                      <a:pt x="578" y="142"/>
                    </a:lnTo>
                    <a:lnTo>
                      <a:pt x="578" y="122"/>
                    </a:lnTo>
                    <a:lnTo>
                      <a:pt x="560" y="103"/>
                    </a:lnTo>
                    <a:lnTo>
                      <a:pt x="554" y="103"/>
                    </a:lnTo>
                    <a:lnTo>
                      <a:pt x="572" y="122"/>
                    </a:lnTo>
                    <a:close/>
                    <a:moveTo>
                      <a:pt x="615" y="180"/>
                    </a:moveTo>
                    <a:lnTo>
                      <a:pt x="621" y="174"/>
                    </a:lnTo>
                    <a:lnTo>
                      <a:pt x="609" y="154"/>
                    </a:lnTo>
                    <a:lnTo>
                      <a:pt x="615" y="180"/>
                    </a:lnTo>
                    <a:close/>
                    <a:moveTo>
                      <a:pt x="658" y="244"/>
                    </a:moveTo>
                    <a:lnTo>
                      <a:pt x="671" y="251"/>
                    </a:lnTo>
                    <a:lnTo>
                      <a:pt x="671" y="238"/>
                    </a:lnTo>
                    <a:lnTo>
                      <a:pt x="658" y="231"/>
                    </a:lnTo>
                    <a:lnTo>
                      <a:pt x="658" y="244"/>
                    </a:lnTo>
                    <a:close/>
                    <a:moveTo>
                      <a:pt x="695" y="264"/>
                    </a:moveTo>
                    <a:lnTo>
                      <a:pt x="701" y="264"/>
                    </a:lnTo>
                    <a:lnTo>
                      <a:pt x="695" y="251"/>
                    </a:lnTo>
                    <a:lnTo>
                      <a:pt x="683" y="251"/>
                    </a:lnTo>
                    <a:lnTo>
                      <a:pt x="695" y="264"/>
                    </a:lnTo>
                    <a:close/>
                    <a:moveTo>
                      <a:pt x="751" y="379"/>
                    </a:moveTo>
                    <a:lnTo>
                      <a:pt x="757" y="379"/>
                    </a:lnTo>
                    <a:lnTo>
                      <a:pt x="751" y="373"/>
                    </a:lnTo>
                    <a:lnTo>
                      <a:pt x="751" y="379"/>
                    </a:lnTo>
                    <a:close/>
                    <a:moveTo>
                      <a:pt x="701" y="482"/>
                    </a:moveTo>
                    <a:lnTo>
                      <a:pt x="720" y="501"/>
                    </a:lnTo>
                    <a:lnTo>
                      <a:pt x="726" y="501"/>
                    </a:lnTo>
                    <a:lnTo>
                      <a:pt x="714" y="475"/>
                    </a:lnTo>
                    <a:lnTo>
                      <a:pt x="695" y="456"/>
                    </a:lnTo>
                    <a:lnTo>
                      <a:pt x="701" y="482"/>
                    </a:lnTo>
                    <a:close/>
                    <a:moveTo>
                      <a:pt x="886" y="411"/>
                    </a:moveTo>
                    <a:lnTo>
                      <a:pt x="892" y="411"/>
                    </a:lnTo>
                    <a:lnTo>
                      <a:pt x="898" y="411"/>
                    </a:lnTo>
                    <a:lnTo>
                      <a:pt x="898" y="405"/>
                    </a:lnTo>
                    <a:lnTo>
                      <a:pt x="898" y="405"/>
                    </a:lnTo>
                    <a:lnTo>
                      <a:pt x="892" y="398"/>
                    </a:lnTo>
                    <a:lnTo>
                      <a:pt x="886" y="398"/>
                    </a:lnTo>
                    <a:lnTo>
                      <a:pt x="886" y="405"/>
                    </a:lnTo>
                    <a:lnTo>
                      <a:pt x="880" y="405"/>
                    </a:lnTo>
                    <a:lnTo>
                      <a:pt x="880" y="411"/>
                    </a:lnTo>
                    <a:lnTo>
                      <a:pt x="886" y="411"/>
                    </a:lnTo>
                    <a:close/>
                    <a:moveTo>
                      <a:pt x="904" y="392"/>
                    </a:moveTo>
                    <a:lnTo>
                      <a:pt x="917" y="379"/>
                    </a:lnTo>
                    <a:lnTo>
                      <a:pt x="911" y="379"/>
                    </a:lnTo>
                    <a:lnTo>
                      <a:pt x="917" y="373"/>
                    </a:lnTo>
                    <a:lnTo>
                      <a:pt x="904" y="373"/>
                    </a:lnTo>
                    <a:lnTo>
                      <a:pt x="904" y="3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33" name="Freeform 53"/>
              <p:cNvSpPr>
                <a:spLocks noEditPoints="1"/>
              </p:cNvSpPr>
              <p:nvPr/>
            </p:nvSpPr>
            <p:spPr bwMode="auto">
              <a:xfrm>
                <a:off x="1178" y="2364"/>
                <a:ext cx="887" cy="1579"/>
              </a:xfrm>
              <a:custGeom>
                <a:avLst/>
                <a:gdLst/>
                <a:ahLst/>
                <a:cxnLst>
                  <a:cxn ang="0">
                    <a:pos x="196" y="38"/>
                  </a:cxn>
                  <a:cxn ang="0">
                    <a:pos x="375" y="1148"/>
                  </a:cxn>
                  <a:cxn ang="0">
                    <a:pos x="369" y="1104"/>
                  </a:cxn>
                  <a:cxn ang="0">
                    <a:pos x="393" y="1078"/>
                  </a:cxn>
                  <a:cxn ang="0">
                    <a:pos x="406" y="1046"/>
                  </a:cxn>
                  <a:cxn ang="0">
                    <a:pos x="443" y="1014"/>
                  </a:cxn>
                  <a:cxn ang="0">
                    <a:pos x="412" y="956"/>
                  </a:cxn>
                  <a:cxn ang="0">
                    <a:pos x="498" y="898"/>
                  </a:cxn>
                  <a:cxn ang="0">
                    <a:pos x="572" y="738"/>
                  </a:cxn>
                  <a:cxn ang="0">
                    <a:pos x="633" y="674"/>
                  </a:cxn>
                  <a:cxn ang="0">
                    <a:pos x="646" y="500"/>
                  </a:cxn>
                  <a:cxn ang="0">
                    <a:pos x="615" y="314"/>
                  </a:cxn>
                  <a:cxn ang="0">
                    <a:pos x="547" y="288"/>
                  </a:cxn>
                  <a:cxn ang="0">
                    <a:pos x="504" y="256"/>
                  </a:cxn>
                  <a:cxn ang="0">
                    <a:pos x="467" y="269"/>
                  </a:cxn>
                  <a:cxn ang="0">
                    <a:pos x="455" y="166"/>
                  </a:cxn>
                  <a:cxn ang="0">
                    <a:pos x="381" y="134"/>
                  </a:cxn>
                  <a:cxn ang="0">
                    <a:pos x="356" y="83"/>
                  </a:cxn>
                  <a:cxn ang="0">
                    <a:pos x="326" y="51"/>
                  </a:cxn>
                  <a:cxn ang="0">
                    <a:pos x="301" y="32"/>
                  </a:cxn>
                  <a:cxn ang="0">
                    <a:pos x="258" y="38"/>
                  </a:cxn>
                  <a:cxn ang="0">
                    <a:pos x="209" y="6"/>
                  </a:cxn>
                  <a:cxn ang="0">
                    <a:pos x="160" y="25"/>
                  </a:cxn>
                  <a:cxn ang="0">
                    <a:pos x="141" y="45"/>
                  </a:cxn>
                  <a:cxn ang="0">
                    <a:pos x="123" y="96"/>
                  </a:cxn>
                  <a:cxn ang="0">
                    <a:pos x="36" y="51"/>
                  </a:cxn>
                  <a:cxn ang="0">
                    <a:pos x="0" y="45"/>
                  </a:cxn>
                  <a:cxn ang="0">
                    <a:pos x="36" y="77"/>
                  </a:cxn>
                  <a:cxn ang="0">
                    <a:pos x="67" y="77"/>
                  </a:cxn>
                  <a:cxn ang="0">
                    <a:pos x="92" y="70"/>
                  </a:cxn>
                  <a:cxn ang="0">
                    <a:pos x="104" y="102"/>
                  </a:cxn>
                  <a:cxn ang="0">
                    <a:pos x="104" y="192"/>
                  </a:cxn>
                  <a:cxn ang="0">
                    <a:pos x="73" y="256"/>
                  </a:cxn>
                  <a:cxn ang="0">
                    <a:pos x="67" y="269"/>
                  </a:cxn>
                  <a:cxn ang="0">
                    <a:pos x="61" y="295"/>
                  </a:cxn>
                  <a:cxn ang="0">
                    <a:pos x="61" y="346"/>
                  </a:cxn>
                  <a:cxn ang="0">
                    <a:pos x="209" y="622"/>
                  </a:cxn>
                  <a:cxn ang="0">
                    <a:pos x="240" y="872"/>
                  </a:cxn>
                  <a:cxn ang="0">
                    <a:pos x="240" y="1027"/>
                  </a:cxn>
                  <a:cxn ang="0">
                    <a:pos x="276" y="1168"/>
                  </a:cxn>
                  <a:cxn ang="0">
                    <a:pos x="283" y="1251"/>
                  </a:cxn>
                  <a:cxn ang="0">
                    <a:pos x="276" y="1277"/>
                  </a:cxn>
                  <a:cxn ang="0">
                    <a:pos x="295" y="1296"/>
                  </a:cxn>
                  <a:cxn ang="0">
                    <a:pos x="313" y="1322"/>
                  </a:cxn>
                  <a:cxn ang="0">
                    <a:pos x="363" y="1335"/>
                  </a:cxn>
                  <a:cxn ang="0">
                    <a:pos x="332" y="1360"/>
                  </a:cxn>
                  <a:cxn ang="0">
                    <a:pos x="406" y="1392"/>
                  </a:cxn>
                  <a:cxn ang="0">
                    <a:pos x="369" y="1335"/>
                  </a:cxn>
                  <a:cxn ang="0">
                    <a:pos x="363" y="1296"/>
                  </a:cxn>
                  <a:cxn ang="0">
                    <a:pos x="369" y="1251"/>
                  </a:cxn>
                  <a:cxn ang="0">
                    <a:pos x="356" y="1219"/>
                  </a:cxn>
                  <a:cxn ang="0">
                    <a:pos x="369" y="1187"/>
                  </a:cxn>
                  <a:cxn ang="0">
                    <a:pos x="393" y="1142"/>
                  </a:cxn>
                  <a:cxn ang="0">
                    <a:pos x="332" y="45"/>
                  </a:cxn>
                  <a:cxn ang="0">
                    <a:pos x="480" y="1315"/>
                  </a:cxn>
                  <a:cxn ang="0">
                    <a:pos x="480" y="1315"/>
                  </a:cxn>
                  <a:cxn ang="0">
                    <a:pos x="264" y="1155"/>
                  </a:cxn>
                </a:cxnLst>
                <a:rect l="0" t="0" r="r" b="b"/>
                <a:pathLst>
                  <a:path w="683" h="1392">
                    <a:moveTo>
                      <a:pt x="196" y="38"/>
                    </a:moveTo>
                    <a:lnTo>
                      <a:pt x="196" y="57"/>
                    </a:lnTo>
                    <a:lnTo>
                      <a:pt x="184" y="64"/>
                    </a:lnTo>
                    <a:lnTo>
                      <a:pt x="184" y="45"/>
                    </a:lnTo>
                    <a:lnTo>
                      <a:pt x="196" y="38"/>
                    </a:lnTo>
                    <a:close/>
                    <a:moveTo>
                      <a:pt x="313" y="1315"/>
                    </a:moveTo>
                    <a:lnTo>
                      <a:pt x="313" y="1302"/>
                    </a:lnTo>
                    <a:lnTo>
                      <a:pt x="320" y="1315"/>
                    </a:lnTo>
                    <a:lnTo>
                      <a:pt x="313" y="1315"/>
                    </a:lnTo>
                    <a:close/>
                    <a:moveTo>
                      <a:pt x="375" y="1148"/>
                    </a:moveTo>
                    <a:lnTo>
                      <a:pt x="369" y="1148"/>
                    </a:lnTo>
                    <a:lnTo>
                      <a:pt x="369" y="1116"/>
                    </a:lnTo>
                    <a:lnTo>
                      <a:pt x="356" y="1097"/>
                    </a:lnTo>
                    <a:lnTo>
                      <a:pt x="363" y="1104"/>
                    </a:lnTo>
                    <a:lnTo>
                      <a:pt x="369" y="1104"/>
                    </a:lnTo>
                    <a:lnTo>
                      <a:pt x="381" y="1104"/>
                    </a:lnTo>
                    <a:lnTo>
                      <a:pt x="387" y="1104"/>
                    </a:lnTo>
                    <a:lnTo>
                      <a:pt x="393" y="1091"/>
                    </a:lnTo>
                    <a:lnTo>
                      <a:pt x="393" y="1084"/>
                    </a:lnTo>
                    <a:lnTo>
                      <a:pt x="393" y="1078"/>
                    </a:lnTo>
                    <a:lnTo>
                      <a:pt x="393" y="1071"/>
                    </a:lnTo>
                    <a:lnTo>
                      <a:pt x="393" y="1059"/>
                    </a:lnTo>
                    <a:lnTo>
                      <a:pt x="393" y="1059"/>
                    </a:lnTo>
                    <a:lnTo>
                      <a:pt x="400" y="1052"/>
                    </a:lnTo>
                    <a:lnTo>
                      <a:pt x="406" y="1046"/>
                    </a:lnTo>
                    <a:lnTo>
                      <a:pt x="418" y="1046"/>
                    </a:lnTo>
                    <a:lnTo>
                      <a:pt x="430" y="1046"/>
                    </a:lnTo>
                    <a:lnTo>
                      <a:pt x="443" y="1046"/>
                    </a:lnTo>
                    <a:lnTo>
                      <a:pt x="443" y="1039"/>
                    </a:lnTo>
                    <a:lnTo>
                      <a:pt x="443" y="1014"/>
                    </a:lnTo>
                    <a:lnTo>
                      <a:pt x="443" y="1001"/>
                    </a:lnTo>
                    <a:lnTo>
                      <a:pt x="430" y="994"/>
                    </a:lnTo>
                    <a:lnTo>
                      <a:pt x="436" y="988"/>
                    </a:lnTo>
                    <a:lnTo>
                      <a:pt x="412" y="969"/>
                    </a:lnTo>
                    <a:lnTo>
                      <a:pt x="412" y="956"/>
                    </a:lnTo>
                    <a:lnTo>
                      <a:pt x="430" y="975"/>
                    </a:lnTo>
                    <a:lnTo>
                      <a:pt x="455" y="975"/>
                    </a:lnTo>
                    <a:lnTo>
                      <a:pt x="473" y="969"/>
                    </a:lnTo>
                    <a:lnTo>
                      <a:pt x="480" y="956"/>
                    </a:lnTo>
                    <a:lnTo>
                      <a:pt x="498" y="898"/>
                    </a:lnTo>
                    <a:lnTo>
                      <a:pt x="529" y="847"/>
                    </a:lnTo>
                    <a:lnTo>
                      <a:pt x="516" y="815"/>
                    </a:lnTo>
                    <a:lnTo>
                      <a:pt x="523" y="783"/>
                    </a:lnTo>
                    <a:lnTo>
                      <a:pt x="541" y="757"/>
                    </a:lnTo>
                    <a:lnTo>
                      <a:pt x="572" y="738"/>
                    </a:lnTo>
                    <a:lnTo>
                      <a:pt x="572" y="718"/>
                    </a:lnTo>
                    <a:lnTo>
                      <a:pt x="584" y="712"/>
                    </a:lnTo>
                    <a:lnTo>
                      <a:pt x="603" y="718"/>
                    </a:lnTo>
                    <a:lnTo>
                      <a:pt x="615" y="693"/>
                    </a:lnTo>
                    <a:lnTo>
                      <a:pt x="633" y="674"/>
                    </a:lnTo>
                    <a:lnTo>
                      <a:pt x="640" y="648"/>
                    </a:lnTo>
                    <a:lnTo>
                      <a:pt x="640" y="622"/>
                    </a:lnTo>
                    <a:lnTo>
                      <a:pt x="640" y="609"/>
                    </a:lnTo>
                    <a:lnTo>
                      <a:pt x="633" y="552"/>
                    </a:lnTo>
                    <a:lnTo>
                      <a:pt x="646" y="500"/>
                    </a:lnTo>
                    <a:lnTo>
                      <a:pt x="676" y="455"/>
                    </a:lnTo>
                    <a:lnTo>
                      <a:pt x="683" y="417"/>
                    </a:lnTo>
                    <a:lnTo>
                      <a:pt x="683" y="385"/>
                    </a:lnTo>
                    <a:lnTo>
                      <a:pt x="658" y="353"/>
                    </a:lnTo>
                    <a:lnTo>
                      <a:pt x="615" y="314"/>
                    </a:lnTo>
                    <a:lnTo>
                      <a:pt x="596" y="321"/>
                    </a:lnTo>
                    <a:lnTo>
                      <a:pt x="578" y="314"/>
                    </a:lnTo>
                    <a:lnTo>
                      <a:pt x="572" y="295"/>
                    </a:lnTo>
                    <a:lnTo>
                      <a:pt x="547" y="314"/>
                    </a:lnTo>
                    <a:lnTo>
                      <a:pt x="547" y="288"/>
                    </a:lnTo>
                    <a:lnTo>
                      <a:pt x="535" y="276"/>
                    </a:lnTo>
                    <a:lnTo>
                      <a:pt x="510" y="263"/>
                    </a:lnTo>
                    <a:lnTo>
                      <a:pt x="504" y="263"/>
                    </a:lnTo>
                    <a:lnTo>
                      <a:pt x="498" y="282"/>
                    </a:lnTo>
                    <a:lnTo>
                      <a:pt x="504" y="256"/>
                    </a:lnTo>
                    <a:lnTo>
                      <a:pt x="498" y="256"/>
                    </a:lnTo>
                    <a:lnTo>
                      <a:pt x="480" y="256"/>
                    </a:lnTo>
                    <a:lnTo>
                      <a:pt x="473" y="269"/>
                    </a:lnTo>
                    <a:lnTo>
                      <a:pt x="473" y="282"/>
                    </a:lnTo>
                    <a:lnTo>
                      <a:pt x="467" y="269"/>
                    </a:lnTo>
                    <a:lnTo>
                      <a:pt x="467" y="250"/>
                    </a:lnTo>
                    <a:lnTo>
                      <a:pt x="480" y="237"/>
                    </a:lnTo>
                    <a:lnTo>
                      <a:pt x="473" y="211"/>
                    </a:lnTo>
                    <a:lnTo>
                      <a:pt x="467" y="173"/>
                    </a:lnTo>
                    <a:lnTo>
                      <a:pt x="455" y="166"/>
                    </a:lnTo>
                    <a:lnTo>
                      <a:pt x="424" y="134"/>
                    </a:lnTo>
                    <a:lnTo>
                      <a:pt x="412" y="134"/>
                    </a:lnTo>
                    <a:lnTo>
                      <a:pt x="406" y="141"/>
                    </a:lnTo>
                    <a:lnTo>
                      <a:pt x="393" y="141"/>
                    </a:lnTo>
                    <a:lnTo>
                      <a:pt x="381" y="134"/>
                    </a:lnTo>
                    <a:lnTo>
                      <a:pt x="369" y="128"/>
                    </a:lnTo>
                    <a:lnTo>
                      <a:pt x="363" y="109"/>
                    </a:lnTo>
                    <a:lnTo>
                      <a:pt x="363" y="96"/>
                    </a:lnTo>
                    <a:lnTo>
                      <a:pt x="363" y="89"/>
                    </a:lnTo>
                    <a:lnTo>
                      <a:pt x="356" y="83"/>
                    </a:lnTo>
                    <a:lnTo>
                      <a:pt x="350" y="77"/>
                    </a:lnTo>
                    <a:lnTo>
                      <a:pt x="332" y="77"/>
                    </a:lnTo>
                    <a:lnTo>
                      <a:pt x="338" y="64"/>
                    </a:lnTo>
                    <a:lnTo>
                      <a:pt x="332" y="57"/>
                    </a:lnTo>
                    <a:lnTo>
                      <a:pt x="326" y="51"/>
                    </a:lnTo>
                    <a:lnTo>
                      <a:pt x="320" y="45"/>
                    </a:lnTo>
                    <a:lnTo>
                      <a:pt x="313" y="45"/>
                    </a:lnTo>
                    <a:lnTo>
                      <a:pt x="313" y="38"/>
                    </a:lnTo>
                    <a:lnTo>
                      <a:pt x="313" y="38"/>
                    </a:lnTo>
                    <a:lnTo>
                      <a:pt x="301" y="32"/>
                    </a:lnTo>
                    <a:lnTo>
                      <a:pt x="295" y="38"/>
                    </a:lnTo>
                    <a:lnTo>
                      <a:pt x="289" y="38"/>
                    </a:lnTo>
                    <a:lnTo>
                      <a:pt x="283" y="45"/>
                    </a:lnTo>
                    <a:lnTo>
                      <a:pt x="264" y="45"/>
                    </a:lnTo>
                    <a:lnTo>
                      <a:pt x="258" y="38"/>
                    </a:lnTo>
                    <a:lnTo>
                      <a:pt x="252" y="32"/>
                    </a:lnTo>
                    <a:lnTo>
                      <a:pt x="246" y="32"/>
                    </a:lnTo>
                    <a:lnTo>
                      <a:pt x="240" y="38"/>
                    </a:lnTo>
                    <a:lnTo>
                      <a:pt x="227" y="12"/>
                    </a:lnTo>
                    <a:lnTo>
                      <a:pt x="209" y="6"/>
                    </a:lnTo>
                    <a:lnTo>
                      <a:pt x="196" y="38"/>
                    </a:lnTo>
                    <a:lnTo>
                      <a:pt x="184" y="19"/>
                    </a:lnTo>
                    <a:lnTo>
                      <a:pt x="196" y="12"/>
                    </a:lnTo>
                    <a:lnTo>
                      <a:pt x="196" y="0"/>
                    </a:lnTo>
                    <a:lnTo>
                      <a:pt x="160" y="25"/>
                    </a:lnTo>
                    <a:lnTo>
                      <a:pt x="153" y="25"/>
                    </a:lnTo>
                    <a:lnTo>
                      <a:pt x="141" y="25"/>
                    </a:lnTo>
                    <a:lnTo>
                      <a:pt x="141" y="25"/>
                    </a:lnTo>
                    <a:lnTo>
                      <a:pt x="141" y="38"/>
                    </a:lnTo>
                    <a:lnTo>
                      <a:pt x="141" y="45"/>
                    </a:lnTo>
                    <a:lnTo>
                      <a:pt x="135" y="64"/>
                    </a:lnTo>
                    <a:lnTo>
                      <a:pt x="129" y="70"/>
                    </a:lnTo>
                    <a:lnTo>
                      <a:pt x="123" y="77"/>
                    </a:lnTo>
                    <a:lnTo>
                      <a:pt x="123" y="83"/>
                    </a:lnTo>
                    <a:lnTo>
                      <a:pt x="123" y="96"/>
                    </a:lnTo>
                    <a:lnTo>
                      <a:pt x="98" y="57"/>
                    </a:lnTo>
                    <a:lnTo>
                      <a:pt x="73" y="57"/>
                    </a:lnTo>
                    <a:lnTo>
                      <a:pt x="61" y="64"/>
                    </a:lnTo>
                    <a:lnTo>
                      <a:pt x="49" y="64"/>
                    </a:lnTo>
                    <a:lnTo>
                      <a:pt x="36" y="51"/>
                    </a:lnTo>
                    <a:lnTo>
                      <a:pt x="30" y="38"/>
                    </a:lnTo>
                    <a:lnTo>
                      <a:pt x="24" y="25"/>
                    </a:lnTo>
                    <a:lnTo>
                      <a:pt x="18" y="19"/>
                    </a:lnTo>
                    <a:lnTo>
                      <a:pt x="0" y="25"/>
                    </a:lnTo>
                    <a:lnTo>
                      <a:pt x="0" y="45"/>
                    </a:lnTo>
                    <a:lnTo>
                      <a:pt x="6" y="57"/>
                    </a:lnTo>
                    <a:lnTo>
                      <a:pt x="6" y="45"/>
                    </a:lnTo>
                    <a:lnTo>
                      <a:pt x="30" y="64"/>
                    </a:lnTo>
                    <a:lnTo>
                      <a:pt x="30" y="77"/>
                    </a:lnTo>
                    <a:lnTo>
                      <a:pt x="36" y="77"/>
                    </a:lnTo>
                    <a:lnTo>
                      <a:pt x="61" y="96"/>
                    </a:lnTo>
                    <a:lnTo>
                      <a:pt x="73" y="109"/>
                    </a:lnTo>
                    <a:lnTo>
                      <a:pt x="67" y="96"/>
                    </a:lnTo>
                    <a:lnTo>
                      <a:pt x="61" y="89"/>
                    </a:lnTo>
                    <a:lnTo>
                      <a:pt x="67" y="77"/>
                    </a:lnTo>
                    <a:lnTo>
                      <a:pt x="73" y="70"/>
                    </a:lnTo>
                    <a:lnTo>
                      <a:pt x="86" y="64"/>
                    </a:lnTo>
                    <a:lnTo>
                      <a:pt x="86" y="70"/>
                    </a:lnTo>
                    <a:lnTo>
                      <a:pt x="92" y="70"/>
                    </a:lnTo>
                    <a:lnTo>
                      <a:pt x="92" y="70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2" y="89"/>
                    </a:lnTo>
                    <a:lnTo>
                      <a:pt x="98" y="102"/>
                    </a:lnTo>
                    <a:lnTo>
                      <a:pt x="104" y="102"/>
                    </a:lnTo>
                    <a:lnTo>
                      <a:pt x="104" y="109"/>
                    </a:lnTo>
                    <a:lnTo>
                      <a:pt x="104" y="115"/>
                    </a:lnTo>
                    <a:lnTo>
                      <a:pt x="104" y="166"/>
                    </a:lnTo>
                    <a:lnTo>
                      <a:pt x="110" y="179"/>
                    </a:lnTo>
                    <a:lnTo>
                      <a:pt x="104" y="192"/>
                    </a:lnTo>
                    <a:lnTo>
                      <a:pt x="98" y="192"/>
                    </a:lnTo>
                    <a:lnTo>
                      <a:pt x="92" y="224"/>
                    </a:lnTo>
                    <a:lnTo>
                      <a:pt x="73" y="244"/>
                    </a:lnTo>
                    <a:lnTo>
                      <a:pt x="73" y="250"/>
                    </a:lnTo>
                    <a:lnTo>
                      <a:pt x="73" y="256"/>
                    </a:lnTo>
                    <a:lnTo>
                      <a:pt x="67" y="256"/>
                    </a:lnTo>
                    <a:lnTo>
                      <a:pt x="67" y="256"/>
                    </a:lnTo>
                    <a:lnTo>
                      <a:pt x="67" y="256"/>
                    </a:lnTo>
                    <a:lnTo>
                      <a:pt x="67" y="263"/>
                    </a:lnTo>
                    <a:lnTo>
                      <a:pt x="67" y="269"/>
                    </a:lnTo>
                    <a:lnTo>
                      <a:pt x="61" y="269"/>
                    </a:lnTo>
                    <a:lnTo>
                      <a:pt x="61" y="269"/>
                    </a:lnTo>
                    <a:lnTo>
                      <a:pt x="61" y="269"/>
                    </a:lnTo>
                    <a:lnTo>
                      <a:pt x="55" y="282"/>
                    </a:lnTo>
                    <a:lnTo>
                      <a:pt x="61" y="295"/>
                    </a:lnTo>
                    <a:lnTo>
                      <a:pt x="67" y="308"/>
                    </a:lnTo>
                    <a:lnTo>
                      <a:pt x="73" y="321"/>
                    </a:lnTo>
                    <a:lnTo>
                      <a:pt x="73" y="321"/>
                    </a:lnTo>
                    <a:lnTo>
                      <a:pt x="67" y="321"/>
                    </a:lnTo>
                    <a:lnTo>
                      <a:pt x="61" y="346"/>
                    </a:lnTo>
                    <a:lnTo>
                      <a:pt x="67" y="372"/>
                    </a:lnTo>
                    <a:lnTo>
                      <a:pt x="61" y="372"/>
                    </a:lnTo>
                    <a:lnTo>
                      <a:pt x="86" y="430"/>
                    </a:lnTo>
                    <a:lnTo>
                      <a:pt x="141" y="558"/>
                    </a:lnTo>
                    <a:lnTo>
                      <a:pt x="209" y="622"/>
                    </a:lnTo>
                    <a:lnTo>
                      <a:pt x="227" y="699"/>
                    </a:lnTo>
                    <a:lnTo>
                      <a:pt x="227" y="718"/>
                    </a:lnTo>
                    <a:lnTo>
                      <a:pt x="240" y="789"/>
                    </a:lnTo>
                    <a:lnTo>
                      <a:pt x="227" y="860"/>
                    </a:lnTo>
                    <a:lnTo>
                      <a:pt x="240" y="872"/>
                    </a:lnTo>
                    <a:lnTo>
                      <a:pt x="227" y="885"/>
                    </a:lnTo>
                    <a:lnTo>
                      <a:pt x="246" y="949"/>
                    </a:lnTo>
                    <a:lnTo>
                      <a:pt x="246" y="1014"/>
                    </a:lnTo>
                    <a:lnTo>
                      <a:pt x="233" y="1020"/>
                    </a:lnTo>
                    <a:lnTo>
                      <a:pt x="240" y="1027"/>
                    </a:lnTo>
                    <a:lnTo>
                      <a:pt x="252" y="1078"/>
                    </a:lnTo>
                    <a:lnTo>
                      <a:pt x="258" y="1116"/>
                    </a:lnTo>
                    <a:lnTo>
                      <a:pt x="258" y="1104"/>
                    </a:lnTo>
                    <a:lnTo>
                      <a:pt x="264" y="1116"/>
                    </a:lnTo>
                    <a:lnTo>
                      <a:pt x="276" y="1168"/>
                    </a:lnTo>
                    <a:lnTo>
                      <a:pt x="258" y="1168"/>
                    </a:lnTo>
                    <a:lnTo>
                      <a:pt x="264" y="1193"/>
                    </a:lnTo>
                    <a:lnTo>
                      <a:pt x="258" y="1213"/>
                    </a:lnTo>
                    <a:lnTo>
                      <a:pt x="283" y="1213"/>
                    </a:lnTo>
                    <a:lnTo>
                      <a:pt x="283" y="1251"/>
                    </a:lnTo>
                    <a:lnTo>
                      <a:pt x="276" y="1232"/>
                    </a:lnTo>
                    <a:lnTo>
                      <a:pt x="276" y="1245"/>
                    </a:lnTo>
                    <a:lnTo>
                      <a:pt x="276" y="1258"/>
                    </a:lnTo>
                    <a:lnTo>
                      <a:pt x="270" y="1270"/>
                    </a:lnTo>
                    <a:lnTo>
                      <a:pt x="276" y="1277"/>
                    </a:lnTo>
                    <a:lnTo>
                      <a:pt x="289" y="1283"/>
                    </a:lnTo>
                    <a:lnTo>
                      <a:pt x="289" y="1283"/>
                    </a:lnTo>
                    <a:lnTo>
                      <a:pt x="295" y="1283"/>
                    </a:lnTo>
                    <a:lnTo>
                      <a:pt x="295" y="1290"/>
                    </a:lnTo>
                    <a:lnTo>
                      <a:pt x="295" y="1296"/>
                    </a:lnTo>
                    <a:lnTo>
                      <a:pt x="301" y="1283"/>
                    </a:lnTo>
                    <a:lnTo>
                      <a:pt x="301" y="1315"/>
                    </a:lnTo>
                    <a:lnTo>
                      <a:pt x="307" y="1315"/>
                    </a:lnTo>
                    <a:lnTo>
                      <a:pt x="313" y="1315"/>
                    </a:lnTo>
                    <a:lnTo>
                      <a:pt x="313" y="1322"/>
                    </a:lnTo>
                    <a:lnTo>
                      <a:pt x="313" y="1328"/>
                    </a:lnTo>
                    <a:lnTo>
                      <a:pt x="320" y="1335"/>
                    </a:lnTo>
                    <a:lnTo>
                      <a:pt x="320" y="1322"/>
                    </a:lnTo>
                    <a:lnTo>
                      <a:pt x="363" y="1360"/>
                    </a:lnTo>
                    <a:lnTo>
                      <a:pt x="363" y="1335"/>
                    </a:lnTo>
                    <a:lnTo>
                      <a:pt x="375" y="1341"/>
                    </a:lnTo>
                    <a:lnTo>
                      <a:pt x="369" y="1360"/>
                    </a:lnTo>
                    <a:lnTo>
                      <a:pt x="369" y="1373"/>
                    </a:lnTo>
                    <a:lnTo>
                      <a:pt x="332" y="1341"/>
                    </a:lnTo>
                    <a:lnTo>
                      <a:pt x="332" y="1360"/>
                    </a:lnTo>
                    <a:lnTo>
                      <a:pt x="350" y="1373"/>
                    </a:lnTo>
                    <a:lnTo>
                      <a:pt x="393" y="1386"/>
                    </a:lnTo>
                    <a:lnTo>
                      <a:pt x="393" y="1392"/>
                    </a:lnTo>
                    <a:lnTo>
                      <a:pt x="400" y="1392"/>
                    </a:lnTo>
                    <a:lnTo>
                      <a:pt x="406" y="1392"/>
                    </a:lnTo>
                    <a:lnTo>
                      <a:pt x="412" y="1392"/>
                    </a:lnTo>
                    <a:lnTo>
                      <a:pt x="436" y="1386"/>
                    </a:lnTo>
                    <a:lnTo>
                      <a:pt x="400" y="1367"/>
                    </a:lnTo>
                    <a:lnTo>
                      <a:pt x="375" y="1335"/>
                    </a:lnTo>
                    <a:lnTo>
                      <a:pt x="369" y="1335"/>
                    </a:lnTo>
                    <a:lnTo>
                      <a:pt x="369" y="1322"/>
                    </a:lnTo>
                    <a:lnTo>
                      <a:pt x="393" y="1322"/>
                    </a:lnTo>
                    <a:lnTo>
                      <a:pt x="363" y="1302"/>
                    </a:lnTo>
                    <a:lnTo>
                      <a:pt x="363" y="1296"/>
                    </a:lnTo>
                    <a:lnTo>
                      <a:pt x="363" y="1296"/>
                    </a:lnTo>
                    <a:lnTo>
                      <a:pt x="363" y="1290"/>
                    </a:lnTo>
                    <a:lnTo>
                      <a:pt x="369" y="1290"/>
                    </a:lnTo>
                    <a:lnTo>
                      <a:pt x="369" y="1270"/>
                    </a:lnTo>
                    <a:lnTo>
                      <a:pt x="369" y="1258"/>
                    </a:lnTo>
                    <a:lnTo>
                      <a:pt x="369" y="1251"/>
                    </a:lnTo>
                    <a:lnTo>
                      <a:pt x="375" y="1238"/>
                    </a:lnTo>
                    <a:lnTo>
                      <a:pt x="393" y="1232"/>
                    </a:lnTo>
                    <a:lnTo>
                      <a:pt x="375" y="1225"/>
                    </a:lnTo>
                    <a:lnTo>
                      <a:pt x="369" y="1225"/>
                    </a:lnTo>
                    <a:lnTo>
                      <a:pt x="356" y="1219"/>
                    </a:lnTo>
                    <a:lnTo>
                      <a:pt x="356" y="1206"/>
                    </a:lnTo>
                    <a:lnTo>
                      <a:pt x="350" y="1187"/>
                    </a:lnTo>
                    <a:lnTo>
                      <a:pt x="356" y="1187"/>
                    </a:lnTo>
                    <a:lnTo>
                      <a:pt x="363" y="1187"/>
                    </a:lnTo>
                    <a:lnTo>
                      <a:pt x="369" y="1187"/>
                    </a:lnTo>
                    <a:lnTo>
                      <a:pt x="369" y="1174"/>
                    </a:lnTo>
                    <a:lnTo>
                      <a:pt x="369" y="1161"/>
                    </a:lnTo>
                    <a:lnTo>
                      <a:pt x="375" y="1148"/>
                    </a:lnTo>
                    <a:close/>
                    <a:moveTo>
                      <a:pt x="375" y="1148"/>
                    </a:moveTo>
                    <a:lnTo>
                      <a:pt x="393" y="1142"/>
                    </a:lnTo>
                    <a:lnTo>
                      <a:pt x="393" y="1123"/>
                    </a:lnTo>
                    <a:lnTo>
                      <a:pt x="375" y="1116"/>
                    </a:lnTo>
                    <a:lnTo>
                      <a:pt x="369" y="1129"/>
                    </a:lnTo>
                    <a:lnTo>
                      <a:pt x="375" y="1148"/>
                    </a:lnTo>
                    <a:close/>
                    <a:moveTo>
                      <a:pt x="332" y="45"/>
                    </a:moveTo>
                    <a:lnTo>
                      <a:pt x="332" y="25"/>
                    </a:lnTo>
                    <a:lnTo>
                      <a:pt x="326" y="32"/>
                    </a:lnTo>
                    <a:lnTo>
                      <a:pt x="326" y="45"/>
                    </a:lnTo>
                    <a:lnTo>
                      <a:pt x="332" y="45"/>
                    </a:lnTo>
                    <a:close/>
                    <a:moveTo>
                      <a:pt x="480" y="1315"/>
                    </a:moveTo>
                    <a:lnTo>
                      <a:pt x="492" y="1322"/>
                    </a:lnTo>
                    <a:lnTo>
                      <a:pt x="504" y="1315"/>
                    </a:lnTo>
                    <a:lnTo>
                      <a:pt x="480" y="1315"/>
                    </a:lnTo>
                    <a:lnTo>
                      <a:pt x="480" y="1315"/>
                    </a:lnTo>
                    <a:close/>
                    <a:moveTo>
                      <a:pt x="480" y="1315"/>
                    </a:moveTo>
                    <a:lnTo>
                      <a:pt x="473" y="1315"/>
                    </a:lnTo>
                    <a:lnTo>
                      <a:pt x="480" y="1322"/>
                    </a:lnTo>
                    <a:lnTo>
                      <a:pt x="480" y="1315"/>
                    </a:lnTo>
                    <a:close/>
                    <a:moveTo>
                      <a:pt x="258" y="1155"/>
                    </a:moveTo>
                    <a:lnTo>
                      <a:pt x="264" y="1155"/>
                    </a:lnTo>
                    <a:lnTo>
                      <a:pt x="270" y="1142"/>
                    </a:lnTo>
                    <a:lnTo>
                      <a:pt x="264" y="1123"/>
                    </a:lnTo>
                    <a:lnTo>
                      <a:pt x="252" y="1116"/>
                    </a:lnTo>
                    <a:lnTo>
                      <a:pt x="258" y="1155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34" name="Freeform 54"/>
              <p:cNvSpPr>
                <a:spLocks noEditPoints="1"/>
              </p:cNvSpPr>
              <p:nvPr/>
            </p:nvSpPr>
            <p:spPr bwMode="auto">
              <a:xfrm>
                <a:off x="724" y="1876"/>
                <a:ext cx="826" cy="526"/>
              </a:xfrm>
              <a:custGeom>
                <a:avLst/>
                <a:gdLst/>
                <a:ahLst/>
                <a:cxnLst>
                  <a:cxn ang="0">
                    <a:pos x="486" y="256"/>
                  </a:cxn>
                  <a:cxn ang="0">
                    <a:pos x="523" y="269"/>
                  </a:cxn>
                  <a:cxn ang="0">
                    <a:pos x="517" y="256"/>
                  </a:cxn>
                  <a:cxn ang="0">
                    <a:pos x="511" y="256"/>
                  </a:cxn>
                  <a:cxn ang="0">
                    <a:pos x="504" y="250"/>
                  </a:cxn>
                  <a:cxn ang="0">
                    <a:pos x="504" y="243"/>
                  </a:cxn>
                  <a:cxn ang="0">
                    <a:pos x="474" y="218"/>
                  </a:cxn>
                  <a:cxn ang="0">
                    <a:pos x="412" y="211"/>
                  </a:cxn>
                  <a:cxn ang="0">
                    <a:pos x="394" y="237"/>
                  </a:cxn>
                  <a:cxn ang="0">
                    <a:pos x="424" y="218"/>
                  </a:cxn>
                  <a:cxn ang="0">
                    <a:pos x="474" y="256"/>
                  </a:cxn>
                  <a:cxn ang="0">
                    <a:pos x="486" y="321"/>
                  </a:cxn>
                  <a:cxn ang="0">
                    <a:pos x="492" y="314"/>
                  </a:cxn>
                  <a:cxn ang="0">
                    <a:pos x="486" y="295"/>
                  </a:cxn>
                  <a:cxn ang="0">
                    <a:pos x="474" y="301"/>
                  </a:cxn>
                  <a:cxn ang="0">
                    <a:pos x="461" y="295"/>
                  </a:cxn>
                  <a:cxn ang="0">
                    <a:pos x="37" y="147"/>
                  </a:cxn>
                  <a:cxn ang="0">
                    <a:pos x="43" y="173"/>
                  </a:cxn>
                  <a:cxn ang="0">
                    <a:pos x="55" y="218"/>
                  </a:cxn>
                  <a:cxn ang="0">
                    <a:pos x="43" y="141"/>
                  </a:cxn>
                  <a:cxn ang="0">
                    <a:pos x="18" y="38"/>
                  </a:cxn>
                  <a:cxn ang="0">
                    <a:pos x="43" y="32"/>
                  </a:cxn>
                  <a:cxn ang="0">
                    <a:pos x="55" y="89"/>
                  </a:cxn>
                  <a:cxn ang="0">
                    <a:pos x="67" y="147"/>
                  </a:cxn>
                  <a:cxn ang="0">
                    <a:pos x="104" y="218"/>
                  </a:cxn>
                  <a:cxn ang="0">
                    <a:pos x="98" y="256"/>
                  </a:cxn>
                  <a:cxn ang="0">
                    <a:pos x="123" y="301"/>
                  </a:cxn>
                  <a:cxn ang="0">
                    <a:pos x="160" y="327"/>
                  </a:cxn>
                  <a:cxn ang="0">
                    <a:pos x="215" y="353"/>
                  </a:cxn>
                  <a:cxn ang="0">
                    <a:pos x="271" y="378"/>
                  </a:cxn>
                  <a:cxn ang="0">
                    <a:pos x="326" y="404"/>
                  </a:cxn>
                  <a:cxn ang="0">
                    <a:pos x="332" y="404"/>
                  </a:cxn>
                  <a:cxn ang="0">
                    <a:pos x="338" y="417"/>
                  </a:cxn>
                  <a:cxn ang="0">
                    <a:pos x="351" y="455"/>
                  </a:cxn>
                  <a:cxn ang="0">
                    <a:pos x="381" y="455"/>
                  </a:cxn>
                  <a:cxn ang="0">
                    <a:pos x="394" y="365"/>
                  </a:cxn>
                  <a:cxn ang="0">
                    <a:pos x="363" y="359"/>
                  </a:cxn>
                  <a:cxn ang="0">
                    <a:pos x="326" y="359"/>
                  </a:cxn>
                  <a:cxn ang="0">
                    <a:pos x="326" y="295"/>
                  </a:cxn>
                  <a:cxn ang="0">
                    <a:pos x="332" y="295"/>
                  </a:cxn>
                  <a:cxn ang="0">
                    <a:pos x="344" y="237"/>
                  </a:cxn>
                  <a:cxn ang="0">
                    <a:pos x="314" y="243"/>
                  </a:cxn>
                  <a:cxn ang="0">
                    <a:pos x="307" y="276"/>
                  </a:cxn>
                  <a:cxn ang="0">
                    <a:pos x="283" y="288"/>
                  </a:cxn>
                  <a:cxn ang="0">
                    <a:pos x="277" y="295"/>
                  </a:cxn>
                  <a:cxn ang="0">
                    <a:pos x="240" y="295"/>
                  </a:cxn>
                  <a:cxn ang="0">
                    <a:pos x="221" y="250"/>
                  </a:cxn>
                  <a:cxn ang="0">
                    <a:pos x="215" y="205"/>
                  </a:cxn>
                  <a:cxn ang="0">
                    <a:pos x="234" y="154"/>
                  </a:cxn>
                  <a:cxn ang="0">
                    <a:pos x="221" y="141"/>
                  </a:cxn>
                  <a:cxn ang="0">
                    <a:pos x="184" y="70"/>
                  </a:cxn>
                  <a:cxn ang="0">
                    <a:pos x="166" y="83"/>
                  </a:cxn>
                  <a:cxn ang="0">
                    <a:pos x="147" y="57"/>
                  </a:cxn>
                  <a:cxn ang="0">
                    <a:pos x="141" y="32"/>
                  </a:cxn>
                  <a:cxn ang="0">
                    <a:pos x="55" y="12"/>
                  </a:cxn>
                  <a:cxn ang="0">
                    <a:pos x="0" y="0"/>
                  </a:cxn>
                  <a:cxn ang="0">
                    <a:pos x="12" y="77"/>
                  </a:cxn>
                  <a:cxn ang="0">
                    <a:pos x="6" y="109"/>
                  </a:cxn>
                  <a:cxn ang="0">
                    <a:pos x="37" y="147"/>
                  </a:cxn>
                  <a:cxn ang="0">
                    <a:pos x="634" y="295"/>
                  </a:cxn>
                  <a:cxn ang="0">
                    <a:pos x="615" y="295"/>
                  </a:cxn>
                  <a:cxn ang="0">
                    <a:pos x="609" y="314"/>
                  </a:cxn>
                  <a:cxn ang="0">
                    <a:pos x="627" y="321"/>
                  </a:cxn>
                </a:cxnLst>
                <a:rect l="0" t="0" r="r" b="b"/>
                <a:pathLst>
                  <a:path w="634" h="462">
                    <a:moveTo>
                      <a:pt x="474" y="256"/>
                    </a:moveTo>
                    <a:lnTo>
                      <a:pt x="486" y="256"/>
                    </a:lnTo>
                    <a:lnTo>
                      <a:pt x="474" y="269"/>
                    </a:lnTo>
                    <a:lnTo>
                      <a:pt x="523" y="269"/>
                    </a:lnTo>
                    <a:lnTo>
                      <a:pt x="523" y="263"/>
                    </a:lnTo>
                    <a:lnTo>
                      <a:pt x="517" y="256"/>
                    </a:lnTo>
                    <a:lnTo>
                      <a:pt x="511" y="256"/>
                    </a:lnTo>
                    <a:lnTo>
                      <a:pt x="511" y="256"/>
                    </a:lnTo>
                    <a:lnTo>
                      <a:pt x="504" y="256"/>
                    </a:lnTo>
                    <a:lnTo>
                      <a:pt x="504" y="250"/>
                    </a:lnTo>
                    <a:lnTo>
                      <a:pt x="504" y="243"/>
                    </a:lnTo>
                    <a:lnTo>
                      <a:pt x="504" y="243"/>
                    </a:lnTo>
                    <a:lnTo>
                      <a:pt x="492" y="250"/>
                    </a:lnTo>
                    <a:lnTo>
                      <a:pt x="474" y="218"/>
                    </a:lnTo>
                    <a:lnTo>
                      <a:pt x="443" y="205"/>
                    </a:lnTo>
                    <a:lnTo>
                      <a:pt x="412" y="211"/>
                    </a:lnTo>
                    <a:lnTo>
                      <a:pt x="387" y="237"/>
                    </a:lnTo>
                    <a:lnTo>
                      <a:pt x="394" y="237"/>
                    </a:lnTo>
                    <a:lnTo>
                      <a:pt x="418" y="218"/>
                    </a:lnTo>
                    <a:lnTo>
                      <a:pt x="424" y="218"/>
                    </a:lnTo>
                    <a:lnTo>
                      <a:pt x="455" y="231"/>
                    </a:lnTo>
                    <a:lnTo>
                      <a:pt x="474" y="256"/>
                    </a:lnTo>
                    <a:close/>
                    <a:moveTo>
                      <a:pt x="474" y="321"/>
                    </a:moveTo>
                    <a:lnTo>
                      <a:pt x="486" y="321"/>
                    </a:lnTo>
                    <a:lnTo>
                      <a:pt x="492" y="321"/>
                    </a:lnTo>
                    <a:lnTo>
                      <a:pt x="492" y="314"/>
                    </a:lnTo>
                    <a:lnTo>
                      <a:pt x="492" y="301"/>
                    </a:lnTo>
                    <a:lnTo>
                      <a:pt x="486" y="295"/>
                    </a:lnTo>
                    <a:lnTo>
                      <a:pt x="480" y="295"/>
                    </a:lnTo>
                    <a:lnTo>
                      <a:pt x="474" y="301"/>
                    </a:lnTo>
                    <a:lnTo>
                      <a:pt x="467" y="301"/>
                    </a:lnTo>
                    <a:lnTo>
                      <a:pt x="461" y="295"/>
                    </a:lnTo>
                    <a:lnTo>
                      <a:pt x="474" y="321"/>
                    </a:lnTo>
                    <a:close/>
                    <a:moveTo>
                      <a:pt x="37" y="147"/>
                    </a:moveTo>
                    <a:lnTo>
                      <a:pt x="24" y="166"/>
                    </a:lnTo>
                    <a:lnTo>
                      <a:pt x="43" y="173"/>
                    </a:lnTo>
                    <a:lnTo>
                      <a:pt x="55" y="192"/>
                    </a:lnTo>
                    <a:lnTo>
                      <a:pt x="55" y="218"/>
                    </a:lnTo>
                    <a:lnTo>
                      <a:pt x="61" y="211"/>
                    </a:lnTo>
                    <a:lnTo>
                      <a:pt x="43" y="141"/>
                    </a:lnTo>
                    <a:lnTo>
                      <a:pt x="18" y="57"/>
                    </a:lnTo>
                    <a:lnTo>
                      <a:pt x="18" y="38"/>
                    </a:lnTo>
                    <a:lnTo>
                      <a:pt x="31" y="25"/>
                    </a:lnTo>
                    <a:lnTo>
                      <a:pt x="43" y="32"/>
                    </a:lnTo>
                    <a:lnTo>
                      <a:pt x="43" y="38"/>
                    </a:lnTo>
                    <a:lnTo>
                      <a:pt x="55" y="89"/>
                    </a:lnTo>
                    <a:lnTo>
                      <a:pt x="74" y="141"/>
                    </a:lnTo>
                    <a:lnTo>
                      <a:pt x="67" y="147"/>
                    </a:lnTo>
                    <a:lnTo>
                      <a:pt x="80" y="160"/>
                    </a:lnTo>
                    <a:lnTo>
                      <a:pt x="104" y="218"/>
                    </a:lnTo>
                    <a:lnTo>
                      <a:pt x="117" y="237"/>
                    </a:lnTo>
                    <a:lnTo>
                      <a:pt x="98" y="256"/>
                    </a:lnTo>
                    <a:lnTo>
                      <a:pt x="104" y="269"/>
                    </a:lnTo>
                    <a:lnTo>
                      <a:pt x="123" y="301"/>
                    </a:lnTo>
                    <a:lnTo>
                      <a:pt x="147" y="321"/>
                    </a:lnTo>
                    <a:lnTo>
                      <a:pt x="160" y="327"/>
                    </a:lnTo>
                    <a:lnTo>
                      <a:pt x="184" y="346"/>
                    </a:lnTo>
                    <a:lnTo>
                      <a:pt x="215" y="353"/>
                    </a:lnTo>
                    <a:lnTo>
                      <a:pt x="246" y="346"/>
                    </a:lnTo>
                    <a:lnTo>
                      <a:pt x="271" y="378"/>
                    </a:lnTo>
                    <a:lnTo>
                      <a:pt x="271" y="385"/>
                    </a:lnTo>
                    <a:lnTo>
                      <a:pt x="326" y="404"/>
                    </a:lnTo>
                    <a:lnTo>
                      <a:pt x="326" y="398"/>
                    </a:lnTo>
                    <a:lnTo>
                      <a:pt x="332" y="404"/>
                    </a:lnTo>
                    <a:lnTo>
                      <a:pt x="338" y="410"/>
                    </a:lnTo>
                    <a:lnTo>
                      <a:pt x="338" y="417"/>
                    </a:lnTo>
                    <a:lnTo>
                      <a:pt x="338" y="442"/>
                    </a:lnTo>
                    <a:lnTo>
                      <a:pt x="351" y="455"/>
                    </a:lnTo>
                    <a:lnTo>
                      <a:pt x="363" y="462"/>
                    </a:lnTo>
                    <a:lnTo>
                      <a:pt x="381" y="455"/>
                    </a:lnTo>
                    <a:lnTo>
                      <a:pt x="394" y="385"/>
                    </a:lnTo>
                    <a:lnTo>
                      <a:pt x="394" y="365"/>
                    </a:lnTo>
                    <a:lnTo>
                      <a:pt x="381" y="359"/>
                    </a:lnTo>
                    <a:lnTo>
                      <a:pt x="363" y="359"/>
                    </a:lnTo>
                    <a:lnTo>
                      <a:pt x="338" y="359"/>
                    </a:lnTo>
                    <a:lnTo>
                      <a:pt x="326" y="359"/>
                    </a:lnTo>
                    <a:lnTo>
                      <a:pt x="314" y="346"/>
                    </a:lnTo>
                    <a:lnTo>
                      <a:pt x="326" y="295"/>
                    </a:lnTo>
                    <a:lnTo>
                      <a:pt x="332" y="321"/>
                    </a:lnTo>
                    <a:lnTo>
                      <a:pt x="332" y="295"/>
                    </a:lnTo>
                    <a:lnTo>
                      <a:pt x="357" y="237"/>
                    </a:lnTo>
                    <a:lnTo>
                      <a:pt x="344" y="237"/>
                    </a:lnTo>
                    <a:lnTo>
                      <a:pt x="326" y="237"/>
                    </a:lnTo>
                    <a:lnTo>
                      <a:pt x="314" y="243"/>
                    </a:lnTo>
                    <a:lnTo>
                      <a:pt x="307" y="256"/>
                    </a:lnTo>
                    <a:lnTo>
                      <a:pt x="307" y="276"/>
                    </a:lnTo>
                    <a:lnTo>
                      <a:pt x="301" y="288"/>
                    </a:lnTo>
                    <a:lnTo>
                      <a:pt x="283" y="288"/>
                    </a:lnTo>
                    <a:lnTo>
                      <a:pt x="289" y="295"/>
                    </a:lnTo>
                    <a:lnTo>
                      <a:pt x="277" y="295"/>
                    </a:lnTo>
                    <a:lnTo>
                      <a:pt x="258" y="301"/>
                    </a:lnTo>
                    <a:lnTo>
                      <a:pt x="240" y="295"/>
                    </a:lnTo>
                    <a:lnTo>
                      <a:pt x="234" y="276"/>
                    </a:lnTo>
                    <a:lnTo>
                      <a:pt x="221" y="250"/>
                    </a:lnTo>
                    <a:lnTo>
                      <a:pt x="215" y="231"/>
                    </a:lnTo>
                    <a:lnTo>
                      <a:pt x="215" y="205"/>
                    </a:lnTo>
                    <a:lnTo>
                      <a:pt x="227" y="166"/>
                    </a:lnTo>
                    <a:lnTo>
                      <a:pt x="234" y="154"/>
                    </a:lnTo>
                    <a:lnTo>
                      <a:pt x="227" y="147"/>
                    </a:lnTo>
                    <a:lnTo>
                      <a:pt x="221" y="141"/>
                    </a:lnTo>
                    <a:lnTo>
                      <a:pt x="209" y="141"/>
                    </a:lnTo>
                    <a:lnTo>
                      <a:pt x="184" y="70"/>
                    </a:lnTo>
                    <a:lnTo>
                      <a:pt x="172" y="57"/>
                    </a:lnTo>
                    <a:lnTo>
                      <a:pt x="166" y="83"/>
                    </a:lnTo>
                    <a:lnTo>
                      <a:pt x="160" y="83"/>
                    </a:lnTo>
                    <a:lnTo>
                      <a:pt x="147" y="57"/>
                    </a:lnTo>
                    <a:lnTo>
                      <a:pt x="147" y="51"/>
                    </a:lnTo>
                    <a:lnTo>
                      <a:pt x="141" y="32"/>
                    </a:lnTo>
                    <a:lnTo>
                      <a:pt x="74" y="38"/>
                    </a:lnTo>
                    <a:lnTo>
                      <a:pt x="55" y="12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12" y="77"/>
                    </a:lnTo>
                    <a:lnTo>
                      <a:pt x="18" y="96"/>
                    </a:lnTo>
                    <a:lnTo>
                      <a:pt x="6" y="109"/>
                    </a:lnTo>
                    <a:lnTo>
                      <a:pt x="37" y="141"/>
                    </a:lnTo>
                    <a:lnTo>
                      <a:pt x="37" y="147"/>
                    </a:lnTo>
                    <a:close/>
                    <a:moveTo>
                      <a:pt x="627" y="321"/>
                    </a:moveTo>
                    <a:lnTo>
                      <a:pt x="634" y="295"/>
                    </a:lnTo>
                    <a:lnTo>
                      <a:pt x="627" y="295"/>
                    </a:lnTo>
                    <a:lnTo>
                      <a:pt x="615" y="295"/>
                    </a:lnTo>
                    <a:lnTo>
                      <a:pt x="609" y="301"/>
                    </a:lnTo>
                    <a:lnTo>
                      <a:pt x="609" y="314"/>
                    </a:lnTo>
                    <a:lnTo>
                      <a:pt x="615" y="321"/>
                    </a:lnTo>
                    <a:lnTo>
                      <a:pt x="627" y="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35" name="Freeform 55"/>
              <p:cNvSpPr>
                <a:spLocks/>
              </p:cNvSpPr>
              <p:nvPr/>
            </p:nvSpPr>
            <p:spPr bwMode="auto">
              <a:xfrm>
                <a:off x="1227" y="2109"/>
                <a:ext cx="176" cy="72"/>
              </a:xfrm>
              <a:custGeom>
                <a:avLst/>
                <a:gdLst/>
                <a:ahLst/>
                <a:cxnLst>
                  <a:cxn ang="0">
                    <a:pos x="87" y="51"/>
                  </a:cxn>
                  <a:cxn ang="0">
                    <a:pos x="99" y="51"/>
                  </a:cxn>
                  <a:cxn ang="0">
                    <a:pos x="87" y="64"/>
                  </a:cxn>
                  <a:cxn ang="0">
                    <a:pos x="136" y="64"/>
                  </a:cxn>
                  <a:cxn ang="0">
                    <a:pos x="136" y="58"/>
                  </a:cxn>
                  <a:cxn ang="0">
                    <a:pos x="130" y="51"/>
                  </a:cxn>
                  <a:cxn ang="0">
                    <a:pos x="124" y="51"/>
                  </a:cxn>
                  <a:cxn ang="0">
                    <a:pos x="124" y="51"/>
                  </a:cxn>
                  <a:cxn ang="0">
                    <a:pos x="117" y="51"/>
                  </a:cxn>
                  <a:cxn ang="0">
                    <a:pos x="117" y="45"/>
                  </a:cxn>
                  <a:cxn ang="0">
                    <a:pos x="117" y="38"/>
                  </a:cxn>
                  <a:cxn ang="0">
                    <a:pos x="117" y="38"/>
                  </a:cxn>
                  <a:cxn ang="0">
                    <a:pos x="105" y="45"/>
                  </a:cxn>
                  <a:cxn ang="0">
                    <a:pos x="87" y="13"/>
                  </a:cxn>
                  <a:cxn ang="0">
                    <a:pos x="56" y="0"/>
                  </a:cxn>
                  <a:cxn ang="0">
                    <a:pos x="25" y="6"/>
                  </a:cxn>
                  <a:cxn ang="0">
                    <a:pos x="0" y="32"/>
                  </a:cxn>
                  <a:cxn ang="0">
                    <a:pos x="7" y="32"/>
                  </a:cxn>
                  <a:cxn ang="0">
                    <a:pos x="31" y="13"/>
                  </a:cxn>
                  <a:cxn ang="0">
                    <a:pos x="37" y="13"/>
                  </a:cxn>
                  <a:cxn ang="0">
                    <a:pos x="68" y="26"/>
                  </a:cxn>
                  <a:cxn ang="0">
                    <a:pos x="87" y="51"/>
                  </a:cxn>
                </a:cxnLst>
                <a:rect l="0" t="0" r="r" b="b"/>
                <a:pathLst>
                  <a:path w="136" h="64">
                    <a:moveTo>
                      <a:pt x="87" y="51"/>
                    </a:moveTo>
                    <a:lnTo>
                      <a:pt x="99" y="51"/>
                    </a:lnTo>
                    <a:lnTo>
                      <a:pt x="87" y="64"/>
                    </a:lnTo>
                    <a:lnTo>
                      <a:pt x="136" y="64"/>
                    </a:lnTo>
                    <a:lnTo>
                      <a:pt x="136" y="58"/>
                    </a:lnTo>
                    <a:lnTo>
                      <a:pt x="130" y="51"/>
                    </a:lnTo>
                    <a:lnTo>
                      <a:pt x="124" y="51"/>
                    </a:lnTo>
                    <a:lnTo>
                      <a:pt x="124" y="51"/>
                    </a:lnTo>
                    <a:lnTo>
                      <a:pt x="117" y="51"/>
                    </a:lnTo>
                    <a:lnTo>
                      <a:pt x="117" y="45"/>
                    </a:lnTo>
                    <a:lnTo>
                      <a:pt x="117" y="38"/>
                    </a:lnTo>
                    <a:lnTo>
                      <a:pt x="117" y="38"/>
                    </a:lnTo>
                    <a:lnTo>
                      <a:pt x="105" y="45"/>
                    </a:lnTo>
                    <a:lnTo>
                      <a:pt x="87" y="13"/>
                    </a:lnTo>
                    <a:lnTo>
                      <a:pt x="56" y="0"/>
                    </a:lnTo>
                    <a:lnTo>
                      <a:pt x="25" y="6"/>
                    </a:lnTo>
                    <a:lnTo>
                      <a:pt x="0" y="32"/>
                    </a:lnTo>
                    <a:lnTo>
                      <a:pt x="7" y="32"/>
                    </a:lnTo>
                    <a:lnTo>
                      <a:pt x="31" y="13"/>
                    </a:lnTo>
                    <a:lnTo>
                      <a:pt x="37" y="13"/>
                    </a:lnTo>
                    <a:lnTo>
                      <a:pt x="68" y="26"/>
                    </a:lnTo>
                    <a:lnTo>
                      <a:pt x="87" y="51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36" name="Freeform 56"/>
              <p:cNvSpPr>
                <a:spLocks/>
              </p:cNvSpPr>
              <p:nvPr/>
            </p:nvSpPr>
            <p:spPr bwMode="auto">
              <a:xfrm>
                <a:off x="1323" y="2211"/>
                <a:ext cx="40" cy="31"/>
              </a:xfrm>
              <a:custGeom>
                <a:avLst/>
                <a:gdLst/>
                <a:ahLst/>
                <a:cxnLst>
                  <a:cxn ang="0">
                    <a:pos x="13" y="26"/>
                  </a:cxn>
                  <a:cxn ang="0">
                    <a:pos x="25" y="26"/>
                  </a:cxn>
                  <a:cxn ang="0">
                    <a:pos x="31" y="26"/>
                  </a:cxn>
                  <a:cxn ang="0">
                    <a:pos x="31" y="19"/>
                  </a:cxn>
                  <a:cxn ang="0">
                    <a:pos x="31" y="6"/>
                  </a:cxn>
                  <a:cxn ang="0">
                    <a:pos x="25" y="0"/>
                  </a:cxn>
                  <a:cxn ang="0">
                    <a:pos x="19" y="0"/>
                  </a:cxn>
                  <a:cxn ang="0">
                    <a:pos x="13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13" y="26"/>
                  </a:cxn>
                </a:cxnLst>
                <a:rect l="0" t="0" r="r" b="b"/>
                <a:pathLst>
                  <a:path w="31" h="26">
                    <a:moveTo>
                      <a:pt x="13" y="26"/>
                    </a:moveTo>
                    <a:lnTo>
                      <a:pt x="25" y="26"/>
                    </a:lnTo>
                    <a:lnTo>
                      <a:pt x="31" y="26"/>
                    </a:lnTo>
                    <a:lnTo>
                      <a:pt x="31" y="19"/>
                    </a:lnTo>
                    <a:lnTo>
                      <a:pt x="31" y="6"/>
                    </a:lnTo>
                    <a:lnTo>
                      <a:pt x="25" y="0"/>
                    </a:lnTo>
                    <a:lnTo>
                      <a:pt x="19" y="0"/>
                    </a:lnTo>
                    <a:lnTo>
                      <a:pt x="13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13" y="2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37" name="Freeform 57"/>
              <p:cNvSpPr>
                <a:spLocks/>
              </p:cNvSpPr>
              <p:nvPr/>
            </p:nvSpPr>
            <p:spPr bwMode="auto">
              <a:xfrm>
                <a:off x="724" y="1876"/>
                <a:ext cx="512" cy="526"/>
              </a:xfrm>
              <a:custGeom>
                <a:avLst/>
                <a:gdLst/>
                <a:ahLst/>
                <a:cxnLst>
                  <a:cxn ang="0">
                    <a:pos x="24" y="166"/>
                  </a:cxn>
                  <a:cxn ang="0">
                    <a:pos x="55" y="192"/>
                  </a:cxn>
                  <a:cxn ang="0">
                    <a:pos x="61" y="211"/>
                  </a:cxn>
                  <a:cxn ang="0">
                    <a:pos x="18" y="57"/>
                  </a:cxn>
                  <a:cxn ang="0">
                    <a:pos x="31" y="25"/>
                  </a:cxn>
                  <a:cxn ang="0">
                    <a:pos x="43" y="38"/>
                  </a:cxn>
                  <a:cxn ang="0">
                    <a:pos x="74" y="141"/>
                  </a:cxn>
                  <a:cxn ang="0">
                    <a:pos x="80" y="160"/>
                  </a:cxn>
                  <a:cxn ang="0">
                    <a:pos x="117" y="237"/>
                  </a:cxn>
                  <a:cxn ang="0">
                    <a:pos x="104" y="269"/>
                  </a:cxn>
                  <a:cxn ang="0">
                    <a:pos x="147" y="321"/>
                  </a:cxn>
                  <a:cxn ang="0">
                    <a:pos x="184" y="346"/>
                  </a:cxn>
                  <a:cxn ang="0">
                    <a:pos x="246" y="346"/>
                  </a:cxn>
                  <a:cxn ang="0">
                    <a:pos x="271" y="385"/>
                  </a:cxn>
                  <a:cxn ang="0">
                    <a:pos x="326" y="398"/>
                  </a:cxn>
                  <a:cxn ang="0">
                    <a:pos x="338" y="410"/>
                  </a:cxn>
                  <a:cxn ang="0">
                    <a:pos x="338" y="442"/>
                  </a:cxn>
                  <a:cxn ang="0">
                    <a:pos x="363" y="462"/>
                  </a:cxn>
                  <a:cxn ang="0">
                    <a:pos x="394" y="385"/>
                  </a:cxn>
                  <a:cxn ang="0">
                    <a:pos x="381" y="359"/>
                  </a:cxn>
                  <a:cxn ang="0">
                    <a:pos x="338" y="359"/>
                  </a:cxn>
                  <a:cxn ang="0">
                    <a:pos x="314" y="346"/>
                  </a:cxn>
                  <a:cxn ang="0">
                    <a:pos x="332" y="321"/>
                  </a:cxn>
                  <a:cxn ang="0">
                    <a:pos x="357" y="237"/>
                  </a:cxn>
                  <a:cxn ang="0">
                    <a:pos x="326" y="237"/>
                  </a:cxn>
                  <a:cxn ang="0">
                    <a:pos x="307" y="256"/>
                  </a:cxn>
                  <a:cxn ang="0">
                    <a:pos x="301" y="288"/>
                  </a:cxn>
                  <a:cxn ang="0">
                    <a:pos x="289" y="295"/>
                  </a:cxn>
                  <a:cxn ang="0">
                    <a:pos x="258" y="301"/>
                  </a:cxn>
                  <a:cxn ang="0">
                    <a:pos x="234" y="276"/>
                  </a:cxn>
                  <a:cxn ang="0">
                    <a:pos x="215" y="231"/>
                  </a:cxn>
                  <a:cxn ang="0">
                    <a:pos x="227" y="166"/>
                  </a:cxn>
                  <a:cxn ang="0">
                    <a:pos x="227" y="147"/>
                  </a:cxn>
                  <a:cxn ang="0">
                    <a:pos x="209" y="141"/>
                  </a:cxn>
                  <a:cxn ang="0">
                    <a:pos x="172" y="57"/>
                  </a:cxn>
                  <a:cxn ang="0">
                    <a:pos x="160" y="83"/>
                  </a:cxn>
                  <a:cxn ang="0">
                    <a:pos x="147" y="51"/>
                  </a:cxn>
                  <a:cxn ang="0">
                    <a:pos x="74" y="38"/>
                  </a:cxn>
                  <a:cxn ang="0">
                    <a:pos x="31" y="0"/>
                  </a:cxn>
                  <a:cxn ang="0">
                    <a:pos x="0" y="70"/>
                  </a:cxn>
                  <a:cxn ang="0">
                    <a:pos x="18" y="96"/>
                  </a:cxn>
                  <a:cxn ang="0">
                    <a:pos x="37" y="141"/>
                  </a:cxn>
                </a:cxnLst>
                <a:rect l="0" t="0" r="r" b="b"/>
                <a:pathLst>
                  <a:path w="394" h="462">
                    <a:moveTo>
                      <a:pt x="37" y="147"/>
                    </a:moveTo>
                    <a:lnTo>
                      <a:pt x="24" y="166"/>
                    </a:lnTo>
                    <a:lnTo>
                      <a:pt x="43" y="173"/>
                    </a:lnTo>
                    <a:lnTo>
                      <a:pt x="55" y="192"/>
                    </a:lnTo>
                    <a:lnTo>
                      <a:pt x="55" y="218"/>
                    </a:lnTo>
                    <a:lnTo>
                      <a:pt x="61" y="211"/>
                    </a:lnTo>
                    <a:lnTo>
                      <a:pt x="43" y="141"/>
                    </a:lnTo>
                    <a:lnTo>
                      <a:pt x="18" y="57"/>
                    </a:lnTo>
                    <a:lnTo>
                      <a:pt x="18" y="38"/>
                    </a:lnTo>
                    <a:lnTo>
                      <a:pt x="31" y="25"/>
                    </a:lnTo>
                    <a:lnTo>
                      <a:pt x="43" y="32"/>
                    </a:lnTo>
                    <a:lnTo>
                      <a:pt x="43" y="38"/>
                    </a:lnTo>
                    <a:lnTo>
                      <a:pt x="55" y="89"/>
                    </a:lnTo>
                    <a:lnTo>
                      <a:pt x="74" y="141"/>
                    </a:lnTo>
                    <a:lnTo>
                      <a:pt x="67" y="147"/>
                    </a:lnTo>
                    <a:lnTo>
                      <a:pt x="80" y="160"/>
                    </a:lnTo>
                    <a:lnTo>
                      <a:pt x="104" y="218"/>
                    </a:lnTo>
                    <a:lnTo>
                      <a:pt x="117" y="237"/>
                    </a:lnTo>
                    <a:lnTo>
                      <a:pt x="98" y="256"/>
                    </a:lnTo>
                    <a:lnTo>
                      <a:pt x="104" y="269"/>
                    </a:lnTo>
                    <a:lnTo>
                      <a:pt x="123" y="301"/>
                    </a:lnTo>
                    <a:lnTo>
                      <a:pt x="147" y="321"/>
                    </a:lnTo>
                    <a:lnTo>
                      <a:pt x="160" y="327"/>
                    </a:lnTo>
                    <a:lnTo>
                      <a:pt x="184" y="346"/>
                    </a:lnTo>
                    <a:lnTo>
                      <a:pt x="215" y="353"/>
                    </a:lnTo>
                    <a:lnTo>
                      <a:pt x="246" y="346"/>
                    </a:lnTo>
                    <a:lnTo>
                      <a:pt x="271" y="378"/>
                    </a:lnTo>
                    <a:lnTo>
                      <a:pt x="271" y="385"/>
                    </a:lnTo>
                    <a:lnTo>
                      <a:pt x="326" y="404"/>
                    </a:lnTo>
                    <a:lnTo>
                      <a:pt x="326" y="398"/>
                    </a:lnTo>
                    <a:lnTo>
                      <a:pt x="332" y="404"/>
                    </a:lnTo>
                    <a:lnTo>
                      <a:pt x="338" y="410"/>
                    </a:lnTo>
                    <a:lnTo>
                      <a:pt x="338" y="417"/>
                    </a:lnTo>
                    <a:lnTo>
                      <a:pt x="338" y="442"/>
                    </a:lnTo>
                    <a:lnTo>
                      <a:pt x="351" y="455"/>
                    </a:lnTo>
                    <a:lnTo>
                      <a:pt x="363" y="462"/>
                    </a:lnTo>
                    <a:lnTo>
                      <a:pt x="381" y="455"/>
                    </a:lnTo>
                    <a:lnTo>
                      <a:pt x="394" y="385"/>
                    </a:lnTo>
                    <a:lnTo>
                      <a:pt x="394" y="365"/>
                    </a:lnTo>
                    <a:lnTo>
                      <a:pt x="381" y="359"/>
                    </a:lnTo>
                    <a:lnTo>
                      <a:pt x="363" y="359"/>
                    </a:lnTo>
                    <a:lnTo>
                      <a:pt x="338" y="359"/>
                    </a:lnTo>
                    <a:lnTo>
                      <a:pt x="326" y="359"/>
                    </a:lnTo>
                    <a:lnTo>
                      <a:pt x="314" y="346"/>
                    </a:lnTo>
                    <a:lnTo>
                      <a:pt x="326" y="295"/>
                    </a:lnTo>
                    <a:lnTo>
                      <a:pt x="332" y="321"/>
                    </a:lnTo>
                    <a:lnTo>
                      <a:pt x="332" y="295"/>
                    </a:lnTo>
                    <a:lnTo>
                      <a:pt x="357" y="237"/>
                    </a:lnTo>
                    <a:lnTo>
                      <a:pt x="344" y="237"/>
                    </a:lnTo>
                    <a:lnTo>
                      <a:pt x="326" y="237"/>
                    </a:lnTo>
                    <a:lnTo>
                      <a:pt x="314" y="243"/>
                    </a:lnTo>
                    <a:lnTo>
                      <a:pt x="307" y="256"/>
                    </a:lnTo>
                    <a:lnTo>
                      <a:pt x="307" y="276"/>
                    </a:lnTo>
                    <a:lnTo>
                      <a:pt x="301" y="288"/>
                    </a:lnTo>
                    <a:lnTo>
                      <a:pt x="283" y="288"/>
                    </a:lnTo>
                    <a:lnTo>
                      <a:pt x="289" y="295"/>
                    </a:lnTo>
                    <a:lnTo>
                      <a:pt x="277" y="295"/>
                    </a:lnTo>
                    <a:lnTo>
                      <a:pt x="258" y="301"/>
                    </a:lnTo>
                    <a:lnTo>
                      <a:pt x="240" y="295"/>
                    </a:lnTo>
                    <a:lnTo>
                      <a:pt x="234" y="276"/>
                    </a:lnTo>
                    <a:lnTo>
                      <a:pt x="221" y="250"/>
                    </a:lnTo>
                    <a:lnTo>
                      <a:pt x="215" y="231"/>
                    </a:lnTo>
                    <a:lnTo>
                      <a:pt x="215" y="205"/>
                    </a:lnTo>
                    <a:lnTo>
                      <a:pt x="227" y="166"/>
                    </a:lnTo>
                    <a:lnTo>
                      <a:pt x="234" y="154"/>
                    </a:lnTo>
                    <a:lnTo>
                      <a:pt x="227" y="147"/>
                    </a:lnTo>
                    <a:lnTo>
                      <a:pt x="221" y="141"/>
                    </a:lnTo>
                    <a:lnTo>
                      <a:pt x="209" y="141"/>
                    </a:lnTo>
                    <a:lnTo>
                      <a:pt x="184" y="70"/>
                    </a:lnTo>
                    <a:lnTo>
                      <a:pt x="172" y="57"/>
                    </a:lnTo>
                    <a:lnTo>
                      <a:pt x="166" y="83"/>
                    </a:lnTo>
                    <a:lnTo>
                      <a:pt x="160" y="83"/>
                    </a:lnTo>
                    <a:lnTo>
                      <a:pt x="147" y="57"/>
                    </a:lnTo>
                    <a:lnTo>
                      <a:pt x="147" y="51"/>
                    </a:lnTo>
                    <a:lnTo>
                      <a:pt x="141" y="32"/>
                    </a:lnTo>
                    <a:lnTo>
                      <a:pt x="74" y="38"/>
                    </a:lnTo>
                    <a:lnTo>
                      <a:pt x="55" y="12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12" y="77"/>
                    </a:lnTo>
                    <a:lnTo>
                      <a:pt x="18" y="96"/>
                    </a:lnTo>
                    <a:lnTo>
                      <a:pt x="6" y="109"/>
                    </a:lnTo>
                    <a:lnTo>
                      <a:pt x="37" y="141"/>
                    </a:lnTo>
                    <a:lnTo>
                      <a:pt x="37" y="14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38" name="Freeform 58"/>
              <p:cNvSpPr>
                <a:spLocks/>
              </p:cNvSpPr>
              <p:nvPr/>
            </p:nvSpPr>
            <p:spPr bwMode="auto">
              <a:xfrm>
                <a:off x="1515" y="2211"/>
                <a:ext cx="33" cy="31"/>
              </a:xfrm>
              <a:custGeom>
                <a:avLst/>
                <a:gdLst/>
                <a:ahLst/>
                <a:cxnLst>
                  <a:cxn ang="0">
                    <a:pos x="18" y="26"/>
                  </a:cxn>
                  <a:cxn ang="0">
                    <a:pos x="25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9"/>
                  </a:cxn>
                  <a:cxn ang="0">
                    <a:pos x="6" y="26"/>
                  </a:cxn>
                  <a:cxn ang="0">
                    <a:pos x="18" y="26"/>
                  </a:cxn>
                </a:cxnLst>
                <a:rect l="0" t="0" r="r" b="b"/>
                <a:pathLst>
                  <a:path w="25" h="26">
                    <a:moveTo>
                      <a:pt x="18" y="26"/>
                    </a:moveTo>
                    <a:lnTo>
                      <a:pt x="25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9"/>
                    </a:lnTo>
                    <a:lnTo>
                      <a:pt x="6" y="26"/>
                    </a:lnTo>
                    <a:lnTo>
                      <a:pt x="18" y="2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39" name="Freeform 59"/>
              <p:cNvSpPr>
                <a:spLocks noEditPoints="1"/>
              </p:cNvSpPr>
              <p:nvPr/>
            </p:nvSpPr>
            <p:spPr bwMode="auto">
              <a:xfrm>
                <a:off x="2387" y="909"/>
                <a:ext cx="2861" cy="2561"/>
              </a:xfrm>
              <a:custGeom>
                <a:avLst/>
                <a:gdLst/>
                <a:ahLst/>
                <a:cxnLst>
                  <a:cxn ang="0">
                    <a:pos x="714" y="687"/>
                  </a:cxn>
                  <a:cxn ang="0">
                    <a:pos x="1926" y="135"/>
                  </a:cxn>
                  <a:cxn ang="0">
                    <a:pos x="246" y="738"/>
                  </a:cxn>
                  <a:cxn ang="0">
                    <a:pos x="406" y="635"/>
                  </a:cxn>
                  <a:cxn ang="0">
                    <a:pos x="523" y="700"/>
                  </a:cxn>
                  <a:cxn ang="0">
                    <a:pos x="584" y="764"/>
                  </a:cxn>
                  <a:cxn ang="0">
                    <a:pos x="597" y="892"/>
                  </a:cxn>
                  <a:cxn ang="0">
                    <a:pos x="369" y="834"/>
                  </a:cxn>
                  <a:cxn ang="0">
                    <a:pos x="111" y="886"/>
                  </a:cxn>
                  <a:cxn ang="0">
                    <a:pos x="49" y="1367"/>
                  </a:cxn>
                  <a:cxn ang="0">
                    <a:pos x="344" y="1450"/>
                  </a:cxn>
                  <a:cxn ang="0">
                    <a:pos x="381" y="1906"/>
                  </a:cxn>
                  <a:cxn ang="0">
                    <a:pos x="701" y="2002"/>
                  </a:cxn>
                  <a:cxn ang="0">
                    <a:pos x="880" y="1309"/>
                  </a:cxn>
                  <a:cxn ang="0">
                    <a:pos x="683" y="963"/>
                  </a:cxn>
                  <a:cxn ang="0">
                    <a:pos x="898" y="1226"/>
                  </a:cxn>
                  <a:cxn ang="0">
                    <a:pos x="1021" y="1053"/>
                  </a:cxn>
                  <a:cxn ang="0">
                    <a:pos x="867" y="924"/>
                  </a:cxn>
                  <a:cxn ang="0">
                    <a:pos x="1218" y="1200"/>
                  </a:cxn>
                  <a:cxn ang="0">
                    <a:pos x="1409" y="1091"/>
                  </a:cxn>
                  <a:cxn ang="0">
                    <a:pos x="1569" y="1329"/>
                  </a:cxn>
                  <a:cxn ang="0">
                    <a:pos x="1575" y="1303"/>
                  </a:cxn>
                  <a:cxn ang="0">
                    <a:pos x="1692" y="1091"/>
                  </a:cxn>
                  <a:cxn ang="0">
                    <a:pos x="1760" y="815"/>
                  </a:cxn>
                  <a:cxn ang="0">
                    <a:pos x="1766" y="725"/>
                  </a:cxn>
                  <a:cxn ang="0">
                    <a:pos x="1889" y="648"/>
                  </a:cxn>
                  <a:cxn ang="0">
                    <a:pos x="1951" y="321"/>
                  </a:cxn>
                  <a:cxn ang="0">
                    <a:pos x="2080" y="392"/>
                  </a:cxn>
                  <a:cxn ang="0">
                    <a:pos x="2203" y="193"/>
                  </a:cxn>
                  <a:cxn ang="0">
                    <a:pos x="1563" y="103"/>
                  </a:cxn>
                  <a:cxn ang="0">
                    <a:pos x="1206" y="0"/>
                  </a:cxn>
                  <a:cxn ang="0">
                    <a:pos x="917" y="116"/>
                  </a:cxn>
                  <a:cxn ang="0">
                    <a:pos x="714" y="193"/>
                  </a:cxn>
                  <a:cxn ang="0">
                    <a:pos x="541" y="103"/>
                  </a:cxn>
                  <a:cxn ang="0">
                    <a:pos x="387" y="199"/>
                  </a:cxn>
                  <a:cxn ang="0">
                    <a:pos x="449" y="321"/>
                  </a:cxn>
                  <a:cxn ang="0">
                    <a:pos x="578" y="308"/>
                  </a:cxn>
                  <a:cxn ang="0">
                    <a:pos x="400" y="411"/>
                  </a:cxn>
                  <a:cxn ang="0">
                    <a:pos x="320" y="456"/>
                  </a:cxn>
                  <a:cxn ang="0">
                    <a:pos x="129" y="674"/>
                  </a:cxn>
                  <a:cxn ang="0">
                    <a:pos x="560" y="706"/>
                  </a:cxn>
                  <a:cxn ang="0">
                    <a:pos x="1920" y="1290"/>
                  </a:cxn>
                  <a:cxn ang="0">
                    <a:pos x="1975" y="764"/>
                  </a:cxn>
                  <a:cxn ang="0">
                    <a:pos x="1957" y="847"/>
                  </a:cxn>
                  <a:cxn ang="0">
                    <a:pos x="818" y="1925"/>
                  </a:cxn>
                  <a:cxn ang="0">
                    <a:pos x="658" y="815"/>
                  </a:cxn>
                  <a:cxn ang="0">
                    <a:pos x="917" y="777"/>
                  </a:cxn>
                  <a:cxn ang="0">
                    <a:pos x="867" y="616"/>
                  </a:cxn>
                  <a:cxn ang="0">
                    <a:pos x="1981" y="635"/>
                  </a:cxn>
                  <a:cxn ang="0">
                    <a:pos x="1834" y="1521"/>
                  </a:cxn>
                  <a:cxn ang="0">
                    <a:pos x="1711" y="1502"/>
                  </a:cxn>
                  <a:cxn ang="0">
                    <a:pos x="1637" y="1560"/>
                  </a:cxn>
                  <a:cxn ang="0">
                    <a:pos x="1569" y="1515"/>
                  </a:cxn>
                  <a:cxn ang="0">
                    <a:pos x="1864" y="1746"/>
                  </a:cxn>
                  <a:cxn ang="0">
                    <a:pos x="1889" y="1649"/>
                  </a:cxn>
                  <a:cxn ang="0">
                    <a:pos x="1840" y="1232"/>
                  </a:cxn>
                  <a:cxn ang="0">
                    <a:pos x="1864" y="1290"/>
                  </a:cxn>
                  <a:cxn ang="0">
                    <a:pos x="1944" y="1380"/>
                  </a:cxn>
                  <a:cxn ang="0">
                    <a:pos x="1747" y="1675"/>
                  </a:cxn>
                  <a:cxn ang="0">
                    <a:pos x="437" y="674"/>
                  </a:cxn>
                  <a:cxn ang="0">
                    <a:pos x="215" y="488"/>
                  </a:cxn>
                  <a:cxn ang="0">
                    <a:pos x="191" y="392"/>
                  </a:cxn>
                  <a:cxn ang="0">
                    <a:pos x="209" y="481"/>
                  </a:cxn>
                </a:cxnLst>
                <a:rect l="0" t="0" r="r" b="b"/>
                <a:pathLst>
                  <a:path w="2203" h="2259">
                    <a:moveTo>
                      <a:pt x="597" y="687"/>
                    </a:moveTo>
                    <a:lnTo>
                      <a:pt x="591" y="674"/>
                    </a:lnTo>
                    <a:lnTo>
                      <a:pt x="584" y="648"/>
                    </a:lnTo>
                    <a:lnTo>
                      <a:pt x="597" y="635"/>
                    </a:lnTo>
                    <a:lnTo>
                      <a:pt x="591" y="616"/>
                    </a:lnTo>
                    <a:lnTo>
                      <a:pt x="603" y="616"/>
                    </a:lnTo>
                    <a:lnTo>
                      <a:pt x="609" y="610"/>
                    </a:lnTo>
                    <a:lnTo>
                      <a:pt x="609" y="603"/>
                    </a:lnTo>
                    <a:lnTo>
                      <a:pt x="609" y="597"/>
                    </a:lnTo>
                    <a:lnTo>
                      <a:pt x="615" y="578"/>
                    </a:lnTo>
                    <a:lnTo>
                      <a:pt x="621" y="578"/>
                    </a:lnTo>
                    <a:lnTo>
                      <a:pt x="634" y="578"/>
                    </a:lnTo>
                    <a:lnTo>
                      <a:pt x="646" y="584"/>
                    </a:lnTo>
                    <a:lnTo>
                      <a:pt x="652" y="590"/>
                    </a:lnTo>
                    <a:lnTo>
                      <a:pt x="634" y="597"/>
                    </a:lnTo>
                    <a:lnTo>
                      <a:pt x="652" y="603"/>
                    </a:lnTo>
                    <a:lnTo>
                      <a:pt x="652" y="616"/>
                    </a:lnTo>
                    <a:lnTo>
                      <a:pt x="683" y="610"/>
                    </a:lnTo>
                    <a:lnTo>
                      <a:pt x="695" y="610"/>
                    </a:lnTo>
                    <a:lnTo>
                      <a:pt x="732" y="635"/>
                    </a:lnTo>
                    <a:lnTo>
                      <a:pt x="751" y="648"/>
                    </a:lnTo>
                    <a:lnTo>
                      <a:pt x="757" y="667"/>
                    </a:lnTo>
                    <a:lnTo>
                      <a:pt x="757" y="674"/>
                    </a:lnTo>
                    <a:lnTo>
                      <a:pt x="744" y="680"/>
                    </a:lnTo>
                    <a:lnTo>
                      <a:pt x="732" y="687"/>
                    </a:lnTo>
                    <a:lnTo>
                      <a:pt x="714" y="687"/>
                    </a:lnTo>
                    <a:lnTo>
                      <a:pt x="695" y="680"/>
                    </a:lnTo>
                    <a:lnTo>
                      <a:pt x="689" y="674"/>
                    </a:lnTo>
                    <a:lnTo>
                      <a:pt x="683" y="674"/>
                    </a:lnTo>
                    <a:lnTo>
                      <a:pt x="671" y="667"/>
                    </a:lnTo>
                    <a:lnTo>
                      <a:pt x="664" y="661"/>
                    </a:lnTo>
                    <a:lnTo>
                      <a:pt x="658" y="667"/>
                    </a:lnTo>
                    <a:lnTo>
                      <a:pt x="646" y="674"/>
                    </a:lnTo>
                    <a:lnTo>
                      <a:pt x="640" y="680"/>
                    </a:lnTo>
                    <a:lnTo>
                      <a:pt x="634" y="680"/>
                    </a:lnTo>
                    <a:lnTo>
                      <a:pt x="621" y="687"/>
                    </a:lnTo>
                    <a:lnTo>
                      <a:pt x="615" y="687"/>
                    </a:lnTo>
                    <a:lnTo>
                      <a:pt x="609" y="687"/>
                    </a:lnTo>
                    <a:lnTo>
                      <a:pt x="597" y="687"/>
                    </a:lnTo>
                    <a:close/>
                    <a:moveTo>
                      <a:pt x="591" y="777"/>
                    </a:moveTo>
                    <a:lnTo>
                      <a:pt x="597" y="777"/>
                    </a:lnTo>
                    <a:lnTo>
                      <a:pt x="591" y="777"/>
                    </a:lnTo>
                    <a:close/>
                    <a:moveTo>
                      <a:pt x="1151" y="1072"/>
                    </a:moveTo>
                    <a:lnTo>
                      <a:pt x="1163" y="1065"/>
                    </a:lnTo>
                    <a:lnTo>
                      <a:pt x="1163" y="1072"/>
                    </a:lnTo>
                    <a:lnTo>
                      <a:pt x="1151" y="1072"/>
                    </a:lnTo>
                    <a:close/>
                    <a:moveTo>
                      <a:pt x="1926" y="135"/>
                    </a:moveTo>
                    <a:lnTo>
                      <a:pt x="1951" y="154"/>
                    </a:lnTo>
                    <a:lnTo>
                      <a:pt x="1944" y="154"/>
                    </a:lnTo>
                    <a:lnTo>
                      <a:pt x="1920" y="141"/>
                    </a:lnTo>
                    <a:lnTo>
                      <a:pt x="1932" y="141"/>
                    </a:lnTo>
                    <a:lnTo>
                      <a:pt x="1926" y="135"/>
                    </a:lnTo>
                    <a:close/>
                    <a:moveTo>
                      <a:pt x="991" y="154"/>
                    </a:moveTo>
                    <a:lnTo>
                      <a:pt x="1003" y="154"/>
                    </a:lnTo>
                    <a:lnTo>
                      <a:pt x="1021" y="173"/>
                    </a:lnTo>
                    <a:lnTo>
                      <a:pt x="1015" y="180"/>
                    </a:lnTo>
                    <a:lnTo>
                      <a:pt x="997" y="193"/>
                    </a:lnTo>
                    <a:lnTo>
                      <a:pt x="978" y="180"/>
                    </a:lnTo>
                    <a:lnTo>
                      <a:pt x="991" y="173"/>
                    </a:lnTo>
                    <a:lnTo>
                      <a:pt x="991" y="154"/>
                    </a:lnTo>
                    <a:close/>
                    <a:moveTo>
                      <a:pt x="972" y="103"/>
                    </a:moveTo>
                    <a:lnTo>
                      <a:pt x="984" y="109"/>
                    </a:lnTo>
                    <a:lnTo>
                      <a:pt x="984" y="122"/>
                    </a:lnTo>
                    <a:lnTo>
                      <a:pt x="984" y="135"/>
                    </a:lnTo>
                    <a:lnTo>
                      <a:pt x="984" y="141"/>
                    </a:lnTo>
                    <a:lnTo>
                      <a:pt x="991" y="154"/>
                    </a:lnTo>
                    <a:lnTo>
                      <a:pt x="984" y="154"/>
                    </a:lnTo>
                    <a:lnTo>
                      <a:pt x="972" y="103"/>
                    </a:lnTo>
                    <a:close/>
                    <a:moveTo>
                      <a:pt x="129" y="674"/>
                    </a:moveTo>
                    <a:lnTo>
                      <a:pt x="129" y="687"/>
                    </a:lnTo>
                    <a:lnTo>
                      <a:pt x="117" y="725"/>
                    </a:lnTo>
                    <a:lnTo>
                      <a:pt x="123" y="738"/>
                    </a:lnTo>
                    <a:lnTo>
                      <a:pt x="123" y="777"/>
                    </a:lnTo>
                    <a:lnTo>
                      <a:pt x="154" y="764"/>
                    </a:lnTo>
                    <a:lnTo>
                      <a:pt x="166" y="796"/>
                    </a:lnTo>
                    <a:lnTo>
                      <a:pt x="184" y="777"/>
                    </a:lnTo>
                    <a:lnTo>
                      <a:pt x="209" y="777"/>
                    </a:lnTo>
                    <a:lnTo>
                      <a:pt x="246" y="738"/>
                    </a:lnTo>
                    <a:lnTo>
                      <a:pt x="227" y="719"/>
                    </a:lnTo>
                    <a:lnTo>
                      <a:pt x="234" y="700"/>
                    </a:lnTo>
                    <a:lnTo>
                      <a:pt x="246" y="693"/>
                    </a:lnTo>
                    <a:lnTo>
                      <a:pt x="264" y="687"/>
                    </a:lnTo>
                    <a:lnTo>
                      <a:pt x="277" y="680"/>
                    </a:lnTo>
                    <a:lnTo>
                      <a:pt x="283" y="667"/>
                    </a:lnTo>
                    <a:lnTo>
                      <a:pt x="283" y="648"/>
                    </a:lnTo>
                    <a:lnTo>
                      <a:pt x="289" y="635"/>
                    </a:lnTo>
                    <a:lnTo>
                      <a:pt x="314" y="635"/>
                    </a:lnTo>
                    <a:lnTo>
                      <a:pt x="338" y="629"/>
                    </a:lnTo>
                    <a:lnTo>
                      <a:pt x="351" y="616"/>
                    </a:lnTo>
                    <a:lnTo>
                      <a:pt x="363" y="629"/>
                    </a:lnTo>
                    <a:lnTo>
                      <a:pt x="375" y="667"/>
                    </a:lnTo>
                    <a:lnTo>
                      <a:pt x="394" y="674"/>
                    </a:lnTo>
                    <a:lnTo>
                      <a:pt x="424" y="693"/>
                    </a:lnTo>
                    <a:lnTo>
                      <a:pt x="443" y="725"/>
                    </a:lnTo>
                    <a:lnTo>
                      <a:pt x="449" y="725"/>
                    </a:lnTo>
                    <a:lnTo>
                      <a:pt x="449" y="719"/>
                    </a:lnTo>
                    <a:lnTo>
                      <a:pt x="443" y="719"/>
                    </a:lnTo>
                    <a:lnTo>
                      <a:pt x="449" y="700"/>
                    </a:lnTo>
                    <a:lnTo>
                      <a:pt x="467" y="706"/>
                    </a:lnTo>
                    <a:lnTo>
                      <a:pt x="437" y="674"/>
                    </a:lnTo>
                    <a:lnTo>
                      <a:pt x="418" y="667"/>
                    </a:lnTo>
                    <a:lnTo>
                      <a:pt x="424" y="648"/>
                    </a:lnTo>
                    <a:lnTo>
                      <a:pt x="418" y="642"/>
                    </a:lnTo>
                    <a:lnTo>
                      <a:pt x="406" y="635"/>
                    </a:lnTo>
                    <a:lnTo>
                      <a:pt x="400" y="629"/>
                    </a:lnTo>
                    <a:lnTo>
                      <a:pt x="387" y="616"/>
                    </a:lnTo>
                    <a:lnTo>
                      <a:pt x="387" y="610"/>
                    </a:lnTo>
                    <a:lnTo>
                      <a:pt x="387" y="603"/>
                    </a:lnTo>
                    <a:lnTo>
                      <a:pt x="387" y="603"/>
                    </a:lnTo>
                    <a:lnTo>
                      <a:pt x="394" y="597"/>
                    </a:lnTo>
                    <a:lnTo>
                      <a:pt x="394" y="590"/>
                    </a:lnTo>
                    <a:lnTo>
                      <a:pt x="394" y="590"/>
                    </a:lnTo>
                    <a:lnTo>
                      <a:pt x="406" y="590"/>
                    </a:lnTo>
                    <a:lnTo>
                      <a:pt x="412" y="590"/>
                    </a:lnTo>
                    <a:lnTo>
                      <a:pt x="412" y="597"/>
                    </a:lnTo>
                    <a:lnTo>
                      <a:pt x="412" y="610"/>
                    </a:lnTo>
                    <a:lnTo>
                      <a:pt x="418" y="597"/>
                    </a:lnTo>
                    <a:lnTo>
                      <a:pt x="431" y="610"/>
                    </a:lnTo>
                    <a:lnTo>
                      <a:pt x="431" y="629"/>
                    </a:lnTo>
                    <a:lnTo>
                      <a:pt x="461" y="642"/>
                    </a:lnTo>
                    <a:lnTo>
                      <a:pt x="480" y="667"/>
                    </a:lnTo>
                    <a:lnTo>
                      <a:pt x="480" y="706"/>
                    </a:lnTo>
                    <a:lnTo>
                      <a:pt x="486" y="719"/>
                    </a:lnTo>
                    <a:lnTo>
                      <a:pt x="511" y="738"/>
                    </a:lnTo>
                    <a:lnTo>
                      <a:pt x="523" y="738"/>
                    </a:lnTo>
                    <a:lnTo>
                      <a:pt x="541" y="764"/>
                    </a:lnTo>
                    <a:lnTo>
                      <a:pt x="541" y="745"/>
                    </a:lnTo>
                    <a:lnTo>
                      <a:pt x="547" y="745"/>
                    </a:lnTo>
                    <a:lnTo>
                      <a:pt x="523" y="706"/>
                    </a:lnTo>
                    <a:lnTo>
                      <a:pt x="523" y="700"/>
                    </a:lnTo>
                    <a:lnTo>
                      <a:pt x="535" y="706"/>
                    </a:lnTo>
                    <a:lnTo>
                      <a:pt x="535" y="693"/>
                    </a:lnTo>
                    <a:lnTo>
                      <a:pt x="547" y="687"/>
                    </a:lnTo>
                    <a:lnTo>
                      <a:pt x="554" y="700"/>
                    </a:lnTo>
                    <a:lnTo>
                      <a:pt x="560" y="700"/>
                    </a:lnTo>
                    <a:lnTo>
                      <a:pt x="566" y="700"/>
                    </a:lnTo>
                    <a:lnTo>
                      <a:pt x="566" y="700"/>
                    </a:lnTo>
                    <a:lnTo>
                      <a:pt x="584" y="693"/>
                    </a:lnTo>
                    <a:lnTo>
                      <a:pt x="591" y="687"/>
                    </a:lnTo>
                    <a:lnTo>
                      <a:pt x="603" y="687"/>
                    </a:lnTo>
                    <a:lnTo>
                      <a:pt x="609" y="700"/>
                    </a:lnTo>
                    <a:lnTo>
                      <a:pt x="597" y="700"/>
                    </a:lnTo>
                    <a:lnTo>
                      <a:pt x="609" y="706"/>
                    </a:lnTo>
                    <a:lnTo>
                      <a:pt x="578" y="706"/>
                    </a:lnTo>
                    <a:lnTo>
                      <a:pt x="572" y="700"/>
                    </a:lnTo>
                    <a:lnTo>
                      <a:pt x="566" y="700"/>
                    </a:lnTo>
                    <a:lnTo>
                      <a:pt x="560" y="706"/>
                    </a:lnTo>
                    <a:lnTo>
                      <a:pt x="560" y="712"/>
                    </a:lnTo>
                    <a:lnTo>
                      <a:pt x="566" y="719"/>
                    </a:lnTo>
                    <a:lnTo>
                      <a:pt x="578" y="719"/>
                    </a:lnTo>
                    <a:lnTo>
                      <a:pt x="584" y="719"/>
                    </a:lnTo>
                    <a:lnTo>
                      <a:pt x="584" y="719"/>
                    </a:lnTo>
                    <a:lnTo>
                      <a:pt x="584" y="738"/>
                    </a:lnTo>
                    <a:lnTo>
                      <a:pt x="578" y="738"/>
                    </a:lnTo>
                    <a:lnTo>
                      <a:pt x="584" y="751"/>
                    </a:lnTo>
                    <a:lnTo>
                      <a:pt x="584" y="764"/>
                    </a:lnTo>
                    <a:lnTo>
                      <a:pt x="591" y="764"/>
                    </a:lnTo>
                    <a:lnTo>
                      <a:pt x="584" y="777"/>
                    </a:lnTo>
                    <a:lnTo>
                      <a:pt x="591" y="777"/>
                    </a:lnTo>
                    <a:lnTo>
                      <a:pt x="615" y="783"/>
                    </a:lnTo>
                    <a:lnTo>
                      <a:pt x="634" y="777"/>
                    </a:lnTo>
                    <a:lnTo>
                      <a:pt x="652" y="796"/>
                    </a:lnTo>
                    <a:lnTo>
                      <a:pt x="658" y="783"/>
                    </a:lnTo>
                    <a:lnTo>
                      <a:pt x="683" y="777"/>
                    </a:lnTo>
                    <a:lnTo>
                      <a:pt x="689" y="783"/>
                    </a:lnTo>
                    <a:lnTo>
                      <a:pt x="695" y="777"/>
                    </a:lnTo>
                    <a:lnTo>
                      <a:pt x="695" y="834"/>
                    </a:lnTo>
                    <a:lnTo>
                      <a:pt x="683" y="886"/>
                    </a:lnTo>
                    <a:lnTo>
                      <a:pt x="683" y="892"/>
                    </a:lnTo>
                    <a:lnTo>
                      <a:pt x="658" y="892"/>
                    </a:lnTo>
                    <a:lnTo>
                      <a:pt x="658" y="892"/>
                    </a:lnTo>
                    <a:lnTo>
                      <a:pt x="652" y="892"/>
                    </a:lnTo>
                    <a:lnTo>
                      <a:pt x="652" y="892"/>
                    </a:lnTo>
                    <a:lnTo>
                      <a:pt x="646" y="899"/>
                    </a:lnTo>
                    <a:lnTo>
                      <a:pt x="646" y="892"/>
                    </a:lnTo>
                    <a:lnTo>
                      <a:pt x="646" y="886"/>
                    </a:lnTo>
                    <a:lnTo>
                      <a:pt x="646" y="886"/>
                    </a:lnTo>
                    <a:lnTo>
                      <a:pt x="640" y="879"/>
                    </a:lnTo>
                    <a:lnTo>
                      <a:pt x="634" y="886"/>
                    </a:lnTo>
                    <a:lnTo>
                      <a:pt x="621" y="892"/>
                    </a:lnTo>
                    <a:lnTo>
                      <a:pt x="609" y="892"/>
                    </a:lnTo>
                    <a:lnTo>
                      <a:pt x="597" y="892"/>
                    </a:lnTo>
                    <a:lnTo>
                      <a:pt x="578" y="886"/>
                    </a:lnTo>
                    <a:lnTo>
                      <a:pt x="572" y="886"/>
                    </a:lnTo>
                    <a:lnTo>
                      <a:pt x="560" y="886"/>
                    </a:lnTo>
                    <a:lnTo>
                      <a:pt x="541" y="879"/>
                    </a:lnTo>
                    <a:lnTo>
                      <a:pt x="535" y="879"/>
                    </a:lnTo>
                    <a:lnTo>
                      <a:pt x="529" y="866"/>
                    </a:lnTo>
                    <a:lnTo>
                      <a:pt x="535" y="854"/>
                    </a:lnTo>
                    <a:lnTo>
                      <a:pt x="517" y="854"/>
                    </a:lnTo>
                    <a:lnTo>
                      <a:pt x="498" y="860"/>
                    </a:lnTo>
                    <a:lnTo>
                      <a:pt x="486" y="879"/>
                    </a:lnTo>
                    <a:lnTo>
                      <a:pt x="486" y="905"/>
                    </a:lnTo>
                    <a:lnTo>
                      <a:pt x="480" y="911"/>
                    </a:lnTo>
                    <a:lnTo>
                      <a:pt x="437" y="886"/>
                    </a:lnTo>
                    <a:lnTo>
                      <a:pt x="437" y="873"/>
                    </a:lnTo>
                    <a:lnTo>
                      <a:pt x="431" y="860"/>
                    </a:lnTo>
                    <a:lnTo>
                      <a:pt x="418" y="854"/>
                    </a:lnTo>
                    <a:lnTo>
                      <a:pt x="406" y="854"/>
                    </a:lnTo>
                    <a:lnTo>
                      <a:pt x="387" y="854"/>
                    </a:lnTo>
                    <a:lnTo>
                      <a:pt x="381" y="854"/>
                    </a:lnTo>
                    <a:lnTo>
                      <a:pt x="381" y="847"/>
                    </a:lnTo>
                    <a:lnTo>
                      <a:pt x="375" y="841"/>
                    </a:lnTo>
                    <a:lnTo>
                      <a:pt x="375" y="841"/>
                    </a:lnTo>
                    <a:lnTo>
                      <a:pt x="375" y="841"/>
                    </a:lnTo>
                    <a:lnTo>
                      <a:pt x="375" y="834"/>
                    </a:lnTo>
                    <a:lnTo>
                      <a:pt x="375" y="834"/>
                    </a:lnTo>
                    <a:lnTo>
                      <a:pt x="369" y="834"/>
                    </a:lnTo>
                    <a:lnTo>
                      <a:pt x="363" y="834"/>
                    </a:lnTo>
                    <a:lnTo>
                      <a:pt x="357" y="834"/>
                    </a:lnTo>
                    <a:lnTo>
                      <a:pt x="363" y="828"/>
                    </a:lnTo>
                    <a:lnTo>
                      <a:pt x="375" y="815"/>
                    </a:lnTo>
                    <a:lnTo>
                      <a:pt x="375" y="809"/>
                    </a:lnTo>
                    <a:lnTo>
                      <a:pt x="375" y="796"/>
                    </a:lnTo>
                    <a:lnTo>
                      <a:pt x="369" y="783"/>
                    </a:lnTo>
                    <a:lnTo>
                      <a:pt x="375" y="777"/>
                    </a:lnTo>
                    <a:lnTo>
                      <a:pt x="363" y="777"/>
                    </a:lnTo>
                    <a:lnTo>
                      <a:pt x="363" y="764"/>
                    </a:lnTo>
                    <a:lnTo>
                      <a:pt x="344" y="777"/>
                    </a:lnTo>
                    <a:lnTo>
                      <a:pt x="289" y="777"/>
                    </a:lnTo>
                    <a:lnTo>
                      <a:pt x="209" y="802"/>
                    </a:lnTo>
                    <a:lnTo>
                      <a:pt x="197" y="802"/>
                    </a:lnTo>
                    <a:lnTo>
                      <a:pt x="184" y="815"/>
                    </a:lnTo>
                    <a:lnTo>
                      <a:pt x="178" y="809"/>
                    </a:lnTo>
                    <a:lnTo>
                      <a:pt x="172" y="802"/>
                    </a:lnTo>
                    <a:lnTo>
                      <a:pt x="172" y="796"/>
                    </a:lnTo>
                    <a:lnTo>
                      <a:pt x="160" y="796"/>
                    </a:lnTo>
                    <a:lnTo>
                      <a:pt x="160" y="822"/>
                    </a:lnTo>
                    <a:lnTo>
                      <a:pt x="141" y="834"/>
                    </a:lnTo>
                    <a:lnTo>
                      <a:pt x="123" y="847"/>
                    </a:lnTo>
                    <a:lnTo>
                      <a:pt x="117" y="854"/>
                    </a:lnTo>
                    <a:lnTo>
                      <a:pt x="111" y="866"/>
                    </a:lnTo>
                    <a:lnTo>
                      <a:pt x="111" y="873"/>
                    </a:lnTo>
                    <a:lnTo>
                      <a:pt x="111" y="886"/>
                    </a:lnTo>
                    <a:lnTo>
                      <a:pt x="111" y="892"/>
                    </a:lnTo>
                    <a:lnTo>
                      <a:pt x="104" y="924"/>
                    </a:lnTo>
                    <a:lnTo>
                      <a:pt x="92" y="937"/>
                    </a:lnTo>
                    <a:lnTo>
                      <a:pt x="74" y="956"/>
                    </a:lnTo>
                    <a:lnTo>
                      <a:pt x="61" y="969"/>
                    </a:lnTo>
                    <a:lnTo>
                      <a:pt x="49" y="982"/>
                    </a:lnTo>
                    <a:lnTo>
                      <a:pt x="43" y="995"/>
                    </a:lnTo>
                    <a:lnTo>
                      <a:pt x="31" y="1040"/>
                    </a:lnTo>
                    <a:lnTo>
                      <a:pt x="6" y="1072"/>
                    </a:lnTo>
                    <a:lnTo>
                      <a:pt x="6" y="1104"/>
                    </a:lnTo>
                    <a:lnTo>
                      <a:pt x="12" y="1117"/>
                    </a:lnTo>
                    <a:lnTo>
                      <a:pt x="12" y="1130"/>
                    </a:lnTo>
                    <a:lnTo>
                      <a:pt x="12" y="1155"/>
                    </a:lnTo>
                    <a:lnTo>
                      <a:pt x="12" y="1175"/>
                    </a:lnTo>
                    <a:lnTo>
                      <a:pt x="12" y="1194"/>
                    </a:lnTo>
                    <a:lnTo>
                      <a:pt x="12" y="1213"/>
                    </a:lnTo>
                    <a:lnTo>
                      <a:pt x="0" y="1232"/>
                    </a:lnTo>
                    <a:lnTo>
                      <a:pt x="6" y="1245"/>
                    </a:lnTo>
                    <a:lnTo>
                      <a:pt x="6" y="1258"/>
                    </a:lnTo>
                    <a:lnTo>
                      <a:pt x="6" y="1284"/>
                    </a:lnTo>
                    <a:lnTo>
                      <a:pt x="18" y="1290"/>
                    </a:lnTo>
                    <a:lnTo>
                      <a:pt x="18" y="1309"/>
                    </a:lnTo>
                    <a:lnTo>
                      <a:pt x="31" y="1309"/>
                    </a:lnTo>
                    <a:lnTo>
                      <a:pt x="37" y="1329"/>
                    </a:lnTo>
                    <a:lnTo>
                      <a:pt x="43" y="1348"/>
                    </a:lnTo>
                    <a:lnTo>
                      <a:pt x="49" y="1367"/>
                    </a:lnTo>
                    <a:lnTo>
                      <a:pt x="55" y="1386"/>
                    </a:lnTo>
                    <a:lnTo>
                      <a:pt x="74" y="1399"/>
                    </a:lnTo>
                    <a:lnTo>
                      <a:pt x="117" y="1438"/>
                    </a:lnTo>
                    <a:lnTo>
                      <a:pt x="123" y="1450"/>
                    </a:lnTo>
                    <a:lnTo>
                      <a:pt x="154" y="1431"/>
                    </a:lnTo>
                    <a:lnTo>
                      <a:pt x="160" y="1431"/>
                    </a:lnTo>
                    <a:lnTo>
                      <a:pt x="166" y="1431"/>
                    </a:lnTo>
                    <a:lnTo>
                      <a:pt x="172" y="1431"/>
                    </a:lnTo>
                    <a:lnTo>
                      <a:pt x="178" y="1431"/>
                    </a:lnTo>
                    <a:lnTo>
                      <a:pt x="191" y="1438"/>
                    </a:lnTo>
                    <a:lnTo>
                      <a:pt x="203" y="1444"/>
                    </a:lnTo>
                    <a:lnTo>
                      <a:pt x="209" y="1444"/>
                    </a:lnTo>
                    <a:lnTo>
                      <a:pt x="221" y="1438"/>
                    </a:lnTo>
                    <a:lnTo>
                      <a:pt x="227" y="1418"/>
                    </a:lnTo>
                    <a:lnTo>
                      <a:pt x="234" y="1418"/>
                    </a:lnTo>
                    <a:lnTo>
                      <a:pt x="240" y="1418"/>
                    </a:lnTo>
                    <a:lnTo>
                      <a:pt x="246" y="1418"/>
                    </a:lnTo>
                    <a:lnTo>
                      <a:pt x="246" y="1412"/>
                    </a:lnTo>
                    <a:lnTo>
                      <a:pt x="264" y="1406"/>
                    </a:lnTo>
                    <a:lnTo>
                      <a:pt x="277" y="1412"/>
                    </a:lnTo>
                    <a:lnTo>
                      <a:pt x="289" y="1412"/>
                    </a:lnTo>
                    <a:lnTo>
                      <a:pt x="301" y="1425"/>
                    </a:lnTo>
                    <a:lnTo>
                      <a:pt x="301" y="1438"/>
                    </a:lnTo>
                    <a:lnTo>
                      <a:pt x="301" y="1450"/>
                    </a:lnTo>
                    <a:lnTo>
                      <a:pt x="344" y="1438"/>
                    </a:lnTo>
                    <a:lnTo>
                      <a:pt x="344" y="1450"/>
                    </a:lnTo>
                    <a:lnTo>
                      <a:pt x="357" y="1450"/>
                    </a:lnTo>
                    <a:lnTo>
                      <a:pt x="363" y="1483"/>
                    </a:lnTo>
                    <a:lnTo>
                      <a:pt x="357" y="1521"/>
                    </a:lnTo>
                    <a:lnTo>
                      <a:pt x="363" y="1521"/>
                    </a:lnTo>
                    <a:lnTo>
                      <a:pt x="357" y="1540"/>
                    </a:lnTo>
                    <a:lnTo>
                      <a:pt x="357" y="1547"/>
                    </a:lnTo>
                    <a:lnTo>
                      <a:pt x="344" y="1547"/>
                    </a:lnTo>
                    <a:lnTo>
                      <a:pt x="357" y="1560"/>
                    </a:lnTo>
                    <a:lnTo>
                      <a:pt x="357" y="1579"/>
                    </a:lnTo>
                    <a:lnTo>
                      <a:pt x="363" y="1598"/>
                    </a:lnTo>
                    <a:lnTo>
                      <a:pt x="369" y="1617"/>
                    </a:lnTo>
                    <a:lnTo>
                      <a:pt x="381" y="1630"/>
                    </a:lnTo>
                    <a:lnTo>
                      <a:pt x="381" y="1630"/>
                    </a:lnTo>
                    <a:lnTo>
                      <a:pt x="387" y="1630"/>
                    </a:lnTo>
                    <a:lnTo>
                      <a:pt x="387" y="1637"/>
                    </a:lnTo>
                    <a:lnTo>
                      <a:pt x="394" y="1643"/>
                    </a:lnTo>
                    <a:lnTo>
                      <a:pt x="394" y="1649"/>
                    </a:lnTo>
                    <a:lnTo>
                      <a:pt x="394" y="1656"/>
                    </a:lnTo>
                    <a:lnTo>
                      <a:pt x="394" y="1662"/>
                    </a:lnTo>
                    <a:lnTo>
                      <a:pt x="394" y="1669"/>
                    </a:lnTo>
                    <a:lnTo>
                      <a:pt x="412" y="1714"/>
                    </a:lnTo>
                    <a:lnTo>
                      <a:pt x="400" y="1726"/>
                    </a:lnTo>
                    <a:lnTo>
                      <a:pt x="418" y="1765"/>
                    </a:lnTo>
                    <a:lnTo>
                      <a:pt x="394" y="1829"/>
                    </a:lnTo>
                    <a:lnTo>
                      <a:pt x="381" y="1893"/>
                    </a:lnTo>
                    <a:lnTo>
                      <a:pt x="381" y="1906"/>
                    </a:lnTo>
                    <a:lnTo>
                      <a:pt x="431" y="1996"/>
                    </a:lnTo>
                    <a:lnTo>
                      <a:pt x="437" y="2105"/>
                    </a:lnTo>
                    <a:lnTo>
                      <a:pt x="449" y="2131"/>
                    </a:lnTo>
                    <a:lnTo>
                      <a:pt x="449" y="2144"/>
                    </a:lnTo>
                    <a:lnTo>
                      <a:pt x="474" y="2221"/>
                    </a:lnTo>
                    <a:lnTo>
                      <a:pt x="467" y="2221"/>
                    </a:lnTo>
                    <a:lnTo>
                      <a:pt x="474" y="2253"/>
                    </a:lnTo>
                    <a:lnTo>
                      <a:pt x="474" y="2240"/>
                    </a:lnTo>
                    <a:lnTo>
                      <a:pt x="480" y="2259"/>
                    </a:lnTo>
                    <a:lnTo>
                      <a:pt x="486" y="2259"/>
                    </a:lnTo>
                    <a:lnTo>
                      <a:pt x="498" y="2246"/>
                    </a:lnTo>
                    <a:lnTo>
                      <a:pt x="504" y="2240"/>
                    </a:lnTo>
                    <a:lnTo>
                      <a:pt x="517" y="2240"/>
                    </a:lnTo>
                    <a:lnTo>
                      <a:pt x="529" y="2246"/>
                    </a:lnTo>
                    <a:lnTo>
                      <a:pt x="547" y="2246"/>
                    </a:lnTo>
                    <a:lnTo>
                      <a:pt x="578" y="2246"/>
                    </a:lnTo>
                    <a:lnTo>
                      <a:pt x="597" y="2233"/>
                    </a:lnTo>
                    <a:lnTo>
                      <a:pt x="609" y="2214"/>
                    </a:lnTo>
                    <a:lnTo>
                      <a:pt x="621" y="2189"/>
                    </a:lnTo>
                    <a:lnTo>
                      <a:pt x="634" y="2163"/>
                    </a:lnTo>
                    <a:lnTo>
                      <a:pt x="646" y="2144"/>
                    </a:lnTo>
                    <a:lnTo>
                      <a:pt x="652" y="2131"/>
                    </a:lnTo>
                    <a:lnTo>
                      <a:pt x="658" y="2092"/>
                    </a:lnTo>
                    <a:lnTo>
                      <a:pt x="658" y="2060"/>
                    </a:lnTo>
                    <a:lnTo>
                      <a:pt x="695" y="2041"/>
                    </a:lnTo>
                    <a:lnTo>
                      <a:pt x="701" y="2002"/>
                    </a:lnTo>
                    <a:lnTo>
                      <a:pt x="695" y="1964"/>
                    </a:lnTo>
                    <a:lnTo>
                      <a:pt x="695" y="1951"/>
                    </a:lnTo>
                    <a:lnTo>
                      <a:pt x="695" y="1919"/>
                    </a:lnTo>
                    <a:lnTo>
                      <a:pt x="707" y="1900"/>
                    </a:lnTo>
                    <a:lnTo>
                      <a:pt x="726" y="1893"/>
                    </a:lnTo>
                    <a:lnTo>
                      <a:pt x="751" y="1887"/>
                    </a:lnTo>
                    <a:lnTo>
                      <a:pt x="769" y="1874"/>
                    </a:lnTo>
                    <a:lnTo>
                      <a:pt x="775" y="1855"/>
                    </a:lnTo>
                    <a:lnTo>
                      <a:pt x="775" y="1759"/>
                    </a:lnTo>
                    <a:lnTo>
                      <a:pt x="757" y="1726"/>
                    </a:lnTo>
                    <a:lnTo>
                      <a:pt x="769" y="1675"/>
                    </a:lnTo>
                    <a:lnTo>
                      <a:pt x="757" y="1656"/>
                    </a:lnTo>
                    <a:lnTo>
                      <a:pt x="757" y="1624"/>
                    </a:lnTo>
                    <a:lnTo>
                      <a:pt x="775" y="1605"/>
                    </a:lnTo>
                    <a:lnTo>
                      <a:pt x="775" y="1598"/>
                    </a:lnTo>
                    <a:lnTo>
                      <a:pt x="812" y="1534"/>
                    </a:lnTo>
                    <a:lnTo>
                      <a:pt x="861" y="1476"/>
                    </a:lnTo>
                    <a:lnTo>
                      <a:pt x="892" y="1418"/>
                    </a:lnTo>
                    <a:lnTo>
                      <a:pt x="911" y="1322"/>
                    </a:lnTo>
                    <a:lnTo>
                      <a:pt x="917" y="1303"/>
                    </a:lnTo>
                    <a:lnTo>
                      <a:pt x="911" y="1290"/>
                    </a:lnTo>
                    <a:lnTo>
                      <a:pt x="911" y="1296"/>
                    </a:lnTo>
                    <a:lnTo>
                      <a:pt x="904" y="1303"/>
                    </a:lnTo>
                    <a:lnTo>
                      <a:pt x="898" y="1303"/>
                    </a:lnTo>
                    <a:lnTo>
                      <a:pt x="892" y="1309"/>
                    </a:lnTo>
                    <a:lnTo>
                      <a:pt x="880" y="1309"/>
                    </a:lnTo>
                    <a:lnTo>
                      <a:pt x="867" y="1309"/>
                    </a:lnTo>
                    <a:lnTo>
                      <a:pt x="855" y="1309"/>
                    </a:lnTo>
                    <a:lnTo>
                      <a:pt x="843" y="1309"/>
                    </a:lnTo>
                    <a:lnTo>
                      <a:pt x="831" y="1322"/>
                    </a:lnTo>
                    <a:lnTo>
                      <a:pt x="824" y="1322"/>
                    </a:lnTo>
                    <a:lnTo>
                      <a:pt x="806" y="1303"/>
                    </a:lnTo>
                    <a:lnTo>
                      <a:pt x="812" y="1290"/>
                    </a:lnTo>
                    <a:lnTo>
                      <a:pt x="806" y="1284"/>
                    </a:lnTo>
                    <a:lnTo>
                      <a:pt x="812" y="1258"/>
                    </a:lnTo>
                    <a:lnTo>
                      <a:pt x="806" y="1245"/>
                    </a:lnTo>
                    <a:lnTo>
                      <a:pt x="794" y="1232"/>
                    </a:lnTo>
                    <a:lnTo>
                      <a:pt x="781" y="1226"/>
                    </a:lnTo>
                    <a:lnTo>
                      <a:pt x="763" y="1219"/>
                    </a:lnTo>
                    <a:lnTo>
                      <a:pt x="751" y="1200"/>
                    </a:lnTo>
                    <a:lnTo>
                      <a:pt x="751" y="1194"/>
                    </a:lnTo>
                    <a:lnTo>
                      <a:pt x="751" y="1181"/>
                    </a:lnTo>
                    <a:lnTo>
                      <a:pt x="744" y="1168"/>
                    </a:lnTo>
                    <a:lnTo>
                      <a:pt x="744" y="1162"/>
                    </a:lnTo>
                    <a:lnTo>
                      <a:pt x="732" y="1149"/>
                    </a:lnTo>
                    <a:lnTo>
                      <a:pt x="720" y="1072"/>
                    </a:lnTo>
                    <a:lnTo>
                      <a:pt x="707" y="1078"/>
                    </a:lnTo>
                    <a:lnTo>
                      <a:pt x="701" y="1065"/>
                    </a:lnTo>
                    <a:lnTo>
                      <a:pt x="701" y="1033"/>
                    </a:lnTo>
                    <a:lnTo>
                      <a:pt x="658" y="937"/>
                    </a:lnTo>
                    <a:lnTo>
                      <a:pt x="652" y="911"/>
                    </a:lnTo>
                    <a:lnTo>
                      <a:pt x="683" y="963"/>
                    </a:lnTo>
                    <a:lnTo>
                      <a:pt x="689" y="924"/>
                    </a:lnTo>
                    <a:lnTo>
                      <a:pt x="689" y="963"/>
                    </a:lnTo>
                    <a:lnTo>
                      <a:pt x="695" y="963"/>
                    </a:lnTo>
                    <a:lnTo>
                      <a:pt x="726" y="1033"/>
                    </a:lnTo>
                    <a:lnTo>
                      <a:pt x="744" y="1040"/>
                    </a:lnTo>
                    <a:lnTo>
                      <a:pt x="751" y="1053"/>
                    </a:lnTo>
                    <a:lnTo>
                      <a:pt x="757" y="1065"/>
                    </a:lnTo>
                    <a:lnTo>
                      <a:pt x="757" y="1085"/>
                    </a:lnTo>
                    <a:lnTo>
                      <a:pt x="757" y="1117"/>
                    </a:lnTo>
                    <a:lnTo>
                      <a:pt x="757" y="1123"/>
                    </a:lnTo>
                    <a:lnTo>
                      <a:pt x="763" y="1130"/>
                    </a:lnTo>
                    <a:lnTo>
                      <a:pt x="775" y="1130"/>
                    </a:lnTo>
                    <a:lnTo>
                      <a:pt x="800" y="1194"/>
                    </a:lnTo>
                    <a:lnTo>
                      <a:pt x="800" y="1200"/>
                    </a:lnTo>
                    <a:lnTo>
                      <a:pt x="812" y="1284"/>
                    </a:lnTo>
                    <a:lnTo>
                      <a:pt x="824" y="1284"/>
                    </a:lnTo>
                    <a:lnTo>
                      <a:pt x="831" y="1284"/>
                    </a:lnTo>
                    <a:lnTo>
                      <a:pt x="837" y="1271"/>
                    </a:lnTo>
                    <a:lnTo>
                      <a:pt x="837" y="1264"/>
                    </a:lnTo>
                    <a:lnTo>
                      <a:pt x="849" y="1258"/>
                    </a:lnTo>
                    <a:lnTo>
                      <a:pt x="855" y="1258"/>
                    </a:lnTo>
                    <a:lnTo>
                      <a:pt x="855" y="1258"/>
                    </a:lnTo>
                    <a:lnTo>
                      <a:pt x="861" y="1258"/>
                    </a:lnTo>
                    <a:lnTo>
                      <a:pt x="880" y="1252"/>
                    </a:lnTo>
                    <a:lnTo>
                      <a:pt x="892" y="1239"/>
                    </a:lnTo>
                    <a:lnTo>
                      <a:pt x="898" y="1226"/>
                    </a:lnTo>
                    <a:lnTo>
                      <a:pt x="911" y="1213"/>
                    </a:lnTo>
                    <a:lnTo>
                      <a:pt x="929" y="1213"/>
                    </a:lnTo>
                    <a:lnTo>
                      <a:pt x="923" y="1207"/>
                    </a:lnTo>
                    <a:lnTo>
                      <a:pt x="929" y="1200"/>
                    </a:lnTo>
                    <a:lnTo>
                      <a:pt x="929" y="1200"/>
                    </a:lnTo>
                    <a:lnTo>
                      <a:pt x="935" y="1200"/>
                    </a:lnTo>
                    <a:lnTo>
                      <a:pt x="941" y="1194"/>
                    </a:lnTo>
                    <a:lnTo>
                      <a:pt x="941" y="1194"/>
                    </a:lnTo>
                    <a:lnTo>
                      <a:pt x="941" y="1187"/>
                    </a:lnTo>
                    <a:lnTo>
                      <a:pt x="947" y="1187"/>
                    </a:lnTo>
                    <a:lnTo>
                      <a:pt x="954" y="1194"/>
                    </a:lnTo>
                    <a:lnTo>
                      <a:pt x="966" y="1194"/>
                    </a:lnTo>
                    <a:lnTo>
                      <a:pt x="966" y="1175"/>
                    </a:lnTo>
                    <a:lnTo>
                      <a:pt x="972" y="1175"/>
                    </a:lnTo>
                    <a:lnTo>
                      <a:pt x="984" y="1175"/>
                    </a:lnTo>
                    <a:lnTo>
                      <a:pt x="991" y="1168"/>
                    </a:lnTo>
                    <a:lnTo>
                      <a:pt x="997" y="1162"/>
                    </a:lnTo>
                    <a:lnTo>
                      <a:pt x="991" y="1142"/>
                    </a:lnTo>
                    <a:lnTo>
                      <a:pt x="1003" y="1142"/>
                    </a:lnTo>
                    <a:lnTo>
                      <a:pt x="997" y="1130"/>
                    </a:lnTo>
                    <a:lnTo>
                      <a:pt x="1003" y="1117"/>
                    </a:lnTo>
                    <a:lnTo>
                      <a:pt x="1009" y="1104"/>
                    </a:lnTo>
                    <a:lnTo>
                      <a:pt x="1021" y="1097"/>
                    </a:lnTo>
                    <a:lnTo>
                      <a:pt x="1027" y="1085"/>
                    </a:lnTo>
                    <a:lnTo>
                      <a:pt x="1027" y="1065"/>
                    </a:lnTo>
                    <a:lnTo>
                      <a:pt x="1021" y="1053"/>
                    </a:lnTo>
                    <a:lnTo>
                      <a:pt x="1015" y="1040"/>
                    </a:lnTo>
                    <a:lnTo>
                      <a:pt x="1003" y="1033"/>
                    </a:lnTo>
                    <a:lnTo>
                      <a:pt x="997" y="1033"/>
                    </a:lnTo>
                    <a:lnTo>
                      <a:pt x="984" y="1033"/>
                    </a:lnTo>
                    <a:lnTo>
                      <a:pt x="978" y="1014"/>
                    </a:lnTo>
                    <a:lnTo>
                      <a:pt x="978" y="995"/>
                    </a:lnTo>
                    <a:lnTo>
                      <a:pt x="972" y="995"/>
                    </a:lnTo>
                    <a:lnTo>
                      <a:pt x="972" y="1001"/>
                    </a:lnTo>
                    <a:lnTo>
                      <a:pt x="972" y="1027"/>
                    </a:lnTo>
                    <a:lnTo>
                      <a:pt x="966" y="1033"/>
                    </a:lnTo>
                    <a:lnTo>
                      <a:pt x="954" y="1033"/>
                    </a:lnTo>
                    <a:lnTo>
                      <a:pt x="947" y="1033"/>
                    </a:lnTo>
                    <a:lnTo>
                      <a:pt x="935" y="1033"/>
                    </a:lnTo>
                    <a:lnTo>
                      <a:pt x="923" y="1040"/>
                    </a:lnTo>
                    <a:lnTo>
                      <a:pt x="923" y="1040"/>
                    </a:lnTo>
                    <a:lnTo>
                      <a:pt x="917" y="1046"/>
                    </a:lnTo>
                    <a:lnTo>
                      <a:pt x="911" y="1046"/>
                    </a:lnTo>
                    <a:lnTo>
                      <a:pt x="911" y="1040"/>
                    </a:lnTo>
                    <a:lnTo>
                      <a:pt x="904" y="1033"/>
                    </a:lnTo>
                    <a:lnTo>
                      <a:pt x="911" y="1020"/>
                    </a:lnTo>
                    <a:lnTo>
                      <a:pt x="911" y="1001"/>
                    </a:lnTo>
                    <a:lnTo>
                      <a:pt x="898" y="1014"/>
                    </a:lnTo>
                    <a:lnTo>
                      <a:pt x="886" y="976"/>
                    </a:lnTo>
                    <a:lnTo>
                      <a:pt x="867" y="943"/>
                    </a:lnTo>
                    <a:lnTo>
                      <a:pt x="861" y="924"/>
                    </a:lnTo>
                    <a:lnTo>
                      <a:pt x="867" y="924"/>
                    </a:lnTo>
                    <a:lnTo>
                      <a:pt x="867" y="924"/>
                    </a:lnTo>
                    <a:lnTo>
                      <a:pt x="867" y="918"/>
                    </a:lnTo>
                    <a:lnTo>
                      <a:pt x="867" y="905"/>
                    </a:lnTo>
                    <a:lnTo>
                      <a:pt x="880" y="905"/>
                    </a:lnTo>
                    <a:lnTo>
                      <a:pt x="886" y="905"/>
                    </a:lnTo>
                    <a:lnTo>
                      <a:pt x="892" y="911"/>
                    </a:lnTo>
                    <a:lnTo>
                      <a:pt x="898" y="950"/>
                    </a:lnTo>
                    <a:lnTo>
                      <a:pt x="917" y="976"/>
                    </a:lnTo>
                    <a:lnTo>
                      <a:pt x="941" y="995"/>
                    </a:lnTo>
                    <a:lnTo>
                      <a:pt x="954" y="995"/>
                    </a:lnTo>
                    <a:lnTo>
                      <a:pt x="966" y="988"/>
                    </a:lnTo>
                    <a:lnTo>
                      <a:pt x="972" y="982"/>
                    </a:lnTo>
                    <a:lnTo>
                      <a:pt x="984" y="988"/>
                    </a:lnTo>
                    <a:lnTo>
                      <a:pt x="984" y="1001"/>
                    </a:lnTo>
                    <a:lnTo>
                      <a:pt x="1046" y="1014"/>
                    </a:lnTo>
                    <a:lnTo>
                      <a:pt x="1083" y="1014"/>
                    </a:lnTo>
                    <a:lnTo>
                      <a:pt x="1101" y="1008"/>
                    </a:lnTo>
                    <a:lnTo>
                      <a:pt x="1120" y="1020"/>
                    </a:lnTo>
                    <a:lnTo>
                      <a:pt x="1126" y="1046"/>
                    </a:lnTo>
                    <a:lnTo>
                      <a:pt x="1132" y="1046"/>
                    </a:lnTo>
                    <a:lnTo>
                      <a:pt x="1169" y="1110"/>
                    </a:lnTo>
                    <a:lnTo>
                      <a:pt x="1187" y="1104"/>
                    </a:lnTo>
                    <a:lnTo>
                      <a:pt x="1194" y="1104"/>
                    </a:lnTo>
                    <a:lnTo>
                      <a:pt x="1194" y="1072"/>
                    </a:lnTo>
                    <a:lnTo>
                      <a:pt x="1200" y="1072"/>
                    </a:lnTo>
                    <a:lnTo>
                      <a:pt x="1218" y="1200"/>
                    </a:lnTo>
                    <a:lnTo>
                      <a:pt x="1231" y="1232"/>
                    </a:lnTo>
                    <a:lnTo>
                      <a:pt x="1261" y="1348"/>
                    </a:lnTo>
                    <a:lnTo>
                      <a:pt x="1280" y="1380"/>
                    </a:lnTo>
                    <a:lnTo>
                      <a:pt x="1292" y="1348"/>
                    </a:lnTo>
                    <a:lnTo>
                      <a:pt x="1304" y="1329"/>
                    </a:lnTo>
                    <a:lnTo>
                      <a:pt x="1304" y="1303"/>
                    </a:lnTo>
                    <a:lnTo>
                      <a:pt x="1311" y="1258"/>
                    </a:lnTo>
                    <a:lnTo>
                      <a:pt x="1304" y="1219"/>
                    </a:lnTo>
                    <a:lnTo>
                      <a:pt x="1317" y="1213"/>
                    </a:lnTo>
                    <a:lnTo>
                      <a:pt x="1317" y="1200"/>
                    </a:lnTo>
                    <a:lnTo>
                      <a:pt x="1335" y="1194"/>
                    </a:lnTo>
                    <a:lnTo>
                      <a:pt x="1366" y="1149"/>
                    </a:lnTo>
                    <a:lnTo>
                      <a:pt x="1360" y="1142"/>
                    </a:lnTo>
                    <a:lnTo>
                      <a:pt x="1360" y="1136"/>
                    </a:lnTo>
                    <a:lnTo>
                      <a:pt x="1366" y="1130"/>
                    </a:lnTo>
                    <a:lnTo>
                      <a:pt x="1372" y="1130"/>
                    </a:lnTo>
                    <a:lnTo>
                      <a:pt x="1384" y="1130"/>
                    </a:lnTo>
                    <a:lnTo>
                      <a:pt x="1384" y="1117"/>
                    </a:lnTo>
                    <a:lnTo>
                      <a:pt x="1384" y="1110"/>
                    </a:lnTo>
                    <a:lnTo>
                      <a:pt x="1384" y="1104"/>
                    </a:lnTo>
                    <a:lnTo>
                      <a:pt x="1384" y="1097"/>
                    </a:lnTo>
                    <a:lnTo>
                      <a:pt x="1384" y="1097"/>
                    </a:lnTo>
                    <a:lnTo>
                      <a:pt x="1391" y="1091"/>
                    </a:lnTo>
                    <a:lnTo>
                      <a:pt x="1397" y="1091"/>
                    </a:lnTo>
                    <a:lnTo>
                      <a:pt x="1403" y="1091"/>
                    </a:lnTo>
                    <a:lnTo>
                      <a:pt x="1409" y="1091"/>
                    </a:lnTo>
                    <a:lnTo>
                      <a:pt x="1409" y="1085"/>
                    </a:lnTo>
                    <a:lnTo>
                      <a:pt x="1403" y="1072"/>
                    </a:lnTo>
                    <a:lnTo>
                      <a:pt x="1403" y="1091"/>
                    </a:lnTo>
                    <a:lnTo>
                      <a:pt x="1421" y="1097"/>
                    </a:lnTo>
                    <a:lnTo>
                      <a:pt x="1434" y="1091"/>
                    </a:lnTo>
                    <a:lnTo>
                      <a:pt x="1440" y="1072"/>
                    </a:lnTo>
                    <a:lnTo>
                      <a:pt x="1483" y="1142"/>
                    </a:lnTo>
                    <a:lnTo>
                      <a:pt x="1489" y="1142"/>
                    </a:lnTo>
                    <a:lnTo>
                      <a:pt x="1501" y="1175"/>
                    </a:lnTo>
                    <a:lnTo>
                      <a:pt x="1489" y="1200"/>
                    </a:lnTo>
                    <a:lnTo>
                      <a:pt x="1501" y="1213"/>
                    </a:lnTo>
                    <a:lnTo>
                      <a:pt x="1507" y="1219"/>
                    </a:lnTo>
                    <a:lnTo>
                      <a:pt x="1514" y="1213"/>
                    </a:lnTo>
                    <a:lnTo>
                      <a:pt x="1520" y="1207"/>
                    </a:lnTo>
                    <a:lnTo>
                      <a:pt x="1520" y="1194"/>
                    </a:lnTo>
                    <a:lnTo>
                      <a:pt x="1532" y="1194"/>
                    </a:lnTo>
                    <a:lnTo>
                      <a:pt x="1538" y="1200"/>
                    </a:lnTo>
                    <a:lnTo>
                      <a:pt x="1544" y="1207"/>
                    </a:lnTo>
                    <a:lnTo>
                      <a:pt x="1551" y="1213"/>
                    </a:lnTo>
                    <a:lnTo>
                      <a:pt x="1551" y="1226"/>
                    </a:lnTo>
                    <a:lnTo>
                      <a:pt x="1551" y="1232"/>
                    </a:lnTo>
                    <a:lnTo>
                      <a:pt x="1563" y="1284"/>
                    </a:lnTo>
                    <a:lnTo>
                      <a:pt x="1557" y="1290"/>
                    </a:lnTo>
                    <a:lnTo>
                      <a:pt x="1563" y="1303"/>
                    </a:lnTo>
                    <a:lnTo>
                      <a:pt x="1569" y="1316"/>
                    </a:lnTo>
                    <a:lnTo>
                      <a:pt x="1569" y="1329"/>
                    </a:lnTo>
                    <a:lnTo>
                      <a:pt x="1557" y="1341"/>
                    </a:lnTo>
                    <a:lnTo>
                      <a:pt x="1557" y="1348"/>
                    </a:lnTo>
                    <a:lnTo>
                      <a:pt x="1563" y="1380"/>
                    </a:lnTo>
                    <a:lnTo>
                      <a:pt x="1563" y="1361"/>
                    </a:lnTo>
                    <a:lnTo>
                      <a:pt x="1581" y="1373"/>
                    </a:lnTo>
                    <a:lnTo>
                      <a:pt x="1587" y="1386"/>
                    </a:lnTo>
                    <a:lnTo>
                      <a:pt x="1587" y="1399"/>
                    </a:lnTo>
                    <a:lnTo>
                      <a:pt x="1587" y="1418"/>
                    </a:lnTo>
                    <a:lnTo>
                      <a:pt x="1587" y="1431"/>
                    </a:lnTo>
                    <a:lnTo>
                      <a:pt x="1594" y="1457"/>
                    </a:lnTo>
                    <a:lnTo>
                      <a:pt x="1600" y="1470"/>
                    </a:lnTo>
                    <a:lnTo>
                      <a:pt x="1612" y="1476"/>
                    </a:lnTo>
                    <a:lnTo>
                      <a:pt x="1618" y="1489"/>
                    </a:lnTo>
                    <a:lnTo>
                      <a:pt x="1631" y="1495"/>
                    </a:lnTo>
                    <a:lnTo>
                      <a:pt x="1631" y="1508"/>
                    </a:lnTo>
                    <a:lnTo>
                      <a:pt x="1649" y="1508"/>
                    </a:lnTo>
                    <a:lnTo>
                      <a:pt x="1637" y="1489"/>
                    </a:lnTo>
                    <a:lnTo>
                      <a:pt x="1631" y="1470"/>
                    </a:lnTo>
                    <a:lnTo>
                      <a:pt x="1631" y="1444"/>
                    </a:lnTo>
                    <a:lnTo>
                      <a:pt x="1624" y="1425"/>
                    </a:lnTo>
                    <a:lnTo>
                      <a:pt x="1612" y="1412"/>
                    </a:lnTo>
                    <a:lnTo>
                      <a:pt x="1587" y="1393"/>
                    </a:lnTo>
                    <a:lnTo>
                      <a:pt x="1581" y="1341"/>
                    </a:lnTo>
                    <a:lnTo>
                      <a:pt x="1575" y="1341"/>
                    </a:lnTo>
                    <a:lnTo>
                      <a:pt x="1575" y="1322"/>
                    </a:lnTo>
                    <a:lnTo>
                      <a:pt x="1575" y="1303"/>
                    </a:lnTo>
                    <a:lnTo>
                      <a:pt x="1581" y="1284"/>
                    </a:lnTo>
                    <a:lnTo>
                      <a:pt x="1575" y="1258"/>
                    </a:lnTo>
                    <a:lnTo>
                      <a:pt x="1587" y="1258"/>
                    </a:lnTo>
                    <a:lnTo>
                      <a:pt x="1581" y="1277"/>
                    </a:lnTo>
                    <a:lnTo>
                      <a:pt x="1587" y="1284"/>
                    </a:lnTo>
                    <a:lnTo>
                      <a:pt x="1594" y="1277"/>
                    </a:lnTo>
                    <a:lnTo>
                      <a:pt x="1606" y="1284"/>
                    </a:lnTo>
                    <a:lnTo>
                      <a:pt x="1612" y="1290"/>
                    </a:lnTo>
                    <a:lnTo>
                      <a:pt x="1618" y="1303"/>
                    </a:lnTo>
                    <a:lnTo>
                      <a:pt x="1631" y="1316"/>
                    </a:lnTo>
                    <a:lnTo>
                      <a:pt x="1643" y="1322"/>
                    </a:lnTo>
                    <a:lnTo>
                      <a:pt x="1649" y="1335"/>
                    </a:lnTo>
                    <a:lnTo>
                      <a:pt x="1649" y="1348"/>
                    </a:lnTo>
                    <a:lnTo>
                      <a:pt x="1661" y="1348"/>
                    </a:lnTo>
                    <a:lnTo>
                      <a:pt x="1667" y="1335"/>
                    </a:lnTo>
                    <a:lnTo>
                      <a:pt x="1667" y="1322"/>
                    </a:lnTo>
                    <a:lnTo>
                      <a:pt x="1674" y="1322"/>
                    </a:lnTo>
                    <a:lnTo>
                      <a:pt x="1692" y="1309"/>
                    </a:lnTo>
                    <a:lnTo>
                      <a:pt x="1704" y="1290"/>
                    </a:lnTo>
                    <a:lnTo>
                      <a:pt x="1698" y="1264"/>
                    </a:lnTo>
                    <a:lnTo>
                      <a:pt x="1698" y="1245"/>
                    </a:lnTo>
                    <a:lnTo>
                      <a:pt x="1692" y="1219"/>
                    </a:lnTo>
                    <a:lnTo>
                      <a:pt x="1649" y="1149"/>
                    </a:lnTo>
                    <a:lnTo>
                      <a:pt x="1643" y="1117"/>
                    </a:lnTo>
                    <a:lnTo>
                      <a:pt x="1661" y="1097"/>
                    </a:lnTo>
                    <a:lnTo>
                      <a:pt x="1692" y="1091"/>
                    </a:lnTo>
                    <a:lnTo>
                      <a:pt x="1692" y="1110"/>
                    </a:lnTo>
                    <a:lnTo>
                      <a:pt x="1698" y="1110"/>
                    </a:lnTo>
                    <a:lnTo>
                      <a:pt x="1698" y="1104"/>
                    </a:lnTo>
                    <a:lnTo>
                      <a:pt x="1735" y="1072"/>
                    </a:lnTo>
                    <a:lnTo>
                      <a:pt x="1747" y="1072"/>
                    </a:lnTo>
                    <a:lnTo>
                      <a:pt x="1778" y="1059"/>
                    </a:lnTo>
                    <a:lnTo>
                      <a:pt x="1797" y="1033"/>
                    </a:lnTo>
                    <a:lnTo>
                      <a:pt x="1797" y="1020"/>
                    </a:lnTo>
                    <a:lnTo>
                      <a:pt x="1803" y="1014"/>
                    </a:lnTo>
                    <a:lnTo>
                      <a:pt x="1809" y="1008"/>
                    </a:lnTo>
                    <a:lnTo>
                      <a:pt x="1809" y="1001"/>
                    </a:lnTo>
                    <a:lnTo>
                      <a:pt x="1809" y="995"/>
                    </a:lnTo>
                    <a:lnTo>
                      <a:pt x="1815" y="969"/>
                    </a:lnTo>
                    <a:lnTo>
                      <a:pt x="1821" y="950"/>
                    </a:lnTo>
                    <a:lnTo>
                      <a:pt x="1827" y="931"/>
                    </a:lnTo>
                    <a:lnTo>
                      <a:pt x="1827" y="918"/>
                    </a:lnTo>
                    <a:lnTo>
                      <a:pt x="1815" y="905"/>
                    </a:lnTo>
                    <a:lnTo>
                      <a:pt x="1797" y="905"/>
                    </a:lnTo>
                    <a:lnTo>
                      <a:pt x="1815" y="892"/>
                    </a:lnTo>
                    <a:lnTo>
                      <a:pt x="1809" y="886"/>
                    </a:lnTo>
                    <a:lnTo>
                      <a:pt x="1815" y="886"/>
                    </a:lnTo>
                    <a:lnTo>
                      <a:pt x="1803" y="873"/>
                    </a:lnTo>
                    <a:lnTo>
                      <a:pt x="1797" y="854"/>
                    </a:lnTo>
                    <a:lnTo>
                      <a:pt x="1784" y="834"/>
                    </a:lnTo>
                    <a:lnTo>
                      <a:pt x="1778" y="822"/>
                    </a:lnTo>
                    <a:lnTo>
                      <a:pt x="1760" y="815"/>
                    </a:lnTo>
                    <a:lnTo>
                      <a:pt x="1772" y="783"/>
                    </a:lnTo>
                    <a:lnTo>
                      <a:pt x="1784" y="777"/>
                    </a:lnTo>
                    <a:lnTo>
                      <a:pt x="1797" y="777"/>
                    </a:lnTo>
                    <a:lnTo>
                      <a:pt x="1797" y="764"/>
                    </a:lnTo>
                    <a:lnTo>
                      <a:pt x="1766" y="745"/>
                    </a:lnTo>
                    <a:lnTo>
                      <a:pt x="1760" y="777"/>
                    </a:lnTo>
                    <a:lnTo>
                      <a:pt x="1747" y="777"/>
                    </a:lnTo>
                    <a:lnTo>
                      <a:pt x="1723" y="738"/>
                    </a:lnTo>
                    <a:lnTo>
                      <a:pt x="1717" y="732"/>
                    </a:lnTo>
                    <a:lnTo>
                      <a:pt x="1723" y="725"/>
                    </a:lnTo>
                    <a:lnTo>
                      <a:pt x="1729" y="725"/>
                    </a:lnTo>
                    <a:lnTo>
                      <a:pt x="1729" y="725"/>
                    </a:lnTo>
                    <a:lnTo>
                      <a:pt x="1735" y="725"/>
                    </a:lnTo>
                    <a:lnTo>
                      <a:pt x="1735" y="725"/>
                    </a:lnTo>
                    <a:lnTo>
                      <a:pt x="1735" y="719"/>
                    </a:lnTo>
                    <a:lnTo>
                      <a:pt x="1735" y="719"/>
                    </a:lnTo>
                    <a:lnTo>
                      <a:pt x="1741" y="712"/>
                    </a:lnTo>
                    <a:lnTo>
                      <a:pt x="1741" y="706"/>
                    </a:lnTo>
                    <a:lnTo>
                      <a:pt x="1747" y="700"/>
                    </a:lnTo>
                    <a:lnTo>
                      <a:pt x="1754" y="693"/>
                    </a:lnTo>
                    <a:lnTo>
                      <a:pt x="1747" y="687"/>
                    </a:lnTo>
                    <a:lnTo>
                      <a:pt x="1766" y="700"/>
                    </a:lnTo>
                    <a:lnTo>
                      <a:pt x="1754" y="706"/>
                    </a:lnTo>
                    <a:lnTo>
                      <a:pt x="1754" y="712"/>
                    </a:lnTo>
                    <a:lnTo>
                      <a:pt x="1760" y="719"/>
                    </a:lnTo>
                    <a:lnTo>
                      <a:pt x="1766" y="725"/>
                    </a:lnTo>
                    <a:lnTo>
                      <a:pt x="1766" y="738"/>
                    </a:lnTo>
                    <a:lnTo>
                      <a:pt x="1791" y="712"/>
                    </a:lnTo>
                    <a:lnTo>
                      <a:pt x="1815" y="719"/>
                    </a:lnTo>
                    <a:lnTo>
                      <a:pt x="1815" y="745"/>
                    </a:lnTo>
                    <a:lnTo>
                      <a:pt x="1834" y="738"/>
                    </a:lnTo>
                    <a:lnTo>
                      <a:pt x="1840" y="745"/>
                    </a:lnTo>
                    <a:lnTo>
                      <a:pt x="1840" y="757"/>
                    </a:lnTo>
                    <a:lnTo>
                      <a:pt x="1840" y="770"/>
                    </a:lnTo>
                    <a:lnTo>
                      <a:pt x="1846" y="777"/>
                    </a:lnTo>
                    <a:lnTo>
                      <a:pt x="1840" y="777"/>
                    </a:lnTo>
                    <a:lnTo>
                      <a:pt x="1852" y="796"/>
                    </a:lnTo>
                    <a:lnTo>
                      <a:pt x="1846" y="802"/>
                    </a:lnTo>
                    <a:lnTo>
                      <a:pt x="1858" y="822"/>
                    </a:lnTo>
                    <a:lnTo>
                      <a:pt x="1877" y="822"/>
                    </a:lnTo>
                    <a:lnTo>
                      <a:pt x="1889" y="802"/>
                    </a:lnTo>
                    <a:lnTo>
                      <a:pt x="1889" y="796"/>
                    </a:lnTo>
                    <a:lnTo>
                      <a:pt x="1834" y="706"/>
                    </a:lnTo>
                    <a:lnTo>
                      <a:pt x="1852" y="700"/>
                    </a:lnTo>
                    <a:lnTo>
                      <a:pt x="1846" y="674"/>
                    </a:lnTo>
                    <a:lnTo>
                      <a:pt x="1852" y="648"/>
                    </a:lnTo>
                    <a:lnTo>
                      <a:pt x="1858" y="642"/>
                    </a:lnTo>
                    <a:lnTo>
                      <a:pt x="1864" y="635"/>
                    </a:lnTo>
                    <a:lnTo>
                      <a:pt x="1864" y="642"/>
                    </a:lnTo>
                    <a:lnTo>
                      <a:pt x="1871" y="642"/>
                    </a:lnTo>
                    <a:lnTo>
                      <a:pt x="1883" y="648"/>
                    </a:lnTo>
                    <a:lnTo>
                      <a:pt x="1889" y="648"/>
                    </a:lnTo>
                    <a:lnTo>
                      <a:pt x="1889" y="642"/>
                    </a:lnTo>
                    <a:lnTo>
                      <a:pt x="1895" y="642"/>
                    </a:lnTo>
                    <a:lnTo>
                      <a:pt x="1901" y="629"/>
                    </a:lnTo>
                    <a:lnTo>
                      <a:pt x="1901" y="616"/>
                    </a:lnTo>
                    <a:lnTo>
                      <a:pt x="1901" y="610"/>
                    </a:lnTo>
                    <a:lnTo>
                      <a:pt x="1901" y="603"/>
                    </a:lnTo>
                    <a:lnTo>
                      <a:pt x="1914" y="597"/>
                    </a:lnTo>
                    <a:lnTo>
                      <a:pt x="1914" y="546"/>
                    </a:lnTo>
                    <a:lnTo>
                      <a:pt x="1901" y="494"/>
                    </a:lnTo>
                    <a:lnTo>
                      <a:pt x="1877" y="456"/>
                    </a:lnTo>
                    <a:lnTo>
                      <a:pt x="1840" y="417"/>
                    </a:lnTo>
                    <a:lnTo>
                      <a:pt x="1827" y="430"/>
                    </a:lnTo>
                    <a:lnTo>
                      <a:pt x="1827" y="417"/>
                    </a:lnTo>
                    <a:lnTo>
                      <a:pt x="1815" y="417"/>
                    </a:lnTo>
                    <a:lnTo>
                      <a:pt x="1815" y="430"/>
                    </a:lnTo>
                    <a:lnTo>
                      <a:pt x="1809" y="411"/>
                    </a:lnTo>
                    <a:lnTo>
                      <a:pt x="1797" y="404"/>
                    </a:lnTo>
                    <a:lnTo>
                      <a:pt x="1778" y="411"/>
                    </a:lnTo>
                    <a:lnTo>
                      <a:pt x="1797" y="392"/>
                    </a:lnTo>
                    <a:lnTo>
                      <a:pt x="1809" y="321"/>
                    </a:lnTo>
                    <a:lnTo>
                      <a:pt x="1877" y="321"/>
                    </a:lnTo>
                    <a:lnTo>
                      <a:pt x="1877" y="308"/>
                    </a:lnTo>
                    <a:lnTo>
                      <a:pt x="1895" y="308"/>
                    </a:lnTo>
                    <a:lnTo>
                      <a:pt x="1914" y="321"/>
                    </a:lnTo>
                    <a:lnTo>
                      <a:pt x="1914" y="340"/>
                    </a:lnTo>
                    <a:lnTo>
                      <a:pt x="1951" y="321"/>
                    </a:lnTo>
                    <a:lnTo>
                      <a:pt x="1938" y="321"/>
                    </a:lnTo>
                    <a:lnTo>
                      <a:pt x="1926" y="308"/>
                    </a:lnTo>
                    <a:lnTo>
                      <a:pt x="1932" y="289"/>
                    </a:lnTo>
                    <a:lnTo>
                      <a:pt x="1944" y="276"/>
                    </a:lnTo>
                    <a:lnTo>
                      <a:pt x="1963" y="282"/>
                    </a:lnTo>
                    <a:lnTo>
                      <a:pt x="1963" y="289"/>
                    </a:lnTo>
                    <a:lnTo>
                      <a:pt x="1981" y="302"/>
                    </a:lnTo>
                    <a:lnTo>
                      <a:pt x="1994" y="295"/>
                    </a:lnTo>
                    <a:lnTo>
                      <a:pt x="2000" y="276"/>
                    </a:lnTo>
                    <a:lnTo>
                      <a:pt x="1987" y="263"/>
                    </a:lnTo>
                    <a:lnTo>
                      <a:pt x="2000" y="263"/>
                    </a:lnTo>
                    <a:lnTo>
                      <a:pt x="2000" y="270"/>
                    </a:lnTo>
                    <a:lnTo>
                      <a:pt x="2018" y="289"/>
                    </a:lnTo>
                    <a:lnTo>
                      <a:pt x="2012" y="302"/>
                    </a:lnTo>
                    <a:lnTo>
                      <a:pt x="2000" y="353"/>
                    </a:lnTo>
                    <a:lnTo>
                      <a:pt x="1994" y="359"/>
                    </a:lnTo>
                    <a:lnTo>
                      <a:pt x="2000" y="372"/>
                    </a:lnTo>
                    <a:lnTo>
                      <a:pt x="1994" y="372"/>
                    </a:lnTo>
                    <a:lnTo>
                      <a:pt x="2012" y="398"/>
                    </a:lnTo>
                    <a:lnTo>
                      <a:pt x="2086" y="488"/>
                    </a:lnTo>
                    <a:lnTo>
                      <a:pt x="2086" y="449"/>
                    </a:lnTo>
                    <a:lnTo>
                      <a:pt x="2092" y="449"/>
                    </a:lnTo>
                    <a:lnTo>
                      <a:pt x="2080" y="436"/>
                    </a:lnTo>
                    <a:lnTo>
                      <a:pt x="2080" y="417"/>
                    </a:lnTo>
                    <a:lnTo>
                      <a:pt x="2092" y="411"/>
                    </a:lnTo>
                    <a:lnTo>
                      <a:pt x="2080" y="392"/>
                    </a:lnTo>
                    <a:lnTo>
                      <a:pt x="2086" y="379"/>
                    </a:lnTo>
                    <a:lnTo>
                      <a:pt x="2043" y="353"/>
                    </a:lnTo>
                    <a:lnTo>
                      <a:pt x="2043" y="321"/>
                    </a:lnTo>
                    <a:lnTo>
                      <a:pt x="2031" y="308"/>
                    </a:lnTo>
                    <a:lnTo>
                      <a:pt x="2049" y="302"/>
                    </a:lnTo>
                    <a:lnTo>
                      <a:pt x="2067" y="308"/>
                    </a:lnTo>
                    <a:lnTo>
                      <a:pt x="2067" y="302"/>
                    </a:lnTo>
                    <a:lnTo>
                      <a:pt x="2080" y="302"/>
                    </a:lnTo>
                    <a:lnTo>
                      <a:pt x="2104" y="308"/>
                    </a:lnTo>
                    <a:lnTo>
                      <a:pt x="2098" y="302"/>
                    </a:lnTo>
                    <a:lnTo>
                      <a:pt x="2129" y="263"/>
                    </a:lnTo>
                    <a:lnTo>
                      <a:pt x="2160" y="270"/>
                    </a:lnTo>
                    <a:lnTo>
                      <a:pt x="2160" y="263"/>
                    </a:lnTo>
                    <a:lnTo>
                      <a:pt x="2098" y="231"/>
                    </a:lnTo>
                    <a:lnTo>
                      <a:pt x="2111" y="231"/>
                    </a:lnTo>
                    <a:lnTo>
                      <a:pt x="2117" y="231"/>
                    </a:lnTo>
                    <a:lnTo>
                      <a:pt x="2117" y="218"/>
                    </a:lnTo>
                    <a:lnTo>
                      <a:pt x="2117" y="212"/>
                    </a:lnTo>
                    <a:lnTo>
                      <a:pt x="2117" y="199"/>
                    </a:lnTo>
                    <a:lnTo>
                      <a:pt x="2098" y="199"/>
                    </a:lnTo>
                    <a:lnTo>
                      <a:pt x="2111" y="193"/>
                    </a:lnTo>
                    <a:lnTo>
                      <a:pt x="2123" y="199"/>
                    </a:lnTo>
                    <a:lnTo>
                      <a:pt x="2203" y="231"/>
                    </a:lnTo>
                    <a:lnTo>
                      <a:pt x="2191" y="199"/>
                    </a:lnTo>
                    <a:lnTo>
                      <a:pt x="2203" y="199"/>
                    </a:lnTo>
                    <a:lnTo>
                      <a:pt x="2203" y="193"/>
                    </a:lnTo>
                    <a:lnTo>
                      <a:pt x="2135" y="180"/>
                    </a:lnTo>
                    <a:lnTo>
                      <a:pt x="2043" y="154"/>
                    </a:lnTo>
                    <a:lnTo>
                      <a:pt x="1987" y="128"/>
                    </a:lnTo>
                    <a:lnTo>
                      <a:pt x="1926" y="135"/>
                    </a:lnTo>
                    <a:lnTo>
                      <a:pt x="1914" y="135"/>
                    </a:lnTo>
                    <a:lnTo>
                      <a:pt x="1914" y="141"/>
                    </a:lnTo>
                    <a:lnTo>
                      <a:pt x="1846" y="141"/>
                    </a:lnTo>
                    <a:lnTo>
                      <a:pt x="1834" y="135"/>
                    </a:lnTo>
                    <a:lnTo>
                      <a:pt x="1827" y="135"/>
                    </a:lnTo>
                    <a:lnTo>
                      <a:pt x="1815" y="128"/>
                    </a:lnTo>
                    <a:lnTo>
                      <a:pt x="1803" y="122"/>
                    </a:lnTo>
                    <a:lnTo>
                      <a:pt x="1784" y="122"/>
                    </a:lnTo>
                    <a:lnTo>
                      <a:pt x="1778" y="122"/>
                    </a:lnTo>
                    <a:lnTo>
                      <a:pt x="1766" y="122"/>
                    </a:lnTo>
                    <a:lnTo>
                      <a:pt x="1760" y="122"/>
                    </a:lnTo>
                    <a:lnTo>
                      <a:pt x="1754" y="122"/>
                    </a:lnTo>
                    <a:lnTo>
                      <a:pt x="1717" y="116"/>
                    </a:lnTo>
                    <a:lnTo>
                      <a:pt x="1698" y="96"/>
                    </a:lnTo>
                    <a:lnTo>
                      <a:pt x="1674" y="83"/>
                    </a:lnTo>
                    <a:lnTo>
                      <a:pt x="1649" y="71"/>
                    </a:lnTo>
                    <a:lnTo>
                      <a:pt x="1624" y="71"/>
                    </a:lnTo>
                    <a:lnTo>
                      <a:pt x="1594" y="83"/>
                    </a:lnTo>
                    <a:lnTo>
                      <a:pt x="1600" y="96"/>
                    </a:lnTo>
                    <a:lnTo>
                      <a:pt x="1612" y="103"/>
                    </a:lnTo>
                    <a:lnTo>
                      <a:pt x="1575" y="90"/>
                    </a:lnTo>
                    <a:lnTo>
                      <a:pt x="1563" y="103"/>
                    </a:lnTo>
                    <a:lnTo>
                      <a:pt x="1526" y="90"/>
                    </a:lnTo>
                    <a:lnTo>
                      <a:pt x="1544" y="103"/>
                    </a:lnTo>
                    <a:lnTo>
                      <a:pt x="1544" y="122"/>
                    </a:lnTo>
                    <a:lnTo>
                      <a:pt x="1495" y="90"/>
                    </a:lnTo>
                    <a:lnTo>
                      <a:pt x="1495" y="83"/>
                    </a:lnTo>
                    <a:lnTo>
                      <a:pt x="1477" y="71"/>
                    </a:lnTo>
                    <a:lnTo>
                      <a:pt x="1415" y="64"/>
                    </a:lnTo>
                    <a:lnTo>
                      <a:pt x="1434" y="71"/>
                    </a:lnTo>
                    <a:lnTo>
                      <a:pt x="1335" y="71"/>
                    </a:lnTo>
                    <a:lnTo>
                      <a:pt x="1329" y="64"/>
                    </a:lnTo>
                    <a:lnTo>
                      <a:pt x="1298" y="64"/>
                    </a:lnTo>
                    <a:lnTo>
                      <a:pt x="1304" y="71"/>
                    </a:lnTo>
                    <a:lnTo>
                      <a:pt x="1267" y="71"/>
                    </a:lnTo>
                    <a:lnTo>
                      <a:pt x="1311" y="45"/>
                    </a:lnTo>
                    <a:lnTo>
                      <a:pt x="1304" y="32"/>
                    </a:lnTo>
                    <a:lnTo>
                      <a:pt x="1292" y="26"/>
                    </a:lnTo>
                    <a:lnTo>
                      <a:pt x="1280" y="19"/>
                    </a:lnTo>
                    <a:lnTo>
                      <a:pt x="1267" y="26"/>
                    </a:lnTo>
                    <a:lnTo>
                      <a:pt x="1255" y="26"/>
                    </a:lnTo>
                    <a:lnTo>
                      <a:pt x="1243" y="26"/>
                    </a:lnTo>
                    <a:lnTo>
                      <a:pt x="1231" y="19"/>
                    </a:lnTo>
                    <a:lnTo>
                      <a:pt x="1224" y="19"/>
                    </a:lnTo>
                    <a:lnTo>
                      <a:pt x="1224" y="13"/>
                    </a:lnTo>
                    <a:lnTo>
                      <a:pt x="1218" y="6"/>
                    </a:lnTo>
                    <a:lnTo>
                      <a:pt x="1218" y="6"/>
                    </a:lnTo>
                    <a:lnTo>
                      <a:pt x="1206" y="0"/>
                    </a:lnTo>
                    <a:lnTo>
                      <a:pt x="1194" y="0"/>
                    </a:lnTo>
                    <a:lnTo>
                      <a:pt x="1187" y="6"/>
                    </a:lnTo>
                    <a:lnTo>
                      <a:pt x="1175" y="13"/>
                    </a:lnTo>
                    <a:lnTo>
                      <a:pt x="1169" y="26"/>
                    </a:lnTo>
                    <a:lnTo>
                      <a:pt x="1169" y="32"/>
                    </a:lnTo>
                    <a:lnTo>
                      <a:pt x="1126" y="32"/>
                    </a:lnTo>
                    <a:lnTo>
                      <a:pt x="1083" y="45"/>
                    </a:lnTo>
                    <a:lnTo>
                      <a:pt x="1064" y="51"/>
                    </a:lnTo>
                    <a:lnTo>
                      <a:pt x="1083" y="64"/>
                    </a:lnTo>
                    <a:lnTo>
                      <a:pt x="1027" y="71"/>
                    </a:lnTo>
                    <a:lnTo>
                      <a:pt x="1040" y="83"/>
                    </a:lnTo>
                    <a:lnTo>
                      <a:pt x="1058" y="90"/>
                    </a:lnTo>
                    <a:lnTo>
                      <a:pt x="1052" y="90"/>
                    </a:lnTo>
                    <a:lnTo>
                      <a:pt x="1003" y="83"/>
                    </a:lnTo>
                    <a:lnTo>
                      <a:pt x="991" y="90"/>
                    </a:lnTo>
                    <a:lnTo>
                      <a:pt x="1027" y="122"/>
                    </a:lnTo>
                    <a:lnTo>
                      <a:pt x="991" y="103"/>
                    </a:lnTo>
                    <a:lnTo>
                      <a:pt x="984" y="83"/>
                    </a:lnTo>
                    <a:lnTo>
                      <a:pt x="972" y="103"/>
                    </a:lnTo>
                    <a:lnTo>
                      <a:pt x="966" y="103"/>
                    </a:lnTo>
                    <a:lnTo>
                      <a:pt x="966" y="83"/>
                    </a:lnTo>
                    <a:lnTo>
                      <a:pt x="947" y="71"/>
                    </a:lnTo>
                    <a:lnTo>
                      <a:pt x="929" y="71"/>
                    </a:lnTo>
                    <a:lnTo>
                      <a:pt x="911" y="83"/>
                    </a:lnTo>
                    <a:lnTo>
                      <a:pt x="911" y="96"/>
                    </a:lnTo>
                    <a:lnTo>
                      <a:pt x="917" y="116"/>
                    </a:lnTo>
                    <a:lnTo>
                      <a:pt x="923" y="128"/>
                    </a:lnTo>
                    <a:lnTo>
                      <a:pt x="917" y="141"/>
                    </a:lnTo>
                    <a:lnTo>
                      <a:pt x="954" y="154"/>
                    </a:lnTo>
                    <a:lnTo>
                      <a:pt x="947" y="160"/>
                    </a:lnTo>
                    <a:lnTo>
                      <a:pt x="843" y="122"/>
                    </a:lnTo>
                    <a:lnTo>
                      <a:pt x="843" y="135"/>
                    </a:lnTo>
                    <a:lnTo>
                      <a:pt x="874" y="154"/>
                    </a:lnTo>
                    <a:lnTo>
                      <a:pt x="861" y="154"/>
                    </a:lnTo>
                    <a:lnTo>
                      <a:pt x="867" y="160"/>
                    </a:lnTo>
                    <a:lnTo>
                      <a:pt x="849" y="154"/>
                    </a:lnTo>
                    <a:lnTo>
                      <a:pt x="812" y="154"/>
                    </a:lnTo>
                    <a:lnTo>
                      <a:pt x="812" y="160"/>
                    </a:lnTo>
                    <a:lnTo>
                      <a:pt x="800" y="154"/>
                    </a:lnTo>
                    <a:lnTo>
                      <a:pt x="757" y="173"/>
                    </a:lnTo>
                    <a:lnTo>
                      <a:pt x="757" y="180"/>
                    </a:lnTo>
                    <a:lnTo>
                      <a:pt x="751" y="180"/>
                    </a:lnTo>
                    <a:lnTo>
                      <a:pt x="720" y="173"/>
                    </a:lnTo>
                    <a:lnTo>
                      <a:pt x="732" y="173"/>
                    </a:lnTo>
                    <a:lnTo>
                      <a:pt x="726" y="160"/>
                    </a:lnTo>
                    <a:lnTo>
                      <a:pt x="695" y="154"/>
                    </a:lnTo>
                    <a:lnTo>
                      <a:pt x="707" y="154"/>
                    </a:lnTo>
                    <a:lnTo>
                      <a:pt x="714" y="160"/>
                    </a:lnTo>
                    <a:lnTo>
                      <a:pt x="714" y="173"/>
                    </a:lnTo>
                    <a:lnTo>
                      <a:pt x="714" y="186"/>
                    </a:lnTo>
                    <a:lnTo>
                      <a:pt x="720" y="193"/>
                    </a:lnTo>
                    <a:lnTo>
                      <a:pt x="714" y="193"/>
                    </a:lnTo>
                    <a:lnTo>
                      <a:pt x="677" y="199"/>
                    </a:lnTo>
                    <a:lnTo>
                      <a:pt x="689" y="231"/>
                    </a:lnTo>
                    <a:lnTo>
                      <a:pt x="646" y="212"/>
                    </a:lnTo>
                    <a:lnTo>
                      <a:pt x="634" y="212"/>
                    </a:lnTo>
                    <a:lnTo>
                      <a:pt x="658" y="244"/>
                    </a:lnTo>
                    <a:lnTo>
                      <a:pt x="652" y="244"/>
                    </a:lnTo>
                    <a:lnTo>
                      <a:pt x="646" y="244"/>
                    </a:lnTo>
                    <a:lnTo>
                      <a:pt x="640" y="237"/>
                    </a:lnTo>
                    <a:lnTo>
                      <a:pt x="634" y="237"/>
                    </a:lnTo>
                    <a:lnTo>
                      <a:pt x="627" y="237"/>
                    </a:lnTo>
                    <a:lnTo>
                      <a:pt x="621" y="218"/>
                    </a:lnTo>
                    <a:lnTo>
                      <a:pt x="621" y="212"/>
                    </a:lnTo>
                    <a:lnTo>
                      <a:pt x="621" y="199"/>
                    </a:lnTo>
                    <a:lnTo>
                      <a:pt x="621" y="186"/>
                    </a:lnTo>
                    <a:lnTo>
                      <a:pt x="609" y="180"/>
                    </a:lnTo>
                    <a:lnTo>
                      <a:pt x="591" y="180"/>
                    </a:lnTo>
                    <a:lnTo>
                      <a:pt x="640" y="193"/>
                    </a:lnTo>
                    <a:lnTo>
                      <a:pt x="689" y="180"/>
                    </a:lnTo>
                    <a:lnTo>
                      <a:pt x="683" y="173"/>
                    </a:lnTo>
                    <a:lnTo>
                      <a:pt x="591" y="135"/>
                    </a:lnTo>
                    <a:lnTo>
                      <a:pt x="572" y="141"/>
                    </a:lnTo>
                    <a:lnTo>
                      <a:pt x="547" y="135"/>
                    </a:lnTo>
                    <a:lnTo>
                      <a:pt x="578" y="122"/>
                    </a:lnTo>
                    <a:lnTo>
                      <a:pt x="560" y="128"/>
                    </a:lnTo>
                    <a:lnTo>
                      <a:pt x="547" y="122"/>
                    </a:lnTo>
                    <a:lnTo>
                      <a:pt x="541" y="103"/>
                    </a:lnTo>
                    <a:lnTo>
                      <a:pt x="535" y="122"/>
                    </a:lnTo>
                    <a:lnTo>
                      <a:pt x="517" y="122"/>
                    </a:lnTo>
                    <a:lnTo>
                      <a:pt x="517" y="103"/>
                    </a:lnTo>
                    <a:lnTo>
                      <a:pt x="517" y="116"/>
                    </a:lnTo>
                    <a:lnTo>
                      <a:pt x="511" y="122"/>
                    </a:lnTo>
                    <a:lnTo>
                      <a:pt x="504" y="122"/>
                    </a:lnTo>
                    <a:lnTo>
                      <a:pt x="498" y="122"/>
                    </a:lnTo>
                    <a:lnTo>
                      <a:pt x="486" y="122"/>
                    </a:lnTo>
                    <a:lnTo>
                      <a:pt x="480" y="128"/>
                    </a:lnTo>
                    <a:lnTo>
                      <a:pt x="480" y="128"/>
                    </a:lnTo>
                    <a:lnTo>
                      <a:pt x="480" y="128"/>
                    </a:lnTo>
                    <a:lnTo>
                      <a:pt x="467" y="135"/>
                    </a:lnTo>
                    <a:lnTo>
                      <a:pt x="455" y="135"/>
                    </a:lnTo>
                    <a:lnTo>
                      <a:pt x="449" y="135"/>
                    </a:lnTo>
                    <a:lnTo>
                      <a:pt x="443" y="135"/>
                    </a:lnTo>
                    <a:lnTo>
                      <a:pt x="437" y="141"/>
                    </a:lnTo>
                    <a:lnTo>
                      <a:pt x="437" y="148"/>
                    </a:lnTo>
                    <a:lnTo>
                      <a:pt x="437" y="148"/>
                    </a:lnTo>
                    <a:lnTo>
                      <a:pt x="437" y="148"/>
                    </a:lnTo>
                    <a:lnTo>
                      <a:pt x="431" y="154"/>
                    </a:lnTo>
                    <a:lnTo>
                      <a:pt x="431" y="154"/>
                    </a:lnTo>
                    <a:lnTo>
                      <a:pt x="424" y="148"/>
                    </a:lnTo>
                    <a:lnTo>
                      <a:pt x="431" y="141"/>
                    </a:lnTo>
                    <a:lnTo>
                      <a:pt x="412" y="154"/>
                    </a:lnTo>
                    <a:lnTo>
                      <a:pt x="431" y="160"/>
                    </a:lnTo>
                    <a:lnTo>
                      <a:pt x="387" y="199"/>
                    </a:lnTo>
                    <a:lnTo>
                      <a:pt x="363" y="250"/>
                    </a:lnTo>
                    <a:lnTo>
                      <a:pt x="357" y="244"/>
                    </a:lnTo>
                    <a:lnTo>
                      <a:pt x="344" y="263"/>
                    </a:lnTo>
                    <a:lnTo>
                      <a:pt x="338" y="263"/>
                    </a:lnTo>
                    <a:lnTo>
                      <a:pt x="320" y="282"/>
                    </a:lnTo>
                    <a:lnTo>
                      <a:pt x="320" y="321"/>
                    </a:lnTo>
                    <a:lnTo>
                      <a:pt x="314" y="340"/>
                    </a:lnTo>
                    <a:lnTo>
                      <a:pt x="320" y="353"/>
                    </a:lnTo>
                    <a:lnTo>
                      <a:pt x="332" y="353"/>
                    </a:lnTo>
                    <a:lnTo>
                      <a:pt x="351" y="347"/>
                    </a:lnTo>
                    <a:lnTo>
                      <a:pt x="363" y="334"/>
                    </a:lnTo>
                    <a:lnTo>
                      <a:pt x="369" y="321"/>
                    </a:lnTo>
                    <a:lnTo>
                      <a:pt x="375" y="321"/>
                    </a:lnTo>
                    <a:lnTo>
                      <a:pt x="394" y="379"/>
                    </a:lnTo>
                    <a:lnTo>
                      <a:pt x="387" y="392"/>
                    </a:lnTo>
                    <a:lnTo>
                      <a:pt x="394" y="398"/>
                    </a:lnTo>
                    <a:lnTo>
                      <a:pt x="400" y="398"/>
                    </a:lnTo>
                    <a:lnTo>
                      <a:pt x="406" y="404"/>
                    </a:lnTo>
                    <a:lnTo>
                      <a:pt x="418" y="392"/>
                    </a:lnTo>
                    <a:lnTo>
                      <a:pt x="418" y="385"/>
                    </a:lnTo>
                    <a:lnTo>
                      <a:pt x="424" y="379"/>
                    </a:lnTo>
                    <a:lnTo>
                      <a:pt x="424" y="379"/>
                    </a:lnTo>
                    <a:lnTo>
                      <a:pt x="437" y="379"/>
                    </a:lnTo>
                    <a:lnTo>
                      <a:pt x="443" y="347"/>
                    </a:lnTo>
                    <a:lnTo>
                      <a:pt x="461" y="321"/>
                    </a:lnTo>
                    <a:lnTo>
                      <a:pt x="449" y="321"/>
                    </a:lnTo>
                    <a:lnTo>
                      <a:pt x="461" y="308"/>
                    </a:lnTo>
                    <a:lnTo>
                      <a:pt x="443" y="295"/>
                    </a:lnTo>
                    <a:lnTo>
                      <a:pt x="443" y="270"/>
                    </a:lnTo>
                    <a:lnTo>
                      <a:pt x="467" y="270"/>
                    </a:lnTo>
                    <a:lnTo>
                      <a:pt x="480" y="257"/>
                    </a:lnTo>
                    <a:lnTo>
                      <a:pt x="480" y="231"/>
                    </a:lnTo>
                    <a:lnTo>
                      <a:pt x="486" y="212"/>
                    </a:lnTo>
                    <a:lnTo>
                      <a:pt x="492" y="199"/>
                    </a:lnTo>
                    <a:lnTo>
                      <a:pt x="511" y="199"/>
                    </a:lnTo>
                    <a:lnTo>
                      <a:pt x="523" y="199"/>
                    </a:lnTo>
                    <a:lnTo>
                      <a:pt x="523" y="212"/>
                    </a:lnTo>
                    <a:lnTo>
                      <a:pt x="486" y="263"/>
                    </a:lnTo>
                    <a:lnTo>
                      <a:pt x="480" y="263"/>
                    </a:lnTo>
                    <a:lnTo>
                      <a:pt x="486" y="263"/>
                    </a:lnTo>
                    <a:lnTo>
                      <a:pt x="486" y="270"/>
                    </a:lnTo>
                    <a:lnTo>
                      <a:pt x="486" y="282"/>
                    </a:lnTo>
                    <a:lnTo>
                      <a:pt x="486" y="289"/>
                    </a:lnTo>
                    <a:lnTo>
                      <a:pt x="486" y="295"/>
                    </a:lnTo>
                    <a:lnTo>
                      <a:pt x="498" y="308"/>
                    </a:lnTo>
                    <a:lnTo>
                      <a:pt x="511" y="308"/>
                    </a:lnTo>
                    <a:lnTo>
                      <a:pt x="523" y="308"/>
                    </a:lnTo>
                    <a:lnTo>
                      <a:pt x="535" y="308"/>
                    </a:lnTo>
                    <a:lnTo>
                      <a:pt x="547" y="302"/>
                    </a:lnTo>
                    <a:lnTo>
                      <a:pt x="554" y="302"/>
                    </a:lnTo>
                    <a:lnTo>
                      <a:pt x="560" y="302"/>
                    </a:lnTo>
                    <a:lnTo>
                      <a:pt x="578" y="308"/>
                    </a:lnTo>
                    <a:lnTo>
                      <a:pt x="572" y="321"/>
                    </a:lnTo>
                    <a:lnTo>
                      <a:pt x="566" y="321"/>
                    </a:lnTo>
                    <a:lnTo>
                      <a:pt x="554" y="314"/>
                    </a:lnTo>
                    <a:lnTo>
                      <a:pt x="547" y="314"/>
                    </a:lnTo>
                    <a:lnTo>
                      <a:pt x="529" y="314"/>
                    </a:lnTo>
                    <a:lnTo>
                      <a:pt x="523" y="314"/>
                    </a:lnTo>
                    <a:lnTo>
                      <a:pt x="517" y="327"/>
                    </a:lnTo>
                    <a:lnTo>
                      <a:pt x="511" y="340"/>
                    </a:lnTo>
                    <a:lnTo>
                      <a:pt x="517" y="353"/>
                    </a:lnTo>
                    <a:lnTo>
                      <a:pt x="523" y="353"/>
                    </a:lnTo>
                    <a:lnTo>
                      <a:pt x="523" y="372"/>
                    </a:lnTo>
                    <a:lnTo>
                      <a:pt x="517" y="372"/>
                    </a:lnTo>
                    <a:lnTo>
                      <a:pt x="511" y="366"/>
                    </a:lnTo>
                    <a:lnTo>
                      <a:pt x="504" y="359"/>
                    </a:lnTo>
                    <a:lnTo>
                      <a:pt x="498" y="359"/>
                    </a:lnTo>
                    <a:lnTo>
                      <a:pt x="492" y="359"/>
                    </a:lnTo>
                    <a:lnTo>
                      <a:pt x="486" y="372"/>
                    </a:lnTo>
                    <a:lnTo>
                      <a:pt x="486" y="385"/>
                    </a:lnTo>
                    <a:lnTo>
                      <a:pt x="480" y="398"/>
                    </a:lnTo>
                    <a:lnTo>
                      <a:pt x="474" y="411"/>
                    </a:lnTo>
                    <a:lnTo>
                      <a:pt x="467" y="417"/>
                    </a:lnTo>
                    <a:lnTo>
                      <a:pt x="461" y="411"/>
                    </a:lnTo>
                    <a:lnTo>
                      <a:pt x="412" y="430"/>
                    </a:lnTo>
                    <a:lnTo>
                      <a:pt x="400" y="417"/>
                    </a:lnTo>
                    <a:lnTo>
                      <a:pt x="412" y="417"/>
                    </a:lnTo>
                    <a:lnTo>
                      <a:pt x="400" y="411"/>
                    </a:lnTo>
                    <a:lnTo>
                      <a:pt x="387" y="411"/>
                    </a:lnTo>
                    <a:lnTo>
                      <a:pt x="375" y="430"/>
                    </a:lnTo>
                    <a:lnTo>
                      <a:pt x="375" y="424"/>
                    </a:lnTo>
                    <a:lnTo>
                      <a:pt x="375" y="417"/>
                    </a:lnTo>
                    <a:lnTo>
                      <a:pt x="369" y="417"/>
                    </a:lnTo>
                    <a:lnTo>
                      <a:pt x="363" y="411"/>
                    </a:lnTo>
                    <a:lnTo>
                      <a:pt x="363" y="404"/>
                    </a:lnTo>
                    <a:lnTo>
                      <a:pt x="363" y="398"/>
                    </a:lnTo>
                    <a:lnTo>
                      <a:pt x="369" y="392"/>
                    </a:lnTo>
                    <a:lnTo>
                      <a:pt x="375" y="385"/>
                    </a:lnTo>
                    <a:lnTo>
                      <a:pt x="375" y="379"/>
                    </a:lnTo>
                    <a:lnTo>
                      <a:pt x="369" y="379"/>
                    </a:lnTo>
                    <a:lnTo>
                      <a:pt x="369" y="359"/>
                    </a:lnTo>
                    <a:lnTo>
                      <a:pt x="363" y="359"/>
                    </a:lnTo>
                    <a:lnTo>
                      <a:pt x="357" y="366"/>
                    </a:lnTo>
                    <a:lnTo>
                      <a:pt x="351" y="372"/>
                    </a:lnTo>
                    <a:lnTo>
                      <a:pt x="344" y="379"/>
                    </a:lnTo>
                    <a:lnTo>
                      <a:pt x="351" y="392"/>
                    </a:lnTo>
                    <a:lnTo>
                      <a:pt x="351" y="398"/>
                    </a:lnTo>
                    <a:lnTo>
                      <a:pt x="357" y="398"/>
                    </a:lnTo>
                    <a:lnTo>
                      <a:pt x="357" y="404"/>
                    </a:lnTo>
                    <a:lnTo>
                      <a:pt x="357" y="411"/>
                    </a:lnTo>
                    <a:lnTo>
                      <a:pt x="344" y="430"/>
                    </a:lnTo>
                    <a:lnTo>
                      <a:pt x="338" y="430"/>
                    </a:lnTo>
                    <a:lnTo>
                      <a:pt x="320" y="449"/>
                    </a:lnTo>
                    <a:lnTo>
                      <a:pt x="320" y="456"/>
                    </a:lnTo>
                    <a:lnTo>
                      <a:pt x="307" y="462"/>
                    </a:lnTo>
                    <a:lnTo>
                      <a:pt x="301" y="456"/>
                    </a:lnTo>
                    <a:lnTo>
                      <a:pt x="301" y="449"/>
                    </a:lnTo>
                    <a:lnTo>
                      <a:pt x="289" y="481"/>
                    </a:lnTo>
                    <a:lnTo>
                      <a:pt x="283" y="488"/>
                    </a:lnTo>
                    <a:lnTo>
                      <a:pt x="283" y="481"/>
                    </a:lnTo>
                    <a:lnTo>
                      <a:pt x="271" y="488"/>
                    </a:lnTo>
                    <a:lnTo>
                      <a:pt x="264" y="501"/>
                    </a:lnTo>
                    <a:lnTo>
                      <a:pt x="252" y="507"/>
                    </a:lnTo>
                    <a:lnTo>
                      <a:pt x="252" y="520"/>
                    </a:lnTo>
                    <a:lnTo>
                      <a:pt x="227" y="520"/>
                    </a:lnTo>
                    <a:lnTo>
                      <a:pt x="227" y="507"/>
                    </a:lnTo>
                    <a:lnTo>
                      <a:pt x="221" y="507"/>
                    </a:lnTo>
                    <a:lnTo>
                      <a:pt x="227" y="526"/>
                    </a:lnTo>
                    <a:lnTo>
                      <a:pt x="209" y="526"/>
                    </a:lnTo>
                    <a:lnTo>
                      <a:pt x="197" y="526"/>
                    </a:lnTo>
                    <a:lnTo>
                      <a:pt x="191" y="539"/>
                    </a:lnTo>
                    <a:lnTo>
                      <a:pt x="227" y="578"/>
                    </a:lnTo>
                    <a:lnTo>
                      <a:pt x="227" y="590"/>
                    </a:lnTo>
                    <a:lnTo>
                      <a:pt x="221" y="629"/>
                    </a:lnTo>
                    <a:lnTo>
                      <a:pt x="221" y="635"/>
                    </a:lnTo>
                    <a:lnTo>
                      <a:pt x="215" y="635"/>
                    </a:lnTo>
                    <a:lnTo>
                      <a:pt x="191" y="635"/>
                    </a:lnTo>
                    <a:lnTo>
                      <a:pt x="147" y="629"/>
                    </a:lnTo>
                    <a:lnTo>
                      <a:pt x="123" y="648"/>
                    </a:lnTo>
                    <a:lnTo>
                      <a:pt x="129" y="674"/>
                    </a:lnTo>
                    <a:close/>
                    <a:moveTo>
                      <a:pt x="517" y="738"/>
                    </a:moveTo>
                    <a:lnTo>
                      <a:pt x="511" y="751"/>
                    </a:lnTo>
                    <a:lnTo>
                      <a:pt x="511" y="770"/>
                    </a:lnTo>
                    <a:lnTo>
                      <a:pt x="523" y="783"/>
                    </a:lnTo>
                    <a:lnTo>
                      <a:pt x="523" y="777"/>
                    </a:lnTo>
                    <a:lnTo>
                      <a:pt x="535" y="783"/>
                    </a:lnTo>
                    <a:lnTo>
                      <a:pt x="523" y="764"/>
                    </a:lnTo>
                    <a:lnTo>
                      <a:pt x="535" y="764"/>
                    </a:lnTo>
                    <a:lnTo>
                      <a:pt x="517" y="738"/>
                    </a:lnTo>
                    <a:close/>
                    <a:moveTo>
                      <a:pt x="689" y="597"/>
                    </a:moveTo>
                    <a:lnTo>
                      <a:pt x="683" y="597"/>
                    </a:lnTo>
                    <a:lnTo>
                      <a:pt x="658" y="590"/>
                    </a:lnTo>
                    <a:lnTo>
                      <a:pt x="695" y="565"/>
                    </a:lnTo>
                    <a:lnTo>
                      <a:pt x="720" y="565"/>
                    </a:lnTo>
                    <a:lnTo>
                      <a:pt x="695" y="578"/>
                    </a:lnTo>
                    <a:lnTo>
                      <a:pt x="701" y="578"/>
                    </a:lnTo>
                    <a:lnTo>
                      <a:pt x="695" y="597"/>
                    </a:lnTo>
                    <a:lnTo>
                      <a:pt x="689" y="597"/>
                    </a:lnTo>
                    <a:close/>
                    <a:moveTo>
                      <a:pt x="1329" y="64"/>
                    </a:moveTo>
                    <a:lnTo>
                      <a:pt x="1317" y="51"/>
                    </a:lnTo>
                    <a:lnTo>
                      <a:pt x="1304" y="51"/>
                    </a:lnTo>
                    <a:lnTo>
                      <a:pt x="1329" y="64"/>
                    </a:lnTo>
                    <a:close/>
                    <a:moveTo>
                      <a:pt x="560" y="706"/>
                    </a:moveTo>
                    <a:lnTo>
                      <a:pt x="578" y="700"/>
                    </a:lnTo>
                    <a:lnTo>
                      <a:pt x="572" y="700"/>
                    </a:lnTo>
                    <a:lnTo>
                      <a:pt x="560" y="706"/>
                    </a:lnTo>
                    <a:close/>
                    <a:moveTo>
                      <a:pt x="1907" y="1329"/>
                    </a:moveTo>
                    <a:lnTo>
                      <a:pt x="1907" y="1309"/>
                    </a:lnTo>
                    <a:lnTo>
                      <a:pt x="1901" y="1322"/>
                    </a:lnTo>
                    <a:lnTo>
                      <a:pt x="1901" y="1303"/>
                    </a:lnTo>
                    <a:lnTo>
                      <a:pt x="1895" y="1303"/>
                    </a:lnTo>
                    <a:lnTo>
                      <a:pt x="1883" y="1303"/>
                    </a:lnTo>
                    <a:lnTo>
                      <a:pt x="1877" y="1303"/>
                    </a:lnTo>
                    <a:lnTo>
                      <a:pt x="1871" y="1290"/>
                    </a:lnTo>
                    <a:lnTo>
                      <a:pt x="1871" y="1322"/>
                    </a:lnTo>
                    <a:lnTo>
                      <a:pt x="1889" y="1322"/>
                    </a:lnTo>
                    <a:lnTo>
                      <a:pt x="1889" y="1335"/>
                    </a:lnTo>
                    <a:lnTo>
                      <a:pt x="1877" y="1329"/>
                    </a:lnTo>
                    <a:lnTo>
                      <a:pt x="1889" y="1348"/>
                    </a:lnTo>
                    <a:lnTo>
                      <a:pt x="1907" y="1329"/>
                    </a:lnTo>
                    <a:close/>
                    <a:moveTo>
                      <a:pt x="1907" y="1329"/>
                    </a:moveTo>
                    <a:lnTo>
                      <a:pt x="1907" y="1341"/>
                    </a:lnTo>
                    <a:lnTo>
                      <a:pt x="1914" y="1341"/>
                    </a:lnTo>
                    <a:lnTo>
                      <a:pt x="1914" y="1329"/>
                    </a:lnTo>
                    <a:lnTo>
                      <a:pt x="1907" y="1329"/>
                    </a:lnTo>
                    <a:close/>
                    <a:moveTo>
                      <a:pt x="1914" y="1329"/>
                    </a:moveTo>
                    <a:lnTo>
                      <a:pt x="1920" y="1322"/>
                    </a:lnTo>
                    <a:lnTo>
                      <a:pt x="1914" y="1309"/>
                    </a:lnTo>
                    <a:lnTo>
                      <a:pt x="1914" y="1329"/>
                    </a:lnTo>
                    <a:close/>
                    <a:moveTo>
                      <a:pt x="1914" y="1309"/>
                    </a:moveTo>
                    <a:lnTo>
                      <a:pt x="1920" y="1309"/>
                    </a:lnTo>
                    <a:lnTo>
                      <a:pt x="1920" y="1290"/>
                    </a:lnTo>
                    <a:lnTo>
                      <a:pt x="1920" y="1277"/>
                    </a:lnTo>
                    <a:lnTo>
                      <a:pt x="1907" y="1284"/>
                    </a:lnTo>
                    <a:lnTo>
                      <a:pt x="1914" y="1303"/>
                    </a:lnTo>
                    <a:lnTo>
                      <a:pt x="1907" y="1303"/>
                    </a:lnTo>
                    <a:lnTo>
                      <a:pt x="1907" y="1309"/>
                    </a:lnTo>
                    <a:lnTo>
                      <a:pt x="1914" y="1309"/>
                    </a:lnTo>
                    <a:close/>
                    <a:moveTo>
                      <a:pt x="1963" y="834"/>
                    </a:moveTo>
                    <a:lnTo>
                      <a:pt x="1975" y="847"/>
                    </a:lnTo>
                    <a:lnTo>
                      <a:pt x="1987" y="841"/>
                    </a:lnTo>
                    <a:lnTo>
                      <a:pt x="1994" y="828"/>
                    </a:lnTo>
                    <a:lnTo>
                      <a:pt x="1987" y="815"/>
                    </a:lnTo>
                    <a:lnTo>
                      <a:pt x="2000" y="815"/>
                    </a:lnTo>
                    <a:lnTo>
                      <a:pt x="2012" y="802"/>
                    </a:lnTo>
                    <a:lnTo>
                      <a:pt x="2018" y="815"/>
                    </a:lnTo>
                    <a:lnTo>
                      <a:pt x="2018" y="802"/>
                    </a:lnTo>
                    <a:lnTo>
                      <a:pt x="2024" y="815"/>
                    </a:lnTo>
                    <a:lnTo>
                      <a:pt x="2031" y="796"/>
                    </a:lnTo>
                    <a:lnTo>
                      <a:pt x="2018" y="745"/>
                    </a:lnTo>
                    <a:lnTo>
                      <a:pt x="2018" y="738"/>
                    </a:lnTo>
                    <a:lnTo>
                      <a:pt x="2024" y="738"/>
                    </a:lnTo>
                    <a:lnTo>
                      <a:pt x="2018" y="725"/>
                    </a:lnTo>
                    <a:lnTo>
                      <a:pt x="1994" y="687"/>
                    </a:lnTo>
                    <a:lnTo>
                      <a:pt x="1987" y="687"/>
                    </a:lnTo>
                    <a:lnTo>
                      <a:pt x="1994" y="764"/>
                    </a:lnTo>
                    <a:lnTo>
                      <a:pt x="1981" y="777"/>
                    </a:lnTo>
                    <a:lnTo>
                      <a:pt x="1975" y="764"/>
                    </a:lnTo>
                    <a:lnTo>
                      <a:pt x="1963" y="764"/>
                    </a:lnTo>
                    <a:lnTo>
                      <a:pt x="1963" y="802"/>
                    </a:lnTo>
                    <a:lnTo>
                      <a:pt x="1957" y="796"/>
                    </a:lnTo>
                    <a:lnTo>
                      <a:pt x="1951" y="796"/>
                    </a:lnTo>
                    <a:lnTo>
                      <a:pt x="1932" y="802"/>
                    </a:lnTo>
                    <a:lnTo>
                      <a:pt x="1920" y="815"/>
                    </a:lnTo>
                    <a:lnTo>
                      <a:pt x="1914" y="822"/>
                    </a:lnTo>
                    <a:lnTo>
                      <a:pt x="1920" y="834"/>
                    </a:lnTo>
                    <a:lnTo>
                      <a:pt x="1914" y="834"/>
                    </a:lnTo>
                    <a:lnTo>
                      <a:pt x="1907" y="847"/>
                    </a:lnTo>
                    <a:lnTo>
                      <a:pt x="1914" y="854"/>
                    </a:lnTo>
                    <a:lnTo>
                      <a:pt x="1914" y="847"/>
                    </a:lnTo>
                    <a:lnTo>
                      <a:pt x="1920" y="854"/>
                    </a:lnTo>
                    <a:lnTo>
                      <a:pt x="1920" y="892"/>
                    </a:lnTo>
                    <a:lnTo>
                      <a:pt x="1938" y="886"/>
                    </a:lnTo>
                    <a:lnTo>
                      <a:pt x="1944" y="873"/>
                    </a:lnTo>
                    <a:lnTo>
                      <a:pt x="1938" y="860"/>
                    </a:lnTo>
                    <a:lnTo>
                      <a:pt x="1932" y="847"/>
                    </a:lnTo>
                    <a:lnTo>
                      <a:pt x="1926" y="834"/>
                    </a:lnTo>
                    <a:lnTo>
                      <a:pt x="1938" y="828"/>
                    </a:lnTo>
                    <a:lnTo>
                      <a:pt x="1957" y="815"/>
                    </a:lnTo>
                    <a:lnTo>
                      <a:pt x="1963" y="815"/>
                    </a:lnTo>
                    <a:lnTo>
                      <a:pt x="1963" y="834"/>
                    </a:lnTo>
                    <a:close/>
                    <a:moveTo>
                      <a:pt x="1963" y="834"/>
                    </a:moveTo>
                    <a:lnTo>
                      <a:pt x="1951" y="828"/>
                    </a:lnTo>
                    <a:lnTo>
                      <a:pt x="1957" y="847"/>
                    </a:lnTo>
                    <a:lnTo>
                      <a:pt x="1963" y="834"/>
                    </a:lnTo>
                    <a:close/>
                    <a:moveTo>
                      <a:pt x="1951" y="834"/>
                    </a:moveTo>
                    <a:lnTo>
                      <a:pt x="1944" y="828"/>
                    </a:lnTo>
                    <a:lnTo>
                      <a:pt x="1938" y="834"/>
                    </a:lnTo>
                    <a:lnTo>
                      <a:pt x="1938" y="847"/>
                    </a:lnTo>
                    <a:lnTo>
                      <a:pt x="1951" y="854"/>
                    </a:lnTo>
                    <a:lnTo>
                      <a:pt x="1951" y="834"/>
                    </a:lnTo>
                    <a:close/>
                    <a:moveTo>
                      <a:pt x="806" y="2041"/>
                    </a:moveTo>
                    <a:lnTo>
                      <a:pt x="812" y="2060"/>
                    </a:lnTo>
                    <a:lnTo>
                      <a:pt x="824" y="2060"/>
                    </a:lnTo>
                    <a:lnTo>
                      <a:pt x="849" y="2054"/>
                    </a:lnTo>
                    <a:lnTo>
                      <a:pt x="861" y="2054"/>
                    </a:lnTo>
                    <a:lnTo>
                      <a:pt x="886" y="1958"/>
                    </a:lnTo>
                    <a:lnTo>
                      <a:pt x="898" y="1855"/>
                    </a:lnTo>
                    <a:lnTo>
                      <a:pt x="898" y="1868"/>
                    </a:lnTo>
                    <a:lnTo>
                      <a:pt x="904" y="1855"/>
                    </a:lnTo>
                    <a:lnTo>
                      <a:pt x="898" y="1797"/>
                    </a:lnTo>
                    <a:lnTo>
                      <a:pt x="892" y="1784"/>
                    </a:lnTo>
                    <a:lnTo>
                      <a:pt x="880" y="1816"/>
                    </a:lnTo>
                    <a:lnTo>
                      <a:pt x="874" y="1829"/>
                    </a:lnTo>
                    <a:lnTo>
                      <a:pt x="874" y="1842"/>
                    </a:lnTo>
                    <a:lnTo>
                      <a:pt x="824" y="1868"/>
                    </a:lnTo>
                    <a:lnTo>
                      <a:pt x="818" y="1880"/>
                    </a:lnTo>
                    <a:lnTo>
                      <a:pt x="812" y="1893"/>
                    </a:lnTo>
                    <a:lnTo>
                      <a:pt x="818" y="1906"/>
                    </a:lnTo>
                    <a:lnTo>
                      <a:pt x="818" y="1925"/>
                    </a:lnTo>
                    <a:lnTo>
                      <a:pt x="824" y="1938"/>
                    </a:lnTo>
                    <a:lnTo>
                      <a:pt x="818" y="1970"/>
                    </a:lnTo>
                    <a:lnTo>
                      <a:pt x="806" y="1983"/>
                    </a:lnTo>
                    <a:lnTo>
                      <a:pt x="800" y="1996"/>
                    </a:lnTo>
                    <a:lnTo>
                      <a:pt x="794" y="2009"/>
                    </a:lnTo>
                    <a:lnTo>
                      <a:pt x="800" y="2028"/>
                    </a:lnTo>
                    <a:lnTo>
                      <a:pt x="806" y="2041"/>
                    </a:lnTo>
                    <a:close/>
                    <a:moveTo>
                      <a:pt x="954" y="1290"/>
                    </a:moveTo>
                    <a:lnTo>
                      <a:pt x="966" y="1284"/>
                    </a:lnTo>
                    <a:lnTo>
                      <a:pt x="947" y="1284"/>
                    </a:lnTo>
                    <a:lnTo>
                      <a:pt x="954" y="1290"/>
                    </a:lnTo>
                    <a:close/>
                    <a:moveTo>
                      <a:pt x="394" y="764"/>
                    </a:moveTo>
                    <a:lnTo>
                      <a:pt x="431" y="777"/>
                    </a:lnTo>
                    <a:lnTo>
                      <a:pt x="437" y="738"/>
                    </a:lnTo>
                    <a:lnTo>
                      <a:pt x="418" y="745"/>
                    </a:lnTo>
                    <a:lnTo>
                      <a:pt x="400" y="745"/>
                    </a:lnTo>
                    <a:lnTo>
                      <a:pt x="394" y="745"/>
                    </a:lnTo>
                    <a:lnTo>
                      <a:pt x="394" y="764"/>
                    </a:lnTo>
                    <a:close/>
                    <a:moveTo>
                      <a:pt x="554" y="815"/>
                    </a:moveTo>
                    <a:lnTo>
                      <a:pt x="578" y="815"/>
                    </a:lnTo>
                    <a:lnTo>
                      <a:pt x="578" y="802"/>
                    </a:lnTo>
                    <a:lnTo>
                      <a:pt x="541" y="796"/>
                    </a:lnTo>
                    <a:lnTo>
                      <a:pt x="541" y="809"/>
                    </a:lnTo>
                    <a:lnTo>
                      <a:pt x="554" y="815"/>
                    </a:lnTo>
                    <a:close/>
                    <a:moveTo>
                      <a:pt x="652" y="815"/>
                    </a:moveTo>
                    <a:lnTo>
                      <a:pt x="658" y="815"/>
                    </a:lnTo>
                    <a:lnTo>
                      <a:pt x="671" y="822"/>
                    </a:lnTo>
                    <a:lnTo>
                      <a:pt x="677" y="815"/>
                    </a:lnTo>
                    <a:lnTo>
                      <a:pt x="677" y="809"/>
                    </a:lnTo>
                    <a:lnTo>
                      <a:pt x="677" y="802"/>
                    </a:lnTo>
                    <a:lnTo>
                      <a:pt x="683" y="796"/>
                    </a:lnTo>
                    <a:lnTo>
                      <a:pt x="646" y="815"/>
                    </a:lnTo>
                    <a:lnTo>
                      <a:pt x="652" y="815"/>
                    </a:lnTo>
                    <a:close/>
                    <a:moveTo>
                      <a:pt x="12" y="963"/>
                    </a:moveTo>
                    <a:lnTo>
                      <a:pt x="18" y="943"/>
                    </a:lnTo>
                    <a:lnTo>
                      <a:pt x="12" y="943"/>
                    </a:lnTo>
                    <a:lnTo>
                      <a:pt x="12" y="963"/>
                    </a:lnTo>
                    <a:close/>
                    <a:moveTo>
                      <a:pt x="67" y="937"/>
                    </a:moveTo>
                    <a:lnTo>
                      <a:pt x="55" y="931"/>
                    </a:lnTo>
                    <a:lnTo>
                      <a:pt x="49" y="943"/>
                    </a:lnTo>
                    <a:lnTo>
                      <a:pt x="43" y="963"/>
                    </a:lnTo>
                    <a:lnTo>
                      <a:pt x="67" y="937"/>
                    </a:lnTo>
                    <a:close/>
                    <a:moveTo>
                      <a:pt x="892" y="674"/>
                    </a:moveTo>
                    <a:lnTo>
                      <a:pt x="898" y="687"/>
                    </a:lnTo>
                    <a:lnTo>
                      <a:pt x="898" y="674"/>
                    </a:lnTo>
                    <a:lnTo>
                      <a:pt x="911" y="680"/>
                    </a:lnTo>
                    <a:lnTo>
                      <a:pt x="911" y="693"/>
                    </a:lnTo>
                    <a:lnTo>
                      <a:pt x="898" y="700"/>
                    </a:lnTo>
                    <a:lnTo>
                      <a:pt x="898" y="706"/>
                    </a:lnTo>
                    <a:lnTo>
                      <a:pt x="904" y="706"/>
                    </a:lnTo>
                    <a:lnTo>
                      <a:pt x="917" y="764"/>
                    </a:lnTo>
                    <a:lnTo>
                      <a:pt x="917" y="777"/>
                    </a:lnTo>
                    <a:lnTo>
                      <a:pt x="898" y="789"/>
                    </a:lnTo>
                    <a:lnTo>
                      <a:pt x="874" y="783"/>
                    </a:lnTo>
                    <a:lnTo>
                      <a:pt x="861" y="764"/>
                    </a:lnTo>
                    <a:lnTo>
                      <a:pt x="861" y="738"/>
                    </a:lnTo>
                    <a:lnTo>
                      <a:pt x="849" y="725"/>
                    </a:lnTo>
                    <a:lnTo>
                      <a:pt x="861" y="725"/>
                    </a:lnTo>
                    <a:lnTo>
                      <a:pt x="861" y="712"/>
                    </a:lnTo>
                    <a:lnTo>
                      <a:pt x="867" y="700"/>
                    </a:lnTo>
                    <a:lnTo>
                      <a:pt x="843" y="674"/>
                    </a:lnTo>
                    <a:lnTo>
                      <a:pt x="831" y="674"/>
                    </a:lnTo>
                    <a:lnTo>
                      <a:pt x="824" y="661"/>
                    </a:lnTo>
                    <a:lnTo>
                      <a:pt x="824" y="648"/>
                    </a:lnTo>
                    <a:lnTo>
                      <a:pt x="824" y="642"/>
                    </a:lnTo>
                    <a:lnTo>
                      <a:pt x="818" y="623"/>
                    </a:lnTo>
                    <a:lnTo>
                      <a:pt x="812" y="610"/>
                    </a:lnTo>
                    <a:lnTo>
                      <a:pt x="806" y="603"/>
                    </a:lnTo>
                    <a:lnTo>
                      <a:pt x="806" y="597"/>
                    </a:lnTo>
                    <a:lnTo>
                      <a:pt x="812" y="590"/>
                    </a:lnTo>
                    <a:lnTo>
                      <a:pt x="831" y="578"/>
                    </a:lnTo>
                    <a:lnTo>
                      <a:pt x="861" y="565"/>
                    </a:lnTo>
                    <a:lnTo>
                      <a:pt x="886" y="571"/>
                    </a:lnTo>
                    <a:lnTo>
                      <a:pt x="904" y="597"/>
                    </a:lnTo>
                    <a:lnTo>
                      <a:pt x="874" y="597"/>
                    </a:lnTo>
                    <a:lnTo>
                      <a:pt x="867" y="610"/>
                    </a:lnTo>
                    <a:lnTo>
                      <a:pt x="874" y="616"/>
                    </a:lnTo>
                    <a:lnTo>
                      <a:pt x="867" y="616"/>
                    </a:lnTo>
                    <a:lnTo>
                      <a:pt x="880" y="648"/>
                    </a:lnTo>
                    <a:lnTo>
                      <a:pt x="892" y="648"/>
                    </a:lnTo>
                    <a:lnTo>
                      <a:pt x="892" y="674"/>
                    </a:lnTo>
                    <a:close/>
                    <a:moveTo>
                      <a:pt x="2080" y="507"/>
                    </a:moveTo>
                    <a:lnTo>
                      <a:pt x="2086" y="501"/>
                    </a:lnTo>
                    <a:lnTo>
                      <a:pt x="2080" y="488"/>
                    </a:lnTo>
                    <a:lnTo>
                      <a:pt x="2080" y="507"/>
                    </a:lnTo>
                    <a:close/>
                    <a:moveTo>
                      <a:pt x="2049" y="597"/>
                    </a:moveTo>
                    <a:lnTo>
                      <a:pt x="2043" y="597"/>
                    </a:lnTo>
                    <a:lnTo>
                      <a:pt x="2031" y="616"/>
                    </a:lnTo>
                    <a:lnTo>
                      <a:pt x="2049" y="597"/>
                    </a:lnTo>
                    <a:close/>
                    <a:moveTo>
                      <a:pt x="1981" y="687"/>
                    </a:moveTo>
                    <a:lnTo>
                      <a:pt x="1987" y="674"/>
                    </a:lnTo>
                    <a:lnTo>
                      <a:pt x="1981" y="648"/>
                    </a:lnTo>
                    <a:lnTo>
                      <a:pt x="1987" y="667"/>
                    </a:lnTo>
                    <a:lnTo>
                      <a:pt x="1994" y="648"/>
                    </a:lnTo>
                    <a:lnTo>
                      <a:pt x="2012" y="667"/>
                    </a:lnTo>
                    <a:lnTo>
                      <a:pt x="2018" y="648"/>
                    </a:lnTo>
                    <a:lnTo>
                      <a:pt x="2031" y="635"/>
                    </a:lnTo>
                    <a:lnTo>
                      <a:pt x="2018" y="635"/>
                    </a:lnTo>
                    <a:lnTo>
                      <a:pt x="2018" y="616"/>
                    </a:lnTo>
                    <a:lnTo>
                      <a:pt x="2012" y="629"/>
                    </a:lnTo>
                    <a:lnTo>
                      <a:pt x="2000" y="616"/>
                    </a:lnTo>
                    <a:lnTo>
                      <a:pt x="1957" y="597"/>
                    </a:lnTo>
                    <a:lnTo>
                      <a:pt x="1963" y="610"/>
                    </a:lnTo>
                    <a:lnTo>
                      <a:pt x="1981" y="635"/>
                    </a:lnTo>
                    <a:lnTo>
                      <a:pt x="1969" y="635"/>
                    </a:lnTo>
                    <a:lnTo>
                      <a:pt x="1963" y="648"/>
                    </a:lnTo>
                    <a:lnTo>
                      <a:pt x="1981" y="687"/>
                    </a:lnTo>
                    <a:close/>
                    <a:moveTo>
                      <a:pt x="1311" y="1412"/>
                    </a:moveTo>
                    <a:lnTo>
                      <a:pt x="1335" y="1412"/>
                    </a:lnTo>
                    <a:lnTo>
                      <a:pt x="1335" y="1373"/>
                    </a:lnTo>
                    <a:lnTo>
                      <a:pt x="1317" y="1341"/>
                    </a:lnTo>
                    <a:lnTo>
                      <a:pt x="1311" y="1329"/>
                    </a:lnTo>
                    <a:lnTo>
                      <a:pt x="1311" y="1341"/>
                    </a:lnTo>
                    <a:lnTo>
                      <a:pt x="1304" y="1373"/>
                    </a:lnTo>
                    <a:lnTo>
                      <a:pt x="1311" y="1412"/>
                    </a:lnTo>
                    <a:close/>
                    <a:moveTo>
                      <a:pt x="1206" y="892"/>
                    </a:moveTo>
                    <a:lnTo>
                      <a:pt x="1194" y="873"/>
                    </a:lnTo>
                    <a:lnTo>
                      <a:pt x="1200" y="873"/>
                    </a:lnTo>
                    <a:lnTo>
                      <a:pt x="1206" y="892"/>
                    </a:lnTo>
                    <a:close/>
                    <a:moveTo>
                      <a:pt x="1704" y="1547"/>
                    </a:moveTo>
                    <a:lnTo>
                      <a:pt x="1723" y="1560"/>
                    </a:lnTo>
                    <a:lnTo>
                      <a:pt x="1729" y="1598"/>
                    </a:lnTo>
                    <a:lnTo>
                      <a:pt x="1741" y="1598"/>
                    </a:lnTo>
                    <a:lnTo>
                      <a:pt x="1741" y="1605"/>
                    </a:lnTo>
                    <a:lnTo>
                      <a:pt x="1772" y="1605"/>
                    </a:lnTo>
                    <a:lnTo>
                      <a:pt x="1778" y="1630"/>
                    </a:lnTo>
                    <a:lnTo>
                      <a:pt x="1797" y="1617"/>
                    </a:lnTo>
                    <a:lnTo>
                      <a:pt x="1809" y="1598"/>
                    </a:lnTo>
                    <a:lnTo>
                      <a:pt x="1809" y="1579"/>
                    </a:lnTo>
                    <a:lnTo>
                      <a:pt x="1834" y="1521"/>
                    </a:lnTo>
                    <a:lnTo>
                      <a:pt x="1840" y="1521"/>
                    </a:lnTo>
                    <a:lnTo>
                      <a:pt x="1827" y="1515"/>
                    </a:lnTo>
                    <a:lnTo>
                      <a:pt x="1821" y="1508"/>
                    </a:lnTo>
                    <a:lnTo>
                      <a:pt x="1827" y="1495"/>
                    </a:lnTo>
                    <a:lnTo>
                      <a:pt x="1834" y="1489"/>
                    </a:lnTo>
                    <a:lnTo>
                      <a:pt x="1834" y="1476"/>
                    </a:lnTo>
                    <a:lnTo>
                      <a:pt x="1827" y="1476"/>
                    </a:lnTo>
                    <a:lnTo>
                      <a:pt x="1827" y="1470"/>
                    </a:lnTo>
                    <a:lnTo>
                      <a:pt x="1827" y="1470"/>
                    </a:lnTo>
                    <a:lnTo>
                      <a:pt x="1821" y="1457"/>
                    </a:lnTo>
                    <a:lnTo>
                      <a:pt x="1827" y="1450"/>
                    </a:lnTo>
                    <a:lnTo>
                      <a:pt x="1834" y="1444"/>
                    </a:lnTo>
                    <a:lnTo>
                      <a:pt x="1840" y="1438"/>
                    </a:lnTo>
                    <a:lnTo>
                      <a:pt x="1834" y="1438"/>
                    </a:lnTo>
                    <a:lnTo>
                      <a:pt x="1846" y="1431"/>
                    </a:lnTo>
                    <a:lnTo>
                      <a:pt x="1827" y="1418"/>
                    </a:lnTo>
                    <a:lnTo>
                      <a:pt x="1815" y="1399"/>
                    </a:lnTo>
                    <a:lnTo>
                      <a:pt x="1797" y="1431"/>
                    </a:lnTo>
                    <a:lnTo>
                      <a:pt x="1797" y="1438"/>
                    </a:lnTo>
                    <a:lnTo>
                      <a:pt x="1778" y="1438"/>
                    </a:lnTo>
                    <a:lnTo>
                      <a:pt x="1760" y="1450"/>
                    </a:lnTo>
                    <a:lnTo>
                      <a:pt x="1760" y="1470"/>
                    </a:lnTo>
                    <a:lnTo>
                      <a:pt x="1741" y="1470"/>
                    </a:lnTo>
                    <a:lnTo>
                      <a:pt x="1735" y="1508"/>
                    </a:lnTo>
                    <a:lnTo>
                      <a:pt x="1723" y="1495"/>
                    </a:lnTo>
                    <a:lnTo>
                      <a:pt x="1711" y="1502"/>
                    </a:lnTo>
                    <a:lnTo>
                      <a:pt x="1704" y="1521"/>
                    </a:lnTo>
                    <a:lnTo>
                      <a:pt x="1704" y="1534"/>
                    </a:lnTo>
                    <a:lnTo>
                      <a:pt x="1704" y="1547"/>
                    </a:lnTo>
                    <a:close/>
                    <a:moveTo>
                      <a:pt x="1686" y="1149"/>
                    </a:moveTo>
                    <a:lnTo>
                      <a:pt x="1692" y="1149"/>
                    </a:lnTo>
                    <a:lnTo>
                      <a:pt x="1704" y="1142"/>
                    </a:lnTo>
                    <a:lnTo>
                      <a:pt x="1704" y="1123"/>
                    </a:lnTo>
                    <a:lnTo>
                      <a:pt x="1686" y="1117"/>
                    </a:lnTo>
                    <a:lnTo>
                      <a:pt x="1680" y="1136"/>
                    </a:lnTo>
                    <a:lnTo>
                      <a:pt x="1686" y="1149"/>
                    </a:lnTo>
                    <a:close/>
                    <a:moveTo>
                      <a:pt x="1834" y="1072"/>
                    </a:moveTo>
                    <a:lnTo>
                      <a:pt x="1840" y="1072"/>
                    </a:lnTo>
                    <a:lnTo>
                      <a:pt x="1840" y="1014"/>
                    </a:lnTo>
                    <a:lnTo>
                      <a:pt x="1827" y="1040"/>
                    </a:lnTo>
                    <a:lnTo>
                      <a:pt x="1834" y="1072"/>
                    </a:lnTo>
                    <a:close/>
                    <a:moveTo>
                      <a:pt x="1667" y="1605"/>
                    </a:moveTo>
                    <a:lnTo>
                      <a:pt x="1674" y="1605"/>
                    </a:lnTo>
                    <a:lnTo>
                      <a:pt x="1674" y="1598"/>
                    </a:lnTo>
                    <a:lnTo>
                      <a:pt x="1667" y="1579"/>
                    </a:lnTo>
                    <a:lnTo>
                      <a:pt x="1667" y="1566"/>
                    </a:lnTo>
                    <a:lnTo>
                      <a:pt x="1655" y="1566"/>
                    </a:lnTo>
                    <a:lnTo>
                      <a:pt x="1661" y="1579"/>
                    </a:lnTo>
                    <a:lnTo>
                      <a:pt x="1655" y="1579"/>
                    </a:lnTo>
                    <a:lnTo>
                      <a:pt x="1649" y="1560"/>
                    </a:lnTo>
                    <a:lnTo>
                      <a:pt x="1643" y="1560"/>
                    </a:lnTo>
                    <a:lnTo>
                      <a:pt x="1637" y="1560"/>
                    </a:lnTo>
                    <a:lnTo>
                      <a:pt x="1631" y="1553"/>
                    </a:lnTo>
                    <a:lnTo>
                      <a:pt x="1631" y="1547"/>
                    </a:lnTo>
                    <a:lnTo>
                      <a:pt x="1637" y="1547"/>
                    </a:lnTo>
                    <a:lnTo>
                      <a:pt x="1637" y="1540"/>
                    </a:lnTo>
                    <a:lnTo>
                      <a:pt x="1637" y="1540"/>
                    </a:lnTo>
                    <a:lnTo>
                      <a:pt x="1637" y="1534"/>
                    </a:lnTo>
                    <a:lnTo>
                      <a:pt x="1637" y="1534"/>
                    </a:lnTo>
                    <a:lnTo>
                      <a:pt x="1631" y="1528"/>
                    </a:lnTo>
                    <a:lnTo>
                      <a:pt x="1631" y="1521"/>
                    </a:lnTo>
                    <a:lnTo>
                      <a:pt x="1631" y="1521"/>
                    </a:lnTo>
                    <a:lnTo>
                      <a:pt x="1600" y="1495"/>
                    </a:lnTo>
                    <a:lnTo>
                      <a:pt x="1594" y="1495"/>
                    </a:lnTo>
                    <a:lnTo>
                      <a:pt x="1551" y="1431"/>
                    </a:lnTo>
                    <a:lnTo>
                      <a:pt x="1520" y="1418"/>
                    </a:lnTo>
                    <a:lnTo>
                      <a:pt x="1520" y="1431"/>
                    </a:lnTo>
                    <a:lnTo>
                      <a:pt x="1526" y="1444"/>
                    </a:lnTo>
                    <a:lnTo>
                      <a:pt x="1532" y="1450"/>
                    </a:lnTo>
                    <a:lnTo>
                      <a:pt x="1544" y="1463"/>
                    </a:lnTo>
                    <a:lnTo>
                      <a:pt x="1551" y="1470"/>
                    </a:lnTo>
                    <a:lnTo>
                      <a:pt x="1551" y="1476"/>
                    </a:lnTo>
                    <a:lnTo>
                      <a:pt x="1563" y="1483"/>
                    </a:lnTo>
                    <a:lnTo>
                      <a:pt x="1569" y="1489"/>
                    </a:lnTo>
                    <a:lnTo>
                      <a:pt x="1569" y="1495"/>
                    </a:lnTo>
                    <a:lnTo>
                      <a:pt x="1575" y="1502"/>
                    </a:lnTo>
                    <a:lnTo>
                      <a:pt x="1575" y="1508"/>
                    </a:lnTo>
                    <a:lnTo>
                      <a:pt x="1569" y="1515"/>
                    </a:lnTo>
                    <a:lnTo>
                      <a:pt x="1569" y="1521"/>
                    </a:lnTo>
                    <a:lnTo>
                      <a:pt x="1575" y="1534"/>
                    </a:lnTo>
                    <a:lnTo>
                      <a:pt x="1575" y="1534"/>
                    </a:lnTo>
                    <a:lnTo>
                      <a:pt x="1581" y="1540"/>
                    </a:lnTo>
                    <a:lnTo>
                      <a:pt x="1581" y="1547"/>
                    </a:lnTo>
                    <a:lnTo>
                      <a:pt x="1594" y="1560"/>
                    </a:lnTo>
                    <a:lnTo>
                      <a:pt x="1594" y="1579"/>
                    </a:lnTo>
                    <a:lnTo>
                      <a:pt x="1594" y="1592"/>
                    </a:lnTo>
                    <a:lnTo>
                      <a:pt x="1600" y="1605"/>
                    </a:lnTo>
                    <a:lnTo>
                      <a:pt x="1649" y="1649"/>
                    </a:lnTo>
                    <a:lnTo>
                      <a:pt x="1649" y="1656"/>
                    </a:lnTo>
                    <a:lnTo>
                      <a:pt x="1655" y="1649"/>
                    </a:lnTo>
                    <a:lnTo>
                      <a:pt x="1661" y="1656"/>
                    </a:lnTo>
                    <a:lnTo>
                      <a:pt x="1667" y="1605"/>
                    </a:lnTo>
                    <a:lnTo>
                      <a:pt x="1667" y="1605"/>
                    </a:lnTo>
                    <a:close/>
                    <a:moveTo>
                      <a:pt x="1920" y="1707"/>
                    </a:moveTo>
                    <a:lnTo>
                      <a:pt x="1914" y="1707"/>
                    </a:lnTo>
                    <a:lnTo>
                      <a:pt x="1914" y="1714"/>
                    </a:lnTo>
                    <a:lnTo>
                      <a:pt x="1920" y="1707"/>
                    </a:lnTo>
                    <a:close/>
                    <a:moveTo>
                      <a:pt x="1938" y="1707"/>
                    </a:moveTo>
                    <a:lnTo>
                      <a:pt x="1944" y="1688"/>
                    </a:lnTo>
                    <a:lnTo>
                      <a:pt x="1938" y="1688"/>
                    </a:lnTo>
                    <a:lnTo>
                      <a:pt x="1926" y="1707"/>
                    </a:lnTo>
                    <a:lnTo>
                      <a:pt x="1938" y="1707"/>
                    </a:lnTo>
                    <a:close/>
                    <a:moveTo>
                      <a:pt x="1852" y="1746"/>
                    </a:moveTo>
                    <a:lnTo>
                      <a:pt x="1864" y="1746"/>
                    </a:lnTo>
                    <a:lnTo>
                      <a:pt x="1846" y="1739"/>
                    </a:lnTo>
                    <a:lnTo>
                      <a:pt x="1840" y="1739"/>
                    </a:lnTo>
                    <a:lnTo>
                      <a:pt x="1852" y="1746"/>
                    </a:lnTo>
                    <a:close/>
                    <a:moveTo>
                      <a:pt x="1907" y="1528"/>
                    </a:moveTo>
                    <a:lnTo>
                      <a:pt x="1926" y="1528"/>
                    </a:lnTo>
                    <a:lnTo>
                      <a:pt x="1926" y="1508"/>
                    </a:lnTo>
                    <a:lnTo>
                      <a:pt x="1901" y="1521"/>
                    </a:lnTo>
                    <a:lnTo>
                      <a:pt x="1871" y="1508"/>
                    </a:lnTo>
                    <a:lnTo>
                      <a:pt x="1852" y="1521"/>
                    </a:lnTo>
                    <a:lnTo>
                      <a:pt x="1852" y="1540"/>
                    </a:lnTo>
                    <a:lnTo>
                      <a:pt x="1864" y="1528"/>
                    </a:lnTo>
                    <a:lnTo>
                      <a:pt x="1907" y="1528"/>
                    </a:lnTo>
                    <a:close/>
                    <a:moveTo>
                      <a:pt x="1846" y="1605"/>
                    </a:moveTo>
                    <a:lnTo>
                      <a:pt x="1846" y="1649"/>
                    </a:lnTo>
                    <a:lnTo>
                      <a:pt x="1852" y="1649"/>
                    </a:lnTo>
                    <a:lnTo>
                      <a:pt x="1852" y="1605"/>
                    </a:lnTo>
                    <a:lnTo>
                      <a:pt x="1871" y="1598"/>
                    </a:lnTo>
                    <a:lnTo>
                      <a:pt x="1864" y="1605"/>
                    </a:lnTo>
                    <a:lnTo>
                      <a:pt x="1877" y="1630"/>
                    </a:lnTo>
                    <a:lnTo>
                      <a:pt x="1877" y="1637"/>
                    </a:lnTo>
                    <a:lnTo>
                      <a:pt x="1877" y="1637"/>
                    </a:lnTo>
                    <a:lnTo>
                      <a:pt x="1883" y="1637"/>
                    </a:lnTo>
                    <a:lnTo>
                      <a:pt x="1889" y="1637"/>
                    </a:lnTo>
                    <a:lnTo>
                      <a:pt x="1895" y="1643"/>
                    </a:lnTo>
                    <a:lnTo>
                      <a:pt x="1889" y="1643"/>
                    </a:lnTo>
                    <a:lnTo>
                      <a:pt x="1889" y="1649"/>
                    </a:lnTo>
                    <a:lnTo>
                      <a:pt x="1889" y="1656"/>
                    </a:lnTo>
                    <a:lnTo>
                      <a:pt x="1889" y="1656"/>
                    </a:lnTo>
                    <a:lnTo>
                      <a:pt x="1901" y="1637"/>
                    </a:lnTo>
                    <a:lnTo>
                      <a:pt x="1877" y="1605"/>
                    </a:lnTo>
                    <a:lnTo>
                      <a:pt x="1889" y="1605"/>
                    </a:lnTo>
                    <a:lnTo>
                      <a:pt x="1877" y="1566"/>
                    </a:lnTo>
                    <a:lnTo>
                      <a:pt x="1901" y="1560"/>
                    </a:lnTo>
                    <a:lnTo>
                      <a:pt x="1907" y="1560"/>
                    </a:lnTo>
                    <a:lnTo>
                      <a:pt x="1901" y="1547"/>
                    </a:lnTo>
                    <a:lnTo>
                      <a:pt x="1864" y="1560"/>
                    </a:lnTo>
                    <a:lnTo>
                      <a:pt x="1852" y="1547"/>
                    </a:lnTo>
                    <a:lnTo>
                      <a:pt x="1840" y="1598"/>
                    </a:lnTo>
                    <a:lnTo>
                      <a:pt x="1840" y="1605"/>
                    </a:lnTo>
                    <a:lnTo>
                      <a:pt x="1846" y="1605"/>
                    </a:lnTo>
                    <a:close/>
                    <a:moveTo>
                      <a:pt x="1944" y="1617"/>
                    </a:moveTo>
                    <a:lnTo>
                      <a:pt x="1951" y="1617"/>
                    </a:lnTo>
                    <a:lnTo>
                      <a:pt x="1951" y="1611"/>
                    </a:lnTo>
                    <a:lnTo>
                      <a:pt x="1951" y="1605"/>
                    </a:lnTo>
                    <a:lnTo>
                      <a:pt x="1944" y="1605"/>
                    </a:lnTo>
                    <a:lnTo>
                      <a:pt x="1938" y="1605"/>
                    </a:lnTo>
                    <a:lnTo>
                      <a:pt x="1944" y="1617"/>
                    </a:lnTo>
                    <a:close/>
                    <a:moveTo>
                      <a:pt x="1963" y="1566"/>
                    </a:moveTo>
                    <a:lnTo>
                      <a:pt x="1957" y="1560"/>
                    </a:lnTo>
                    <a:lnTo>
                      <a:pt x="1951" y="1566"/>
                    </a:lnTo>
                    <a:lnTo>
                      <a:pt x="1963" y="1566"/>
                    </a:lnTo>
                    <a:close/>
                    <a:moveTo>
                      <a:pt x="1840" y="1232"/>
                    </a:moveTo>
                    <a:lnTo>
                      <a:pt x="1852" y="1226"/>
                    </a:lnTo>
                    <a:lnTo>
                      <a:pt x="1858" y="1239"/>
                    </a:lnTo>
                    <a:lnTo>
                      <a:pt x="1852" y="1252"/>
                    </a:lnTo>
                    <a:lnTo>
                      <a:pt x="1864" y="1252"/>
                    </a:lnTo>
                    <a:lnTo>
                      <a:pt x="1877" y="1258"/>
                    </a:lnTo>
                    <a:lnTo>
                      <a:pt x="1877" y="1252"/>
                    </a:lnTo>
                    <a:lnTo>
                      <a:pt x="1907" y="1258"/>
                    </a:lnTo>
                    <a:lnTo>
                      <a:pt x="1901" y="1252"/>
                    </a:lnTo>
                    <a:lnTo>
                      <a:pt x="1877" y="1239"/>
                    </a:lnTo>
                    <a:lnTo>
                      <a:pt x="1871" y="1252"/>
                    </a:lnTo>
                    <a:lnTo>
                      <a:pt x="1871" y="1239"/>
                    </a:lnTo>
                    <a:lnTo>
                      <a:pt x="1864" y="1219"/>
                    </a:lnTo>
                    <a:lnTo>
                      <a:pt x="1871" y="1194"/>
                    </a:lnTo>
                    <a:lnTo>
                      <a:pt x="1864" y="1181"/>
                    </a:lnTo>
                    <a:lnTo>
                      <a:pt x="1871" y="1162"/>
                    </a:lnTo>
                    <a:lnTo>
                      <a:pt x="1858" y="1149"/>
                    </a:lnTo>
                    <a:lnTo>
                      <a:pt x="1840" y="1149"/>
                    </a:lnTo>
                    <a:lnTo>
                      <a:pt x="1846" y="1200"/>
                    </a:lnTo>
                    <a:lnTo>
                      <a:pt x="1840" y="1200"/>
                    </a:lnTo>
                    <a:lnTo>
                      <a:pt x="1840" y="1232"/>
                    </a:lnTo>
                    <a:close/>
                    <a:moveTo>
                      <a:pt x="1846" y="1322"/>
                    </a:moveTo>
                    <a:lnTo>
                      <a:pt x="1840" y="1309"/>
                    </a:lnTo>
                    <a:lnTo>
                      <a:pt x="1840" y="1322"/>
                    </a:lnTo>
                    <a:lnTo>
                      <a:pt x="1815" y="1361"/>
                    </a:lnTo>
                    <a:lnTo>
                      <a:pt x="1846" y="1322"/>
                    </a:lnTo>
                    <a:close/>
                    <a:moveTo>
                      <a:pt x="1864" y="1290"/>
                    </a:moveTo>
                    <a:lnTo>
                      <a:pt x="1864" y="1284"/>
                    </a:lnTo>
                    <a:lnTo>
                      <a:pt x="1864" y="1258"/>
                    </a:lnTo>
                    <a:lnTo>
                      <a:pt x="1846" y="1252"/>
                    </a:lnTo>
                    <a:lnTo>
                      <a:pt x="1864" y="1290"/>
                    </a:lnTo>
                    <a:close/>
                    <a:moveTo>
                      <a:pt x="1914" y="1746"/>
                    </a:moveTo>
                    <a:lnTo>
                      <a:pt x="1926" y="1720"/>
                    </a:lnTo>
                    <a:lnTo>
                      <a:pt x="1951" y="1714"/>
                    </a:lnTo>
                    <a:lnTo>
                      <a:pt x="1932" y="1714"/>
                    </a:lnTo>
                    <a:lnTo>
                      <a:pt x="1907" y="1726"/>
                    </a:lnTo>
                    <a:lnTo>
                      <a:pt x="1901" y="1746"/>
                    </a:lnTo>
                    <a:lnTo>
                      <a:pt x="1914" y="1746"/>
                    </a:lnTo>
                    <a:close/>
                    <a:moveTo>
                      <a:pt x="1907" y="1380"/>
                    </a:moveTo>
                    <a:lnTo>
                      <a:pt x="1907" y="1361"/>
                    </a:lnTo>
                    <a:lnTo>
                      <a:pt x="1901" y="1361"/>
                    </a:lnTo>
                    <a:lnTo>
                      <a:pt x="1877" y="1380"/>
                    </a:lnTo>
                    <a:lnTo>
                      <a:pt x="1877" y="1399"/>
                    </a:lnTo>
                    <a:lnTo>
                      <a:pt x="1889" y="1380"/>
                    </a:lnTo>
                    <a:lnTo>
                      <a:pt x="1889" y="1393"/>
                    </a:lnTo>
                    <a:lnTo>
                      <a:pt x="1907" y="1380"/>
                    </a:lnTo>
                    <a:close/>
                    <a:moveTo>
                      <a:pt x="1907" y="1380"/>
                    </a:moveTo>
                    <a:lnTo>
                      <a:pt x="1914" y="1393"/>
                    </a:lnTo>
                    <a:lnTo>
                      <a:pt x="1907" y="1412"/>
                    </a:lnTo>
                    <a:lnTo>
                      <a:pt x="1926" y="1418"/>
                    </a:lnTo>
                    <a:lnTo>
                      <a:pt x="1926" y="1393"/>
                    </a:lnTo>
                    <a:lnTo>
                      <a:pt x="1938" y="1412"/>
                    </a:lnTo>
                    <a:lnTo>
                      <a:pt x="1944" y="1380"/>
                    </a:lnTo>
                    <a:lnTo>
                      <a:pt x="1938" y="1354"/>
                    </a:lnTo>
                    <a:lnTo>
                      <a:pt x="1920" y="1329"/>
                    </a:lnTo>
                    <a:lnTo>
                      <a:pt x="1926" y="1348"/>
                    </a:lnTo>
                    <a:lnTo>
                      <a:pt x="1914" y="1348"/>
                    </a:lnTo>
                    <a:lnTo>
                      <a:pt x="1914" y="1361"/>
                    </a:lnTo>
                    <a:lnTo>
                      <a:pt x="1907" y="1380"/>
                    </a:lnTo>
                    <a:close/>
                    <a:moveTo>
                      <a:pt x="1846" y="1714"/>
                    </a:moveTo>
                    <a:lnTo>
                      <a:pt x="1827" y="1707"/>
                    </a:lnTo>
                    <a:lnTo>
                      <a:pt x="1827" y="1714"/>
                    </a:lnTo>
                    <a:lnTo>
                      <a:pt x="1815" y="1707"/>
                    </a:lnTo>
                    <a:lnTo>
                      <a:pt x="1797" y="1714"/>
                    </a:lnTo>
                    <a:lnTo>
                      <a:pt x="1797" y="1726"/>
                    </a:lnTo>
                    <a:lnTo>
                      <a:pt x="1846" y="1714"/>
                    </a:lnTo>
                    <a:close/>
                    <a:moveTo>
                      <a:pt x="1846" y="1714"/>
                    </a:moveTo>
                    <a:lnTo>
                      <a:pt x="1877" y="1726"/>
                    </a:lnTo>
                    <a:lnTo>
                      <a:pt x="1907" y="1714"/>
                    </a:lnTo>
                    <a:lnTo>
                      <a:pt x="1895" y="1707"/>
                    </a:lnTo>
                    <a:lnTo>
                      <a:pt x="1889" y="1707"/>
                    </a:lnTo>
                    <a:lnTo>
                      <a:pt x="1877" y="1714"/>
                    </a:lnTo>
                    <a:lnTo>
                      <a:pt x="1864" y="1720"/>
                    </a:lnTo>
                    <a:lnTo>
                      <a:pt x="1852" y="1707"/>
                    </a:lnTo>
                    <a:lnTo>
                      <a:pt x="1846" y="1714"/>
                    </a:lnTo>
                    <a:close/>
                    <a:moveTo>
                      <a:pt x="1772" y="1707"/>
                    </a:moveTo>
                    <a:lnTo>
                      <a:pt x="1772" y="1688"/>
                    </a:lnTo>
                    <a:lnTo>
                      <a:pt x="1760" y="1688"/>
                    </a:lnTo>
                    <a:lnTo>
                      <a:pt x="1747" y="1675"/>
                    </a:lnTo>
                    <a:lnTo>
                      <a:pt x="1729" y="1669"/>
                    </a:lnTo>
                    <a:lnTo>
                      <a:pt x="1729" y="1675"/>
                    </a:lnTo>
                    <a:lnTo>
                      <a:pt x="1711" y="1688"/>
                    </a:lnTo>
                    <a:lnTo>
                      <a:pt x="1704" y="1682"/>
                    </a:lnTo>
                    <a:lnTo>
                      <a:pt x="1698" y="1675"/>
                    </a:lnTo>
                    <a:lnTo>
                      <a:pt x="1692" y="1662"/>
                    </a:lnTo>
                    <a:lnTo>
                      <a:pt x="1680" y="1656"/>
                    </a:lnTo>
                    <a:lnTo>
                      <a:pt x="1674" y="1656"/>
                    </a:lnTo>
                    <a:lnTo>
                      <a:pt x="1661" y="1656"/>
                    </a:lnTo>
                    <a:lnTo>
                      <a:pt x="1661" y="1662"/>
                    </a:lnTo>
                    <a:lnTo>
                      <a:pt x="1655" y="1669"/>
                    </a:lnTo>
                    <a:lnTo>
                      <a:pt x="1692" y="1688"/>
                    </a:lnTo>
                    <a:lnTo>
                      <a:pt x="1704" y="1688"/>
                    </a:lnTo>
                    <a:lnTo>
                      <a:pt x="1747" y="1714"/>
                    </a:lnTo>
                    <a:lnTo>
                      <a:pt x="1760" y="1707"/>
                    </a:lnTo>
                    <a:lnTo>
                      <a:pt x="1772" y="1714"/>
                    </a:lnTo>
                    <a:lnTo>
                      <a:pt x="1772" y="1707"/>
                    </a:lnTo>
                    <a:close/>
                    <a:moveTo>
                      <a:pt x="1772" y="1707"/>
                    </a:moveTo>
                    <a:lnTo>
                      <a:pt x="1784" y="1720"/>
                    </a:lnTo>
                    <a:lnTo>
                      <a:pt x="1797" y="1707"/>
                    </a:lnTo>
                    <a:lnTo>
                      <a:pt x="1772" y="1707"/>
                    </a:lnTo>
                    <a:close/>
                    <a:moveTo>
                      <a:pt x="443" y="725"/>
                    </a:moveTo>
                    <a:lnTo>
                      <a:pt x="437" y="745"/>
                    </a:lnTo>
                    <a:lnTo>
                      <a:pt x="443" y="745"/>
                    </a:lnTo>
                    <a:lnTo>
                      <a:pt x="443" y="725"/>
                    </a:lnTo>
                    <a:close/>
                    <a:moveTo>
                      <a:pt x="437" y="674"/>
                    </a:moveTo>
                    <a:lnTo>
                      <a:pt x="443" y="674"/>
                    </a:lnTo>
                    <a:lnTo>
                      <a:pt x="437" y="674"/>
                    </a:lnTo>
                    <a:close/>
                    <a:moveTo>
                      <a:pt x="258" y="449"/>
                    </a:moveTo>
                    <a:lnTo>
                      <a:pt x="252" y="449"/>
                    </a:lnTo>
                    <a:lnTo>
                      <a:pt x="258" y="449"/>
                    </a:lnTo>
                    <a:close/>
                    <a:moveTo>
                      <a:pt x="209" y="411"/>
                    </a:moveTo>
                    <a:lnTo>
                      <a:pt x="215" y="411"/>
                    </a:lnTo>
                    <a:lnTo>
                      <a:pt x="221" y="417"/>
                    </a:lnTo>
                    <a:lnTo>
                      <a:pt x="221" y="430"/>
                    </a:lnTo>
                    <a:lnTo>
                      <a:pt x="221" y="443"/>
                    </a:lnTo>
                    <a:lnTo>
                      <a:pt x="209" y="449"/>
                    </a:lnTo>
                    <a:lnTo>
                      <a:pt x="209" y="449"/>
                    </a:lnTo>
                    <a:lnTo>
                      <a:pt x="203" y="449"/>
                    </a:lnTo>
                    <a:lnTo>
                      <a:pt x="203" y="449"/>
                    </a:lnTo>
                    <a:lnTo>
                      <a:pt x="197" y="449"/>
                    </a:lnTo>
                    <a:lnTo>
                      <a:pt x="197" y="449"/>
                    </a:lnTo>
                    <a:lnTo>
                      <a:pt x="197" y="456"/>
                    </a:lnTo>
                    <a:lnTo>
                      <a:pt x="197" y="456"/>
                    </a:lnTo>
                    <a:lnTo>
                      <a:pt x="197" y="469"/>
                    </a:lnTo>
                    <a:lnTo>
                      <a:pt x="191" y="475"/>
                    </a:lnTo>
                    <a:lnTo>
                      <a:pt x="191" y="475"/>
                    </a:lnTo>
                    <a:lnTo>
                      <a:pt x="197" y="481"/>
                    </a:lnTo>
                    <a:lnTo>
                      <a:pt x="184" y="501"/>
                    </a:lnTo>
                    <a:lnTo>
                      <a:pt x="191" y="501"/>
                    </a:lnTo>
                    <a:lnTo>
                      <a:pt x="203" y="501"/>
                    </a:lnTo>
                    <a:lnTo>
                      <a:pt x="215" y="488"/>
                    </a:lnTo>
                    <a:lnTo>
                      <a:pt x="221" y="501"/>
                    </a:lnTo>
                    <a:lnTo>
                      <a:pt x="258" y="488"/>
                    </a:lnTo>
                    <a:lnTo>
                      <a:pt x="264" y="481"/>
                    </a:lnTo>
                    <a:lnTo>
                      <a:pt x="258" y="481"/>
                    </a:lnTo>
                    <a:lnTo>
                      <a:pt x="271" y="456"/>
                    </a:lnTo>
                    <a:lnTo>
                      <a:pt x="258" y="449"/>
                    </a:lnTo>
                    <a:lnTo>
                      <a:pt x="252" y="417"/>
                    </a:lnTo>
                    <a:lnTo>
                      <a:pt x="240" y="398"/>
                    </a:lnTo>
                    <a:lnTo>
                      <a:pt x="215" y="392"/>
                    </a:lnTo>
                    <a:lnTo>
                      <a:pt x="227" y="359"/>
                    </a:lnTo>
                    <a:lnTo>
                      <a:pt x="209" y="359"/>
                    </a:lnTo>
                    <a:lnTo>
                      <a:pt x="221" y="353"/>
                    </a:lnTo>
                    <a:lnTo>
                      <a:pt x="221" y="340"/>
                    </a:lnTo>
                    <a:lnTo>
                      <a:pt x="209" y="334"/>
                    </a:lnTo>
                    <a:lnTo>
                      <a:pt x="197" y="347"/>
                    </a:lnTo>
                    <a:lnTo>
                      <a:pt x="191" y="359"/>
                    </a:lnTo>
                    <a:lnTo>
                      <a:pt x="184" y="379"/>
                    </a:lnTo>
                    <a:lnTo>
                      <a:pt x="197" y="385"/>
                    </a:lnTo>
                    <a:lnTo>
                      <a:pt x="191" y="398"/>
                    </a:lnTo>
                    <a:lnTo>
                      <a:pt x="197" y="392"/>
                    </a:lnTo>
                    <a:lnTo>
                      <a:pt x="191" y="411"/>
                    </a:lnTo>
                    <a:lnTo>
                      <a:pt x="209" y="411"/>
                    </a:lnTo>
                    <a:close/>
                    <a:moveTo>
                      <a:pt x="209" y="411"/>
                    </a:moveTo>
                    <a:lnTo>
                      <a:pt x="215" y="411"/>
                    </a:lnTo>
                    <a:lnTo>
                      <a:pt x="209" y="411"/>
                    </a:lnTo>
                    <a:close/>
                    <a:moveTo>
                      <a:pt x="191" y="392"/>
                    </a:moveTo>
                    <a:lnTo>
                      <a:pt x="184" y="392"/>
                    </a:lnTo>
                    <a:lnTo>
                      <a:pt x="191" y="392"/>
                    </a:lnTo>
                    <a:close/>
                    <a:moveTo>
                      <a:pt x="320" y="578"/>
                    </a:moveTo>
                    <a:lnTo>
                      <a:pt x="320" y="590"/>
                    </a:lnTo>
                    <a:lnTo>
                      <a:pt x="320" y="578"/>
                    </a:lnTo>
                    <a:close/>
                    <a:moveTo>
                      <a:pt x="166" y="398"/>
                    </a:moveTo>
                    <a:lnTo>
                      <a:pt x="154" y="411"/>
                    </a:lnTo>
                    <a:lnTo>
                      <a:pt x="160" y="411"/>
                    </a:lnTo>
                    <a:lnTo>
                      <a:pt x="147" y="417"/>
                    </a:lnTo>
                    <a:lnTo>
                      <a:pt x="129" y="417"/>
                    </a:lnTo>
                    <a:lnTo>
                      <a:pt x="147" y="430"/>
                    </a:lnTo>
                    <a:lnTo>
                      <a:pt x="129" y="430"/>
                    </a:lnTo>
                    <a:lnTo>
                      <a:pt x="154" y="449"/>
                    </a:lnTo>
                    <a:lnTo>
                      <a:pt x="129" y="469"/>
                    </a:lnTo>
                    <a:lnTo>
                      <a:pt x="123" y="469"/>
                    </a:lnTo>
                    <a:lnTo>
                      <a:pt x="129" y="481"/>
                    </a:lnTo>
                    <a:lnTo>
                      <a:pt x="178" y="469"/>
                    </a:lnTo>
                    <a:lnTo>
                      <a:pt x="184" y="456"/>
                    </a:lnTo>
                    <a:lnTo>
                      <a:pt x="184" y="443"/>
                    </a:lnTo>
                    <a:lnTo>
                      <a:pt x="184" y="430"/>
                    </a:lnTo>
                    <a:lnTo>
                      <a:pt x="184" y="411"/>
                    </a:lnTo>
                    <a:lnTo>
                      <a:pt x="184" y="404"/>
                    </a:lnTo>
                    <a:lnTo>
                      <a:pt x="184" y="398"/>
                    </a:lnTo>
                    <a:lnTo>
                      <a:pt x="178" y="398"/>
                    </a:lnTo>
                    <a:lnTo>
                      <a:pt x="166" y="398"/>
                    </a:lnTo>
                    <a:close/>
                    <a:moveTo>
                      <a:pt x="209" y="481"/>
                    </a:moveTo>
                    <a:lnTo>
                      <a:pt x="215" y="481"/>
                    </a:lnTo>
                    <a:lnTo>
                      <a:pt x="209" y="481"/>
                    </a:lnTo>
                    <a:close/>
                    <a:moveTo>
                      <a:pt x="283" y="725"/>
                    </a:moveTo>
                    <a:lnTo>
                      <a:pt x="271" y="706"/>
                    </a:lnTo>
                    <a:lnTo>
                      <a:pt x="264" y="719"/>
                    </a:lnTo>
                    <a:lnTo>
                      <a:pt x="283" y="725"/>
                    </a:lnTo>
                    <a:close/>
                    <a:moveTo>
                      <a:pt x="375" y="392"/>
                    </a:moveTo>
                    <a:lnTo>
                      <a:pt x="375" y="398"/>
                    </a:lnTo>
                    <a:lnTo>
                      <a:pt x="394" y="392"/>
                    </a:lnTo>
                    <a:lnTo>
                      <a:pt x="375" y="392"/>
                    </a:lnTo>
                    <a:close/>
                    <a:moveTo>
                      <a:pt x="357" y="687"/>
                    </a:moveTo>
                    <a:lnTo>
                      <a:pt x="357" y="648"/>
                    </a:lnTo>
                    <a:lnTo>
                      <a:pt x="344" y="648"/>
                    </a:lnTo>
                    <a:lnTo>
                      <a:pt x="344" y="674"/>
                    </a:lnTo>
                    <a:lnTo>
                      <a:pt x="357" y="687"/>
                    </a:lnTo>
                    <a:close/>
                    <a:moveTo>
                      <a:pt x="357" y="687"/>
                    </a:moveTo>
                    <a:lnTo>
                      <a:pt x="338" y="687"/>
                    </a:lnTo>
                    <a:lnTo>
                      <a:pt x="344" y="725"/>
                    </a:lnTo>
                    <a:lnTo>
                      <a:pt x="363" y="725"/>
                    </a:lnTo>
                    <a:lnTo>
                      <a:pt x="363" y="700"/>
                    </a:lnTo>
                    <a:lnTo>
                      <a:pt x="357" y="687"/>
                    </a:lnTo>
                    <a:close/>
                    <a:moveTo>
                      <a:pt x="437" y="154"/>
                    </a:moveTo>
                    <a:lnTo>
                      <a:pt x="443" y="154"/>
                    </a:lnTo>
                    <a:lnTo>
                      <a:pt x="437" y="15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40" name="Freeform 60"/>
              <p:cNvSpPr>
                <a:spLocks/>
              </p:cNvSpPr>
              <p:nvPr/>
            </p:nvSpPr>
            <p:spPr bwMode="auto">
              <a:xfrm>
                <a:off x="3145" y="1565"/>
                <a:ext cx="225" cy="122"/>
              </a:xfrm>
              <a:custGeom>
                <a:avLst/>
                <a:gdLst/>
                <a:ahLst/>
                <a:cxnLst>
                  <a:cxn ang="0">
                    <a:pos x="13" y="109"/>
                  </a:cxn>
                  <a:cxn ang="0">
                    <a:pos x="7" y="96"/>
                  </a:cxn>
                  <a:cxn ang="0">
                    <a:pos x="0" y="70"/>
                  </a:cxn>
                  <a:cxn ang="0">
                    <a:pos x="13" y="57"/>
                  </a:cxn>
                  <a:cxn ang="0">
                    <a:pos x="7" y="38"/>
                  </a:cxn>
                  <a:cxn ang="0">
                    <a:pos x="19" y="38"/>
                  </a:cxn>
                  <a:cxn ang="0">
                    <a:pos x="25" y="32"/>
                  </a:cxn>
                  <a:cxn ang="0">
                    <a:pos x="25" y="25"/>
                  </a:cxn>
                  <a:cxn ang="0">
                    <a:pos x="25" y="19"/>
                  </a:cxn>
                  <a:cxn ang="0">
                    <a:pos x="31" y="0"/>
                  </a:cxn>
                  <a:cxn ang="0">
                    <a:pos x="37" y="0"/>
                  </a:cxn>
                  <a:cxn ang="0">
                    <a:pos x="50" y="0"/>
                  </a:cxn>
                  <a:cxn ang="0">
                    <a:pos x="62" y="6"/>
                  </a:cxn>
                  <a:cxn ang="0">
                    <a:pos x="68" y="12"/>
                  </a:cxn>
                  <a:cxn ang="0">
                    <a:pos x="50" y="19"/>
                  </a:cxn>
                  <a:cxn ang="0">
                    <a:pos x="68" y="25"/>
                  </a:cxn>
                  <a:cxn ang="0">
                    <a:pos x="68" y="38"/>
                  </a:cxn>
                  <a:cxn ang="0">
                    <a:pos x="99" y="32"/>
                  </a:cxn>
                  <a:cxn ang="0">
                    <a:pos x="111" y="32"/>
                  </a:cxn>
                  <a:cxn ang="0">
                    <a:pos x="148" y="57"/>
                  </a:cxn>
                  <a:cxn ang="0">
                    <a:pos x="167" y="70"/>
                  </a:cxn>
                  <a:cxn ang="0">
                    <a:pos x="173" y="89"/>
                  </a:cxn>
                  <a:cxn ang="0">
                    <a:pos x="173" y="96"/>
                  </a:cxn>
                  <a:cxn ang="0">
                    <a:pos x="160" y="102"/>
                  </a:cxn>
                  <a:cxn ang="0">
                    <a:pos x="148" y="109"/>
                  </a:cxn>
                  <a:cxn ang="0">
                    <a:pos x="130" y="109"/>
                  </a:cxn>
                  <a:cxn ang="0">
                    <a:pos x="111" y="102"/>
                  </a:cxn>
                  <a:cxn ang="0">
                    <a:pos x="105" y="96"/>
                  </a:cxn>
                  <a:cxn ang="0">
                    <a:pos x="99" y="96"/>
                  </a:cxn>
                  <a:cxn ang="0">
                    <a:pos x="87" y="89"/>
                  </a:cxn>
                  <a:cxn ang="0">
                    <a:pos x="80" y="83"/>
                  </a:cxn>
                  <a:cxn ang="0">
                    <a:pos x="74" y="89"/>
                  </a:cxn>
                  <a:cxn ang="0">
                    <a:pos x="62" y="96"/>
                  </a:cxn>
                  <a:cxn ang="0">
                    <a:pos x="56" y="102"/>
                  </a:cxn>
                  <a:cxn ang="0">
                    <a:pos x="50" y="102"/>
                  </a:cxn>
                  <a:cxn ang="0">
                    <a:pos x="37" y="109"/>
                  </a:cxn>
                  <a:cxn ang="0">
                    <a:pos x="31" y="109"/>
                  </a:cxn>
                  <a:cxn ang="0">
                    <a:pos x="25" y="109"/>
                  </a:cxn>
                  <a:cxn ang="0">
                    <a:pos x="13" y="109"/>
                  </a:cxn>
                </a:cxnLst>
                <a:rect l="0" t="0" r="r" b="b"/>
                <a:pathLst>
                  <a:path w="173" h="109">
                    <a:moveTo>
                      <a:pt x="13" y="109"/>
                    </a:moveTo>
                    <a:lnTo>
                      <a:pt x="7" y="96"/>
                    </a:lnTo>
                    <a:lnTo>
                      <a:pt x="0" y="70"/>
                    </a:lnTo>
                    <a:lnTo>
                      <a:pt x="13" y="57"/>
                    </a:lnTo>
                    <a:lnTo>
                      <a:pt x="7" y="38"/>
                    </a:lnTo>
                    <a:lnTo>
                      <a:pt x="19" y="38"/>
                    </a:lnTo>
                    <a:lnTo>
                      <a:pt x="25" y="32"/>
                    </a:lnTo>
                    <a:lnTo>
                      <a:pt x="25" y="25"/>
                    </a:lnTo>
                    <a:lnTo>
                      <a:pt x="25" y="19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50" y="0"/>
                    </a:lnTo>
                    <a:lnTo>
                      <a:pt x="62" y="6"/>
                    </a:lnTo>
                    <a:lnTo>
                      <a:pt x="68" y="12"/>
                    </a:lnTo>
                    <a:lnTo>
                      <a:pt x="50" y="19"/>
                    </a:lnTo>
                    <a:lnTo>
                      <a:pt x="68" y="25"/>
                    </a:lnTo>
                    <a:lnTo>
                      <a:pt x="68" y="38"/>
                    </a:lnTo>
                    <a:lnTo>
                      <a:pt x="99" y="32"/>
                    </a:lnTo>
                    <a:lnTo>
                      <a:pt x="111" y="32"/>
                    </a:lnTo>
                    <a:lnTo>
                      <a:pt x="148" y="57"/>
                    </a:lnTo>
                    <a:lnTo>
                      <a:pt x="167" y="70"/>
                    </a:lnTo>
                    <a:lnTo>
                      <a:pt x="173" y="89"/>
                    </a:lnTo>
                    <a:lnTo>
                      <a:pt x="173" y="96"/>
                    </a:lnTo>
                    <a:lnTo>
                      <a:pt x="160" y="102"/>
                    </a:lnTo>
                    <a:lnTo>
                      <a:pt x="148" y="109"/>
                    </a:lnTo>
                    <a:lnTo>
                      <a:pt x="130" y="109"/>
                    </a:lnTo>
                    <a:lnTo>
                      <a:pt x="111" y="102"/>
                    </a:lnTo>
                    <a:lnTo>
                      <a:pt x="105" y="96"/>
                    </a:lnTo>
                    <a:lnTo>
                      <a:pt x="99" y="96"/>
                    </a:lnTo>
                    <a:lnTo>
                      <a:pt x="87" y="89"/>
                    </a:lnTo>
                    <a:lnTo>
                      <a:pt x="80" y="83"/>
                    </a:lnTo>
                    <a:lnTo>
                      <a:pt x="74" y="89"/>
                    </a:lnTo>
                    <a:lnTo>
                      <a:pt x="62" y="96"/>
                    </a:lnTo>
                    <a:lnTo>
                      <a:pt x="56" y="102"/>
                    </a:lnTo>
                    <a:lnTo>
                      <a:pt x="50" y="102"/>
                    </a:lnTo>
                    <a:lnTo>
                      <a:pt x="37" y="109"/>
                    </a:lnTo>
                    <a:lnTo>
                      <a:pt x="31" y="109"/>
                    </a:lnTo>
                    <a:lnTo>
                      <a:pt x="25" y="109"/>
                    </a:lnTo>
                    <a:lnTo>
                      <a:pt x="13" y="10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41" name="Freeform 61"/>
              <p:cNvSpPr>
                <a:spLocks/>
              </p:cNvSpPr>
              <p:nvPr/>
            </p:nvSpPr>
            <p:spPr bwMode="auto">
              <a:xfrm>
                <a:off x="3154" y="1789"/>
                <a:ext cx="8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42" name="Freeform 62"/>
              <p:cNvSpPr>
                <a:spLocks/>
              </p:cNvSpPr>
              <p:nvPr/>
            </p:nvSpPr>
            <p:spPr bwMode="auto">
              <a:xfrm>
                <a:off x="3882" y="2115"/>
                <a:ext cx="15" cy="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2" y="0"/>
                  </a:cxn>
                  <a:cxn ang="0">
                    <a:pos x="12" y="7"/>
                  </a:cxn>
                  <a:cxn ang="0">
                    <a:pos x="0" y="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lnTo>
                      <a:pt x="12" y="0"/>
                    </a:lnTo>
                    <a:lnTo>
                      <a:pt x="12" y="7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43" name="Freeform 63"/>
              <p:cNvSpPr>
                <a:spLocks/>
              </p:cNvSpPr>
              <p:nvPr/>
            </p:nvSpPr>
            <p:spPr bwMode="auto">
              <a:xfrm>
                <a:off x="4881" y="1060"/>
                <a:ext cx="40" cy="24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31" y="19"/>
                  </a:cxn>
                  <a:cxn ang="0">
                    <a:pos x="24" y="19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6" y="0"/>
                  </a:cxn>
                </a:cxnLst>
                <a:rect l="0" t="0" r="r" b="b"/>
                <a:pathLst>
                  <a:path w="31" h="19">
                    <a:moveTo>
                      <a:pt x="6" y="0"/>
                    </a:moveTo>
                    <a:lnTo>
                      <a:pt x="31" y="19"/>
                    </a:lnTo>
                    <a:lnTo>
                      <a:pt x="24" y="19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44" name="Freeform 64"/>
              <p:cNvSpPr>
                <a:spLocks/>
              </p:cNvSpPr>
              <p:nvPr/>
            </p:nvSpPr>
            <p:spPr bwMode="auto">
              <a:xfrm>
                <a:off x="3657" y="1084"/>
                <a:ext cx="56" cy="44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5" y="0"/>
                  </a:cxn>
                  <a:cxn ang="0">
                    <a:pos x="43" y="19"/>
                  </a:cxn>
                  <a:cxn ang="0">
                    <a:pos x="37" y="26"/>
                  </a:cxn>
                  <a:cxn ang="0">
                    <a:pos x="19" y="39"/>
                  </a:cxn>
                  <a:cxn ang="0">
                    <a:pos x="0" y="26"/>
                  </a:cxn>
                  <a:cxn ang="0">
                    <a:pos x="13" y="19"/>
                  </a:cxn>
                  <a:cxn ang="0">
                    <a:pos x="13" y="0"/>
                  </a:cxn>
                </a:cxnLst>
                <a:rect l="0" t="0" r="r" b="b"/>
                <a:pathLst>
                  <a:path w="43" h="39">
                    <a:moveTo>
                      <a:pt x="13" y="0"/>
                    </a:moveTo>
                    <a:lnTo>
                      <a:pt x="25" y="0"/>
                    </a:lnTo>
                    <a:lnTo>
                      <a:pt x="43" y="19"/>
                    </a:lnTo>
                    <a:lnTo>
                      <a:pt x="37" y="26"/>
                    </a:lnTo>
                    <a:lnTo>
                      <a:pt x="19" y="39"/>
                    </a:lnTo>
                    <a:lnTo>
                      <a:pt x="0" y="26"/>
                    </a:lnTo>
                    <a:lnTo>
                      <a:pt x="13" y="19"/>
                    </a:lnTo>
                    <a:lnTo>
                      <a:pt x="13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45" name="Freeform 65"/>
              <p:cNvSpPr>
                <a:spLocks/>
              </p:cNvSpPr>
              <p:nvPr/>
            </p:nvSpPr>
            <p:spPr bwMode="auto">
              <a:xfrm>
                <a:off x="3649" y="1024"/>
                <a:ext cx="23" cy="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6"/>
                  </a:cxn>
                  <a:cxn ang="0">
                    <a:pos x="12" y="19"/>
                  </a:cxn>
                  <a:cxn ang="0">
                    <a:pos x="12" y="32"/>
                  </a:cxn>
                  <a:cxn ang="0">
                    <a:pos x="12" y="38"/>
                  </a:cxn>
                  <a:cxn ang="0">
                    <a:pos x="19" y="51"/>
                  </a:cxn>
                  <a:cxn ang="0">
                    <a:pos x="12" y="51"/>
                  </a:cxn>
                  <a:cxn ang="0">
                    <a:pos x="0" y="0"/>
                  </a:cxn>
                </a:cxnLst>
                <a:rect l="0" t="0" r="r" b="b"/>
                <a:pathLst>
                  <a:path w="19" h="51">
                    <a:moveTo>
                      <a:pt x="0" y="0"/>
                    </a:moveTo>
                    <a:lnTo>
                      <a:pt x="12" y="6"/>
                    </a:lnTo>
                    <a:lnTo>
                      <a:pt x="12" y="19"/>
                    </a:lnTo>
                    <a:lnTo>
                      <a:pt x="12" y="32"/>
                    </a:lnTo>
                    <a:lnTo>
                      <a:pt x="12" y="38"/>
                    </a:lnTo>
                    <a:lnTo>
                      <a:pt x="19" y="51"/>
                    </a:lnTo>
                    <a:lnTo>
                      <a:pt x="12" y="5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46" name="Freeform 66"/>
              <p:cNvSpPr>
                <a:spLocks/>
              </p:cNvSpPr>
              <p:nvPr/>
            </p:nvSpPr>
            <p:spPr bwMode="auto">
              <a:xfrm>
                <a:off x="2387" y="909"/>
                <a:ext cx="2861" cy="2561"/>
              </a:xfrm>
              <a:custGeom>
                <a:avLst/>
                <a:gdLst/>
                <a:ahLst/>
                <a:cxnLst>
                  <a:cxn ang="0">
                    <a:pos x="283" y="667"/>
                  </a:cxn>
                  <a:cxn ang="0">
                    <a:pos x="437" y="674"/>
                  </a:cxn>
                  <a:cxn ang="0">
                    <a:pos x="412" y="610"/>
                  </a:cxn>
                  <a:cxn ang="0">
                    <a:pos x="535" y="693"/>
                  </a:cxn>
                  <a:cxn ang="0">
                    <a:pos x="560" y="712"/>
                  </a:cxn>
                  <a:cxn ang="0">
                    <a:pos x="683" y="777"/>
                  </a:cxn>
                  <a:cxn ang="0">
                    <a:pos x="621" y="892"/>
                  </a:cxn>
                  <a:cxn ang="0">
                    <a:pos x="437" y="873"/>
                  </a:cxn>
                  <a:cxn ang="0">
                    <a:pos x="375" y="815"/>
                  </a:cxn>
                  <a:cxn ang="0">
                    <a:pos x="160" y="822"/>
                  </a:cxn>
                  <a:cxn ang="0">
                    <a:pos x="6" y="1104"/>
                  </a:cxn>
                  <a:cxn ang="0">
                    <a:pos x="49" y="1367"/>
                  </a:cxn>
                  <a:cxn ang="0">
                    <a:pos x="240" y="1418"/>
                  </a:cxn>
                  <a:cxn ang="0">
                    <a:pos x="357" y="1547"/>
                  </a:cxn>
                  <a:cxn ang="0">
                    <a:pos x="400" y="1726"/>
                  </a:cxn>
                  <a:cxn ang="0">
                    <a:pos x="504" y="2240"/>
                  </a:cxn>
                  <a:cxn ang="0">
                    <a:pos x="695" y="1951"/>
                  </a:cxn>
                  <a:cxn ang="0">
                    <a:pos x="892" y="1418"/>
                  </a:cxn>
                  <a:cxn ang="0">
                    <a:pos x="806" y="1284"/>
                  </a:cxn>
                  <a:cxn ang="0">
                    <a:pos x="658" y="937"/>
                  </a:cxn>
                  <a:cxn ang="0">
                    <a:pos x="800" y="1200"/>
                  </a:cxn>
                  <a:cxn ang="0">
                    <a:pos x="929" y="1200"/>
                  </a:cxn>
                  <a:cxn ang="0">
                    <a:pos x="997" y="1130"/>
                  </a:cxn>
                  <a:cxn ang="0">
                    <a:pos x="966" y="1033"/>
                  </a:cxn>
                  <a:cxn ang="0">
                    <a:pos x="867" y="924"/>
                  </a:cxn>
                  <a:cxn ang="0">
                    <a:pos x="1083" y="1014"/>
                  </a:cxn>
                  <a:cxn ang="0">
                    <a:pos x="1304" y="1303"/>
                  </a:cxn>
                  <a:cxn ang="0">
                    <a:pos x="1384" y="1097"/>
                  </a:cxn>
                  <a:cxn ang="0">
                    <a:pos x="1507" y="1219"/>
                  </a:cxn>
                  <a:cxn ang="0">
                    <a:pos x="1557" y="1348"/>
                  </a:cxn>
                  <a:cxn ang="0">
                    <a:pos x="1631" y="1470"/>
                  </a:cxn>
                  <a:cxn ang="0">
                    <a:pos x="1612" y="1290"/>
                  </a:cxn>
                  <a:cxn ang="0">
                    <a:pos x="1643" y="1117"/>
                  </a:cxn>
                  <a:cxn ang="0">
                    <a:pos x="1821" y="950"/>
                  </a:cxn>
                  <a:cxn ang="0">
                    <a:pos x="1797" y="764"/>
                  </a:cxn>
                  <a:cxn ang="0">
                    <a:pos x="1754" y="693"/>
                  </a:cxn>
                  <a:cxn ang="0">
                    <a:pos x="1840" y="777"/>
                  </a:cxn>
                  <a:cxn ang="0">
                    <a:pos x="1889" y="648"/>
                  </a:cxn>
                  <a:cxn ang="0">
                    <a:pos x="1809" y="411"/>
                  </a:cxn>
                  <a:cxn ang="0">
                    <a:pos x="1963" y="289"/>
                  </a:cxn>
                  <a:cxn ang="0">
                    <a:pos x="2092" y="449"/>
                  </a:cxn>
                  <a:cxn ang="0">
                    <a:pos x="2160" y="270"/>
                  </a:cxn>
                  <a:cxn ang="0">
                    <a:pos x="2043" y="154"/>
                  </a:cxn>
                  <a:cxn ang="0">
                    <a:pos x="1698" y="96"/>
                  </a:cxn>
                  <a:cxn ang="0">
                    <a:pos x="1434" y="71"/>
                  </a:cxn>
                  <a:cxn ang="0">
                    <a:pos x="1218" y="6"/>
                  </a:cxn>
                  <a:cxn ang="0">
                    <a:pos x="1003" y="83"/>
                  </a:cxn>
                  <a:cxn ang="0">
                    <a:pos x="947" y="160"/>
                  </a:cxn>
                  <a:cxn ang="0">
                    <a:pos x="695" y="154"/>
                  </a:cxn>
                  <a:cxn ang="0">
                    <a:pos x="627" y="237"/>
                  </a:cxn>
                  <a:cxn ang="0">
                    <a:pos x="541" y="103"/>
                  </a:cxn>
                  <a:cxn ang="0">
                    <a:pos x="437" y="141"/>
                  </a:cxn>
                  <a:cxn ang="0">
                    <a:pos x="320" y="321"/>
                  </a:cxn>
                  <a:cxn ang="0">
                    <a:pos x="424" y="379"/>
                  </a:cxn>
                  <a:cxn ang="0">
                    <a:pos x="486" y="263"/>
                  </a:cxn>
                  <a:cxn ang="0">
                    <a:pos x="566" y="321"/>
                  </a:cxn>
                  <a:cxn ang="0">
                    <a:pos x="486" y="385"/>
                  </a:cxn>
                  <a:cxn ang="0">
                    <a:pos x="363" y="398"/>
                  </a:cxn>
                  <a:cxn ang="0">
                    <a:pos x="338" y="430"/>
                  </a:cxn>
                  <a:cxn ang="0">
                    <a:pos x="227" y="526"/>
                  </a:cxn>
                </a:cxnLst>
                <a:rect l="0" t="0" r="r" b="b"/>
                <a:pathLst>
                  <a:path w="2203" h="2259">
                    <a:moveTo>
                      <a:pt x="129" y="674"/>
                    </a:moveTo>
                    <a:lnTo>
                      <a:pt x="129" y="687"/>
                    </a:lnTo>
                    <a:lnTo>
                      <a:pt x="117" y="725"/>
                    </a:lnTo>
                    <a:lnTo>
                      <a:pt x="123" y="738"/>
                    </a:lnTo>
                    <a:lnTo>
                      <a:pt x="123" y="777"/>
                    </a:lnTo>
                    <a:lnTo>
                      <a:pt x="154" y="764"/>
                    </a:lnTo>
                    <a:lnTo>
                      <a:pt x="166" y="796"/>
                    </a:lnTo>
                    <a:lnTo>
                      <a:pt x="184" y="777"/>
                    </a:lnTo>
                    <a:lnTo>
                      <a:pt x="209" y="777"/>
                    </a:lnTo>
                    <a:lnTo>
                      <a:pt x="246" y="738"/>
                    </a:lnTo>
                    <a:lnTo>
                      <a:pt x="227" y="719"/>
                    </a:lnTo>
                    <a:lnTo>
                      <a:pt x="234" y="700"/>
                    </a:lnTo>
                    <a:lnTo>
                      <a:pt x="246" y="693"/>
                    </a:lnTo>
                    <a:lnTo>
                      <a:pt x="264" y="687"/>
                    </a:lnTo>
                    <a:lnTo>
                      <a:pt x="277" y="680"/>
                    </a:lnTo>
                    <a:lnTo>
                      <a:pt x="283" y="667"/>
                    </a:lnTo>
                    <a:lnTo>
                      <a:pt x="283" y="648"/>
                    </a:lnTo>
                    <a:lnTo>
                      <a:pt x="289" y="635"/>
                    </a:lnTo>
                    <a:lnTo>
                      <a:pt x="314" y="635"/>
                    </a:lnTo>
                    <a:lnTo>
                      <a:pt x="338" y="629"/>
                    </a:lnTo>
                    <a:lnTo>
                      <a:pt x="351" y="616"/>
                    </a:lnTo>
                    <a:lnTo>
                      <a:pt x="363" y="629"/>
                    </a:lnTo>
                    <a:lnTo>
                      <a:pt x="375" y="667"/>
                    </a:lnTo>
                    <a:lnTo>
                      <a:pt x="394" y="674"/>
                    </a:lnTo>
                    <a:lnTo>
                      <a:pt x="424" y="693"/>
                    </a:lnTo>
                    <a:lnTo>
                      <a:pt x="443" y="725"/>
                    </a:lnTo>
                    <a:lnTo>
                      <a:pt x="449" y="725"/>
                    </a:lnTo>
                    <a:lnTo>
                      <a:pt x="449" y="719"/>
                    </a:lnTo>
                    <a:lnTo>
                      <a:pt x="443" y="719"/>
                    </a:lnTo>
                    <a:lnTo>
                      <a:pt x="449" y="700"/>
                    </a:lnTo>
                    <a:lnTo>
                      <a:pt x="467" y="706"/>
                    </a:lnTo>
                    <a:lnTo>
                      <a:pt x="437" y="674"/>
                    </a:lnTo>
                    <a:lnTo>
                      <a:pt x="418" y="667"/>
                    </a:lnTo>
                    <a:lnTo>
                      <a:pt x="424" y="648"/>
                    </a:lnTo>
                    <a:lnTo>
                      <a:pt x="418" y="642"/>
                    </a:lnTo>
                    <a:lnTo>
                      <a:pt x="406" y="635"/>
                    </a:lnTo>
                    <a:lnTo>
                      <a:pt x="400" y="629"/>
                    </a:lnTo>
                    <a:lnTo>
                      <a:pt x="387" y="616"/>
                    </a:lnTo>
                    <a:lnTo>
                      <a:pt x="387" y="610"/>
                    </a:lnTo>
                    <a:lnTo>
                      <a:pt x="387" y="603"/>
                    </a:lnTo>
                    <a:lnTo>
                      <a:pt x="387" y="603"/>
                    </a:lnTo>
                    <a:lnTo>
                      <a:pt x="394" y="597"/>
                    </a:lnTo>
                    <a:lnTo>
                      <a:pt x="394" y="590"/>
                    </a:lnTo>
                    <a:lnTo>
                      <a:pt x="394" y="590"/>
                    </a:lnTo>
                    <a:lnTo>
                      <a:pt x="406" y="590"/>
                    </a:lnTo>
                    <a:lnTo>
                      <a:pt x="412" y="590"/>
                    </a:lnTo>
                    <a:lnTo>
                      <a:pt x="412" y="597"/>
                    </a:lnTo>
                    <a:lnTo>
                      <a:pt x="412" y="610"/>
                    </a:lnTo>
                    <a:lnTo>
                      <a:pt x="418" y="597"/>
                    </a:lnTo>
                    <a:lnTo>
                      <a:pt x="431" y="610"/>
                    </a:lnTo>
                    <a:lnTo>
                      <a:pt x="431" y="629"/>
                    </a:lnTo>
                    <a:lnTo>
                      <a:pt x="461" y="642"/>
                    </a:lnTo>
                    <a:lnTo>
                      <a:pt x="480" y="667"/>
                    </a:lnTo>
                    <a:lnTo>
                      <a:pt x="480" y="706"/>
                    </a:lnTo>
                    <a:lnTo>
                      <a:pt x="486" y="719"/>
                    </a:lnTo>
                    <a:lnTo>
                      <a:pt x="511" y="738"/>
                    </a:lnTo>
                    <a:lnTo>
                      <a:pt x="523" y="738"/>
                    </a:lnTo>
                    <a:lnTo>
                      <a:pt x="541" y="764"/>
                    </a:lnTo>
                    <a:lnTo>
                      <a:pt x="541" y="745"/>
                    </a:lnTo>
                    <a:lnTo>
                      <a:pt x="547" y="745"/>
                    </a:lnTo>
                    <a:lnTo>
                      <a:pt x="523" y="706"/>
                    </a:lnTo>
                    <a:lnTo>
                      <a:pt x="523" y="700"/>
                    </a:lnTo>
                    <a:lnTo>
                      <a:pt x="535" y="706"/>
                    </a:lnTo>
                    <a:lnTo>
                      <a:pt x="535" y="693"/>
                    </a:lnTo>
                    <a:lnTo>
                      <a:pt x="547" y="687"/>
                    </a:lnTo>
                    <a:lnTo>
                      <a:pt x="554" y="700"/>
                    </a:lnTo>
                    <a:lnTo>
                      <a:pt x="560" y="700"/>
                    </a:lnTo>
                    <a:lnTo>
                      <a:pt x="566" y="700"/>
                    </a:lnTo>
                    <a:lnTo>
                      <a:pt x="566" y="700"/>
                    </a:lnTo>
                    <a:lnTo>
                      <a:pt x="584" y="693"/>
                    </a:lnTo>
                    <a:lnTo>
                      <a:pt x="591" y="687"/>
                    </a:lnTo>
                    <a:lnTo>
                      <a:pt x="603" y="687"/>
                    </a:lnTo>
                    <a:lnTo>
                      <a:pt x="609" y="700"/>
                    </a:lnTo>
                    <a:lnTo>
                      <a:pt x="597" y="700"/>
                    </a:lnTo>
                    <a:lnTo>
                      <a:pt x="609" y="706"/>
                    </a:lnTo>
                    <a:lnTo>
                      <a:pt x="578" y="706"/>
                    </a:lnTo>
                    <a:lnTo>
                      <a:pt x="572" y="700"/>
                    </a:lnTo>
                    <a:lnTo>
                      <a:pt x="566" y="700"/>
                    </a:lnTo>
                    <a:lnTo>
                      <a:pt x="560" y="706"/>
                    </a:lnTo>
                    <a:lnTo>
                      <a:pt x="560" y="712"/>
                    </a:lnTo>
                    <a:lnTo>
                      <a:pt x="566" y="719"/>
                    </a:lnTo>
                    <a:lnTo>
                      <a:pt x="578" y="719"/>
                    </a:lnTo>
                    <a:lnTo>
                      <a:pt x="584" y="719"/>
                    </a:lnTo>
                    <a:lnTo>
                      <a:pt x="584" y="719"/>
                    </a:lnTo>
                    <a:lnTo>
                      <a:pt x="584" y="738"/>
                    </a:lnTo>
                    <a:lnTo>
                      <a:pt x="578" y="738"/>
                    </a:lnTo>
                    <a:lnTo>
                      <a:pt x="584" y="751"/>
                    </a:lnTo>
                    <a:lnTo>
                      <a:pt x="584" y="764"/>
                    </a:lnTo>
                    <a:lnTo>
                      <a:pt x="591" y="764"/>
                    </a:lnTo>
                    <a:lnTo>
                      <a:pt x="584" y="777"/>
                    </a:lnTo>
                    <a:lnTo>
                      <a:pt x="591" y="777"/>
                    </a:lnTo>
                    <a:lnTo>
                      <a:pt x="615" y="783"/>
                    </a:lnTo>
                    <a:lnTo>
                      <a:pt x="634" y="777"/>
                    </a:lnTo>
                    <a:lnTo>
                      <a:pt x="652" y="796"/>
                    </a:lnTo>
                    <a:lnTo>
                      <a:pt x="658" y="783"/>
                    </a:lnTo>
                    <a:lnTo>
                      <a:pt x="683" y="777"/>
                    </a:lnTo>
                    <a:lnTo>
                      <a:pt x="689" y="783"/>
                    </a:lnTo>
                    <a:lnTo>
                      <a:pt x="695" y="777"/>
                    </a:lnTo>
                    <a:lnTo>
                      <a:pt x="695" y="834"/>
                    </a:lnTo>
                    <a:lnTo>
                      <a:pt x="683" y="886"/>
                    </a:lnTo>
                    <a:lnTo>
                      <a:pt x="683" y="892"/>
                    </a:lnTo>
                    <a:lnTo>
                      <a:pt x="658" y="892"/>
                    </a:lnTo>
                    <a:lnTo>
                      <a:pt x="658" y="892"/>
                    </a:lnTo>
                    <a:lnTo>
                      <a:pt x="652" y="892"/>
                    </a:lnTo>
                    <a:lnTo>
                      <a:pt x="652" y="892"/>
                    </a:lnTo>
                    <a:lnTo>
                      <a:pt x="646" y="899"/>
                    </a:lnTo>
                    <a:lnTo>
                      <a:pt x="646" y="892"/>
                    </a:lnTo>
                    <a:lnTo>
                      <a:pt x="646" y="886"/>
                    </a:lnTo>
                    <a:lnTo>
                      <a:pt x="646" y="886"/>
                    </a:lnTo>
                    <a:lnTo>
                      <a:pt x="640" y="879"/>
                    </a:lnTo>
                    <a:lnTo>
                      <a:pt x="634" y="886"/>
                    </a:lnTo>
                    <a:lnTo>
                      <a:pt x="621" y="892"/>
                    </a:lnTo>
                    <a:lnTo>
                      <a:pt x="609" y="892"/>
                    </a:lnTo>
                    <a:lnTo>
                      <a:pt x="597" y="892"/>
                    </a:lnTo>
                    <a:lnTo>
                      <a:pt x="578" y="886"/>
                    </a:lnTo>
                    <a:lnTo>
                      <a:pt x="572" y="886"/>
                    </a:lnTo>
                    <a:lnTo>
                      <a:pt x="560" y="886"/>
                    </a:lnTo>
                    <a:lnTo>
                      <a:pt x="541" y="879"/>
                    </a:lnTo>
                    <a:lnTo>
                      <a:pt x="535" y="879"/>
                    </a:lnTo>
                    <a:lnTo>
                      <a:pt x="529" y="866"/>
                    </a:lnTo>
                    <a:lnTo>
                      <a:pt x="535" y="854"/>
                    </a:lnTo>
                    <a:lnTo>
                      <a:pt x="517" y="854"/>
                    </a:lnTo>
                    <a:lnTo>
                      <a:pt x="498" y="860"/>
                    </a:lnTo>
                    <a:lnTo>
                      <a:pt x="486" y="879"/>
                    </a:lnTo>
                    <a:lnTo>
                      <a:pt x="486" y="905"/>
                    </a:lnTo>
                    <a:lnTo>
                      <a:pt x="480" y="911"/>
                    </a:lnTo>
                    <a:lnTo>
                      <a:pt x="437" y="886"/>
                    </a:lnTo>
                    <a:lnTo>
                      <a:pt x="437" y="873"/>
                    </a:lnTo>
                    <a:lnTo>
                      <a:pt x="431" y="860"/>
                    </a:lnTo>
                    <a:lnTo>
                      <a:pt x="418" y="854"/>
                    </a:lnTo>
                    <a:lnTo>
                      <a:pt x="406" y="854"/>
                    </a:lnTo>
                    <a:lnTo>
                      <a:pt x="387" y="854"/>
                    </a:lnTo>
                    <a:lnTo>
                      <a:pt x="381" y="854"/>
                    </a:lnTo>
                    <a:lnTo>
                      <a:pt x="381" y="847"/>
                    </a:lnTo>
                    <a:lnTo>
                      <a:pt x="375" y="841"/>
                    </a:lnTo>
                    <a:lnTo>
                      <a:pt x="375" y="841"/>
                    </a:lnTo>
                    <a:lnTo>
                      <a:pt x="375" y="841"/>
                    </a:lnTo>
                    <a:lnTo>
                      <a:pt x="375" y="834"/>
                    </a:lnTo>
                    <a:lnTo>
                      <a:pt x="375" y="834"/>
                    </a:lnTo>
                    <a:lnTo>
                      <a:pt x="369" y="834"/>
                    </a:lnTo>
                    <a:lnTo>
                      <a:pt x="363" y="834"/>
                    </a:lnTo>
                    <a:lnTo>
                      <a:pt x="357" y="834"/>
                    </a:lnTo>
                    <a:lnTo>
                      <a:pt x="363" y="828"/>
                    </a:lnTo>
                    <a:lnTo>
                      <a:pt x="375" y="815"/>
                    </a:lnTo>
                    <a:lnTo>
                      <a:pt x="375" y="809"/>
                    </a:lnTo>
                    <a:lnTo>
                      <a:pt x="375" y="796"/>
                    </a:lnTo>
                    <a:lnTo>
                      <a:pt x="369" y="783"/>
                    </a:lnTo>
                    <a:lnTo>
                      <a:pt x="375" y="777"/>
                    </a:lnTo>
                    <a:lnTo>
                      <a:pt x="363" y="777"/>
                    </a:lnTo>
                    <a:lnTo>
                      <a:pt x="363" y="764"/>
                    </a:lnTo>
                    <a:lnTo>
                      <a:pt x="344" y="777"/>
                    </a:lnTo>
                    <a:lnTo>
                      <a:pt x="289" y="777"/>
                    </a:lnTo>
                    <a:lnTo>
                      <a:pt x="209" y="802"/>
                    </a:lnTo>
                    <a:lnTo>
                      <a:pt x="197" y="802"/>
                    </a:lnTo>
                    <a:lnTo>
                      <a:pt x="184" y="815"/>
                    </a:lnTo>
                    <a:lnTo>
                      <a:pt x="178" y="809"/>
                    </a:lnTo>
                    <a:lnTo>
                      <a:pt x="172" y="802"/>
                    </a:lnTo>
                    <a:lnTo>
                      <a:pt x="172" y="796"/>
                    </a:lnTo>
                    <a:lnTo>
                      <a:pt x="160" y="796"/>
                    </a:lnTo>
                    <a:lnTo>
                      <a:pt x="160" y="822"/>
                    </a:lnTo>
                    <a:lnTo>
                      <a:pt x="141" y="834"/>
                    </a:lnTo>
                    <a:lnTo>
                      <a:pt x="123" y="847"/>
                    </a:lnTo>
                    <a:lnTo>
                      <a:pt x="117" y="854"/>
                    </a:lnTo>
                    <a:lnTo>
                      <a:pt x="111" y="866"/>
                    </a:lnTo>
                    <a:lnTo>
                      <a:pt x="111" y="873"/>
                    </a:lnTo>
                    <a:lnTo>
                      <a:pt x="111" y="886"/>
                    </a:lnTo>
                    <a:lnTo>
                      <a:pt x="111" y="892"/>
                    </a:lnTo>
                    <a:lnTo>
                      <a:pt x="104" y="924"/>
                    </a:lnTo>
                    <a:lnTo>
                      <a:pt x="92" y="937"/>
                    </a:lnTo>
                    <a:lnTo>
                      <a:pt x="74" y="956"/>
                    </a:lnTo>
                    <a:lnTo>
                      <a:pt x="61" y="969"/>
                    </a:lnTo>
                    <a:lnTo>
                      <a:pt x="49" y="982"/>
                    </a:lnTo>
                    <a:lnTo>
                      <a:pt x="43" y="995"/>
                    </a:lnTo>
                    <a:lnTo>
                      <a:pt x="31" y="1040"/>
                    </a:lnTo>
                    <a:lnTo>
                      <a:pt x="6" y="1072"/>
                    </a:lnTo>
                    <a:lnTo>
                      <a:pt x="6" y="1104"/>
                    </a:lnTo>
                    <a:lnTo>
                      <a:pt x="12" y="1117"/>
                    </a:lnTo>
                    <a:lnTo>
                      <a:pt x="12" y="1130"/>
                    </a:lnTo>
                    <a:lnTo>
                      <a:pt x="12" y="1155"/>
                    </a:lnTo>
                    <a:lnTo>
                      <a:pt x="12" y="1175"/>
                    </a:lnTo>
                    <a:lnTo>
                      <a:pt x="12" y="1194"/>
                    </a:lnTo>
                    <a:lnTo>
                      <a:pt x="12" y="1213"/>
                    </a:lnTo>
                    <a:lnTo>
                      <a:pt x="0" y="1232"/>
                    </a:lnTo>
                    <a:lnTo>
                      <a:pt x="6" y="1245"/>
                    </a:lnTo>
                    <a:lnTo>
                      <a:pt x="6" y="1258"/>
                    </a:lnTo>
                    <a:lnTo>
                      <a:pt x="6" y="1284"/>
                    </a:lnTo>
                    <a:lnTo>
                      <a:pt x="18" y="1290"/>
                    </a:lnTo>
                    <a:lnTo>
                      <a:pt x="18" y="1309"/>
                    </a:lnTo>
                    <a:lnTo>
                      <a:pt x="31" y="1309"/>
                    </a:lnTo>
                    <a:lnTo>
                      <a:pt x="37" y="1329"/>
                    </a:lnTo>
                    <a:lnTo>
                      <a:pt x="43" y="1348"/>
                    </a:lnTo>
                    <a:lnTo>
                      <a:pt x="49" y="1367"/>
                    </a:lnTo>
                    <a:lnTo>
                      <a:pt x="55" y="1386"/>
                    </a:lnTo>
                    <a:lnTo>
                      <a:pt x="74" y="1399"/>
                    </a:lnTo>
                    <a:lnTo>
                      <a:pt x="117" y="1438"/>
                    </a:lnTo>
                    <a:lnTo>
                      <a:pt x="123" y="1450"/>
                    </a:lnTo>
                    <a:lnTo>
                      <a:pt x="154" y="1431"/>
                    </a:lnTo>
                    <a:lnTo>
                      <a:pt x="160" y="1431"/>
                    </a:lnTo>
                    <a:lnTo>
                      <a:pt x="166" y="1431"/>
                    </a:lnTo>
                    <a:lnTo>
                      <a:pt x="172" y="1431"/>
                    </a:lnTo>
                    <a:lnTo>
                      <a:pt x="178" y="1431"/>
                    </a:lnTo>
                    <a:lnTo>
                      <a:pt x="191" y="1438"/>
                    </a:lnTo>
                    <a:lnTo>
                      <a:pt x="203" y="1444"/>
                    </a:lnTo>
                    <a:lnTo>
                      <a:pt x="209" y="1444"/>
                    </a:lnTo>
                    <a:lnTo>
                      <a:pt x="221" y="1438"/>
                    </a:lnTo>
                    <a:lnTo>
                      <a:pt x="227" y="1418"/>
                    </a:lnTo>
                    <a:lnTo>
                      <a:pt x="234" y="1418"/>
                    </a:lnTo>
                    <a:lnTo>
                      <a:pt x="240" y="1418"/>
                    </a:lnTo>
                    <a:lnTo>
                      <a:pt x="246" y="1418"/>
                    </a:lnTo>
                    <a:lnTo>
                      <a:pt x="246" y="1412"/>
                    </a:lnTo>
                    <a:lnTo>
                      <a:pt x="264" y="1406"/>
                    </a:lnTo>
                    <a:lnTo>
                      <a:pt x="277" y="1412"/>
                    </a:lnTo>
                    <a:lnTo>
                      <a:pt x="289" y="1412"/>
                    </a:lnTo>
                    <a:lnTo>
                      <a:pt x="301" y="1425"/>
                    </a:lnTo>
                    <a:lnTo>
                      <a:pt x="301" y="1438"/>
                    </a:lnTo>
                    <a:lnTo>
                      <a:pt x="301" y="1450"/>
                    </a:lnTo>
                    <a:lnTo>
                      <a:pt x="344" y="1438"/>
                    </a:lnTo>
                    <a:lnTo>
                      <a:pt x="344" y="1450"/>
                    </a:lnTo>
                    <a:lnTo>
                      <a:pt x="357" y="1450"/>
                    </a:lnTo>
                    <a:lnTo>
                      <a:pt x="363" y="1483"/>
                    </a:lnTo>
                    <a:lnTo>
                      <a:pt x="357" y="1521"/>
                    </a:lnTo>
                    <a:lnTo>
                      <a:pt x="363" y="1521"/>
                    </a:lnTo>
                    <a:lnTo>
                      <a:pt x="357" y="1540"/>
                    </a:lnTo>
                    <a:lnTo>
                      <a:pt x="357" y="1547"/>
                    </a:lnTo>
                    <a:lnTo>
                      <a:pt x="344" y="1547"/>
                    </a:lnTo>
                    <a:lnTo>
                      <a:pt x="357" y="1560"/>
                    </a:lnTo>
                    <a:lnTo>
                      <a:pt x="357" y="1579"/>
                    </a:lnTo>
                    <a:lnTo>
                      <a:pt x="363" y="1598"/>
                    </a:lnTo>
                    <a:lnTo>
                      <a:pt x="369" y="1617"/>
                    </a:lnTo>
                    <a:lnTo>
                      <a:pt x="381" y="1630"/>
                    </a:lnTo>
                    <a:lnTo>
                      <a:pt x="381" y="1630"/>
                    </a:lnTo>
                    <a:lnTo>
                      <a:pt x="387" y="1630"/>
                    </a:lnTo>
                    <a:lnTo>
                      <a:pt x="387" y="1637"/>
                    </a:lnTo>
                    <a:lnTo>
                      <a:pt x="394" y="1643"/>
                    </a:lnTo>
                    <a:lnTo>
                      <a:pt x="394" y="1649"/>
                    </a:lnTo>
                    <a:lnTo>
                      <a:pt x="394" y="1656"/>
                    </a:lnTo>
                    <a:lnTo>
                      <a:pt x="394" y="1662"/>
                    </a:lnTo>
                    <a:lnTo>
                      <a:pt x="394" y="1669"/>
                    </a:lnTo>
                    <a:lnTo>
                      <a:pt x="412" y="1714"/>
                    </a:lnTo>
                    <a:lnTo>
                      <a:pt x="400" y="1726"/>
                    </a:lnTo>
                    <a:lnTo>
                      <a:pt x="418" y="1765"/>
                    </a:lnTo>
                    <a:lnTo>
                      <a:pt x="394" y="1829"/>
                    </a:lnTo>
                    <a:lnTo>
                      <a:pt x="381" y="1893"/>
                    </a:lnTo>
                    <a:lnTo>
                      <a:pt x="381" y="1906"/>
                    </a:lnTo>
                    <a:lnTo>
                      <a:pt x="431" y="1996"/>
                    </a:lnTo>
                    <a:lnTo>
                      <a:pt x="437" y="2105"/>
                    </a:lnTo>
                    <a:lnTo>
                      <a:pt x="449" y="2131"/>
                    </a:lnTo>
                    <a:lnTo>
                      <a:pt x="449" y="2144"/>
                    </a:lnTo>
                    <a:lnTo>
                      <a:pt x="474" y="2221"/>
                    </a:lnTo>
                    <a:lnTo>
                      <a:pt x="467" y="2221"/>
                    </a:lnTo>
                    <a:lnTo>
                      <a:pt x="474" y="2253"/>
                    </a:lnTo>
                    <a:lnTo>
                      <a:pt x="474" y="2240"/>
                    </a:lnTo>
                    <a:lnTo>
                      <a:pt x="480" y="2259"/>
                    </a:lnTo>
                    <a:lnTo>
                      <a:pt x="486" y="2259"/>
                    </a:lnTo>
                    <a:lnTo>
                      <a:pt x="498" y="2246"/>
                    </a:lnTo>
                    <a:lnTo>
                      <a:pt x="504" y="2240"/>
                    </a:lnTo>
                    <a:lnTo>
                      <a:pt x="517" y="2240"/>
                    </a:lnTo>
                    <a:lnTo>
                      <a:pt x="529" y="2246"/>
                    </a:lnTo>
                    <a:lnTo>
                      <a:pt x="547" y="2246"/>
                    </a:lnTo>
                    <a:lnTo>
                      <a:pt x="578" y="2246"/>
                    </a:lnTo>
                    <a:lnTo>
                      <a:pt x="597" y="2233"/>
                    </a:lnTo>
                    <a:lnTo>
                      <a:pt x="609" y="2214"/>
                    </a:lnTo>
                    <a:lnTo>
                      <a:pt x="621" y="2189"/>
                    </a:lnTo>
                    <a:lnTo>
                      <a:pt x="634" y="2163"/>
                    </a:lnTo>
                    <a:lnTo>
                      <a:pt x="646" y="2144"/>
                    </a:lnTo>
                    <a:lnTo>
                      <a:pt x="652" y="2131"/>
                    </a:lnTo>
                    <a:lnTo>
                      <a:pt x="658" y="2092"/>
                    </a:lnTo>
                    <a:lnTo>
                      <a:pt x="658" y="2060"/>
                    </a:lnTo>
                    <a:lnTo>
                      <a:pt x="695" y="2041"/>
                    </a:lnTo>
                    <a:lnTo>
                      <a:pt x="701" y="2002"/>
                    </a:lnTo>
                    <a:lnTo>
                      <a:pt x="695" y="1964"/>
                    </a:lnTo>
                    <a:lnTo>
                      <a:pt x="695" y="1951"/>
                    </a:lnTo>
                    <a:lnTo>
                      <a:pt x="695" y="1919"/>
                    </a:lnTo>
                    <a:lnTo>
                      <a:pt x="707" y="1900"/>
                    </a:lnTo>
                    <a:lnTo>
                      <a:pt x="726" y="1893"/>
                    </a:lnTo>
                    <a:lnTo>
                      <a:pt x="751" y="1887"/>
                    </a:lnTo>
                    <a:lnTo>
                      <a:pt x="769" y="1874"/>
                    </a:lnTo>
                    <a:lnTo>
                      <a:pt x="775" y="1855"/>
                    </a:lnTo>
                    <a:lnTo>
                      <a:pt x="775" y="1759"/>
                    </a:lnTo>
                    <a:lnTo>
                      <a:pt x="757" y="1726"/>
                    </a:lnTo>
                    <a:lnTo>
                      <a:pt x="769" y="1675"/>
                    </a:lnTo>
                    <a:lnTo>
                      <a:pt x="757" y="1656"/>
                    </a:lnTo>
                    <a:lnTo>
                      <a:pt x="757" y="1624"/>
                    </a:lnTo>
                    <a:lnTo>
                      <a:pt x="775" y="1605"/>
                    </a:lnTo>
                    <a:lnTo>
                      <a:pt x="775" y="1598"/>
                    </a:lnTo>
                    <a:lnTo>
                      <a:pt x="812" y="1534"/>
                    </a:lnTo>
                    <a:lnTo>
                      <a:pt x="861" y="1476"/>
                    </a:lnTo>
                    <a:lnTo>
                      <a:pt x="892" y="1418"/>
                    </a:lnTo>
                    <a:lnTo>
                      <a:pt x="911" y="1322"/>
                    </a:lnTo>
                    <a:lnTo>
                      <a:pt x="917" y="1303"/>
                    </a:lnTo>
                    <a:lnTo>
                      <a:pt x="911" y="1290"/>
                    </a:lnTo>
                    <a:lnTo>
                      <a:pt x="911" y="1296"/>
                    </a:lnTo>
                    <a:lnTo>
                      <a:pt x="904" y="1303"/>
                    </a:lnTo>
                    <a:lnTo>
                      <a:pt x="898" y="1303"/>
                    </a:lnTo>
                    <a:lnTo>
                      <a:pt x="892" y="1309"/>
                    </a:lnTo>
                    <a:lnTo>
                      <a:pt x="880" y="1309"/>
                    </a:lnTo>
                    <a:lnTo>
                      <a:pt x="867" y="1309"/>
                    </a:lnTo>
                    <a:lnTo>
                      <a:pt x="855" y="1309"/>
                    </a:lnTo>
                    <a:lnTo>
                      <a:pt x="843" y="1309"/>
                    </a:lnTo>
                    <a:lnTo>
                      <a:pt x="831" y="1322"/>
                    </a:lnTo>
                    <a:lnTo>
                      <a:pt x="824" y="1322"/>
                    </a:lnTo>
                    <a:lnTo>
                      <a:pt x="806" y="1303"/>
                    </a:lnTo>
                    <a:lnTo>
                      <a:pt x="812" y="1290"/>
                    </a:lnTo>
                    <a:lnTo>
                      <a:pt x="806" y="1284"/>
                    </a:lnTo>
                    <a:lnTo>
                      <a:pt x="812" y="1258"/>
                    </a:lnTo>
                    <a:lnTo>
                      <a:pt x="806" y="1245"/>
                    </a:lnTo>
                    <a:lnTo>
                      <a:pt x="794" y="1232"/>
                    </a:lnTo>
                    <a:lnTo>
                      <a:pt x="781" y="1226"/>
                    </a:lnTo>
                    <a:lnTo>
                      <a:pt x="763" y="1219"/>
                    </a:lnTo>
                    <a:lnTo>
                      <a:pt x="751" y="1200"/>
                    </a:lnTo>
                    <a:lnTo>
                      <a:pt x="751" y="1194"/>
                    </a:lnTo>
                    <a:lnTo>
                      <a:pt x="751" y="1181"/>
                    </a:lnTo>
                    <a:lnTo>
                      <a:pt x="744" y="1168"/>
                    </a:lnTo>
                    <a:lnTo>
                      <a:pt x="744" y="1162"/>
                    </a:lnTo>
                    <a:lnTo>
                      <a:pt x="732" y="1149"/>
                    </a:lnTo>
                    <a:lnTo>
                      <a:pt x="720" y="1072"/>
                    </a:lnTo>
                    <a:lnTo>
                      <a:pt x="707" y="1078"/>
                    </a:lnTo>
                    <a:lnTo>
                      <a:pt x="701" y="1065"/>
                    </a:lnTo>
                    <a:lnTo>
                      <a:pt x="701" y="1033"/>
                    </a:lnTo>
                    <a:lnTo>
                      <a:pt x="658" y="937"/>
                    </a:lnTo>
                    <a:lnTo>
                      <a:pt x="652" y="911"/>
                    </a:lnTo>
                    <a:lnTo>
                      <a:pt x="683" y="963"/>
                    </a:lnTo>
                    <a:lnTo>
                      <a:pt x="689" y="924"/>
                    </a:lnTo>
                    <a:lnTo>
                      <a:pt x="689" y="963"/>
                    </a:lnTo>
                    <a:lnTo>
                      <a:pt x="695" y="963"/>
                    </a:lnTo>
                    <a:lnTo>
                      <a:pt x="726" y="1033"/>
                    </a:lnTo>
                    <a:lnTo>
                      <a:pt x="744" y="1040"/>
                    </a:lnTo>
                    <a:lnTo>
                      <a:pt x="751" y="1053"/>
                    </a:lnTo>
                    <a:lnTo>
                      <a:pt x="757" y="1065"/>
                    </a:lnTo>
                    <a:lnTo>
                      <a:pt x="757" y="1085"/>
                    </a:lnTo>
                    <a:lnTo>
                      <a:pt x="757" y="1117"/>
                    </a:lnTo>
                    <a:lnTo>
                      <a:pt x="757" y="1123"/>
                    </a:lnTo>
                    <a:lnTo>
                      <a:pt x="763" y="1130"/>
                    </a:lnTo>
                    <a:lnTo>
                      <a:pt x="775" y="1130"/>
                    </a:lnTo>
                    <a:lnTo>
                      <a:pt x="800" y="1194"/>
                    </a:lnTo>
                    <a:lnTo>
                      <a:pt x="800" y="1200"/>
                    </a:lnTo>
                    <a:lnTo>
                      <a:pt x="812" y="1284"/>
                    </a:lnTo>
                    <a:lnTo>
                      <a:pt x="824" y="1284"/>
                    </a:lnTo>
                    <a:lnTo>
                      <a:pt x="831" y="1284"/>
                    </a:lnTo>
                    <a:lnTo>
                      <a:pt x="837" y="1271"/>
                    </a:lnTo>
                    <a:lnTo>
                      <a:pt x="837" y="1264"/>
                    </a:lnTo>
                    <a:lnTo>
                      <a:pt x="849" y="1258"/>
                    </a:lnTo>
                    <a:lnTo>
                      <a:pt x="855" y="1258"/>
                    </a:lnTo>
                    <a:lnTo>
                      <a:pt x="855" y="1258"/>
                    </a:lnTo>
                    <a:lnTo>
                      <a:pt x="861" y="1258"/>
                    </a:lnTo>
                    <a:lnTo>
                      <a:pt x="880" y="1252"/>
                    </a:lnTo>
                    <a:lnTo>
                      <a:pt x="892" y="1239"/>
                    </a:lnTo>
                    <a:lnTo>
                      <a:pt x="898" y="1226"/>
                    </a:lnTo>
                    <a:lnTo>
                      <a:pt x="911" y="1213"/>
                    </a:lnTo>
                    <a:lnTo>
                      <a:pt x="929" y="1213"/>
                    </a:lnTo>
                    <a:lnTo>
                      <a:pt x="923" y="1207"/>
                    </a:lnTo>
                    <a:lnTo>
                      <a:pt x="929" y="1200"/>
                    </a:lnTo>
                    <a:lnTo>
                      <a:pt x="929" y="1200"/>
                    </a:lnTo>
                    <a:lnTo>
                      <a:pt x="935" y="1200"/>
                    </a:lnTo>
                    <a:lnTo>
                      <a:pt x="941" y="1194"/>
                    </a:lnTo>
                    <a:lnTo>
                      <a:pt x="941" y="1194"/>
                    </a:lnTo>
                    <a:lnTo>
                      <a:pt x="941" y="1187"/>
                    </a:lnTo>
                    <a:lnTo>
                      <a:pt x="947" y="1187"/>
                    </a:lnTo>
                    <a:lnTo>
                      <a:pt x="954" y="1194"/>
                    </a:lnTo>
                    <a:lnTo>
                      <a:pt x="966" y="1194"/>
                    </a:lnTo>
                    <a:lnTo>
                      <a:pt x="966" y="1175"/>
                    </a:lnTo>
                    <a:lnTo>
                      <a:pt x="972" y="1175"/>
                    </a:lnTo>
                    <a:lnTo>
                      <a:pt x="984" y="1175"/>
                    </a:lnTo>
                    <a:lnTo>
                      <a:pt x="991" y="1168"/>
                    </a:lnTo>
                    <a:lnTo>
                      <a:pt x="997" y="1162"/>
                    </a:lnTo>
                    <a:lnTo>
                      <a:pt x="991" y="1142"/>
                    </a:lnTo>
                    <a:lnTo>
                      <a:pt x="1003" y="1142"/>
                    </a:lnTo>
                    <a:lnTo>
                      <a:pt x="997" y="1130"/>
                    </a:lnTo>
                    <a:lnTo>
                      <a:pt x="1003" y="1117"/>
                    </a:lnTo>
                    <a:lnTo>
                      <a:pt x="1009" y="1104"/>
                    </a:lnTo>
                    <a:lnTo>
                      <a:pt x="1021" y="1097"/>
                    </a:lnTo>
                    <a:lnTo>
                      <a:pt x="1027" y="1085"/>
                    </a:lnTo>
                    <a:lnTo>
                      <a:pt x="1027" y="1065"/>
                    </a:lnTo>
                    <a:lnTo>
                      <a:pt x="1021" y="1053"/>
                    </a:lnTo>
                    <a:lnTo>
                      <a:pt x="1015" y="1040"/>
                    </a:lnTo>
                    <a:lnTo>
                      <a:pt x="1003" y="1033"/>
                    </a:lnTo>
                    <a:lnTo>
                      <a:pt x="997" y="1033"/>
                    </a:lnTo>
                    <a:lnTo>
                      <a:pt x="984" y="1033"/>
                    </a:lnTo>
                    <a:lnTo>
                      <a:pt x="978" y="1014"/>
                    </a:lnTo>
                    <a:lnTo>
                      <a:pt x="978" y="995"/>
                    </a:lnTo>
                    <a:lnTo>
                      <a:pt x="972" y="995"/>
                    </a:lnTo>
                    <a:lnTo>
                      <a:pt x="972" y="1001"/>
                    </a:lnTo>
                    <a:lnTo>
                      <a:pt x="972" y="1027"/>
                    </a:lnTo>
                    <a:lnTo>
                      <a:pt x="966" y="1033"/>
                    </a:lnTo>
                    <a:lnTo>
                      <a:pt x="954" y="1033"/>
                    </a:lnTo>
                    <a:lnTo>
                      <a:pt x="947" y="1033"/>
                    </a:lnTo>
                    <a:lnTo>
                      <a:pt x="935" y="1033"/>
                    </a:lnTo>
                    <a:lnTo>
                      <a:pt x="923" y="1040"/>
                    </a:lnTo>
                    <a:lnTo>
                      <a:pt x="923" y="1040"/>
                    </a:lnTo>
                    <a:lnTo>
                      <a:pt x="917" y="1046"/>
                    </a:lnTo>
                    <a:lnTo>
                      <a:pt x="911" y="1046"/>
                    </a:lnTo>
                    <a:lnTo>
                      <a:pt x="911" y="1040"/>
                    </a:lnTo>
                    <a:lnTo>
                      <a:pt x="904" y="1033"/>
                    </a:lnTo>
                    <a:lnTo>
                      <a:pt x="911" y="1020"/>
                    </a:lnTo>
                    <a:lnTo>
                      <a:pt x="911" y="1001"/>
                    </a:lnTo>
                    <a:lnTo>
                      <a:pt x="898" y="1014"/>
                    </a:lnTo>
                    <a:lnTo>
                      <a:pt x="886" y="976"/>
                    </a:lnTo>
                    <a:lnTo>
                      <a:pt x="867" y="943"/>
                    </a:lnTo>
                    <a:lnTo>
                      <a:pt x="861" y="924"/>
                    </a:lnTo>
                    <a:lnTo>
                      <a:pt x="867" y="924"/>
                    </a:lnTo>
                    <a:lnTo>
                      <a:pt x="867" y="924"/>
                    </a:lnTo>
                    <a:lnTo>
                      <a:pt x="867" y="918"/>
                    </a:lnTo>
                    <a:lnTo>
                      <a:pt x="867" y="905"/>
                    </a:lnTo>
                    <a:lnTo>
                      <a:pt x="880" y="905"/>
                    </a:lnTo>
                    <a:lnTo>
                      <a:pt x="886" y="905"/>
                    </a:lnTo>
                    <a:lnTo>
                      <a:pt x="892" y="911"/>
                    </a:lnTo>
                    <a:lnTo>
                      <a:pt x="898" y="950"/>
                    </a:lnTo>
                    <a:lnTo>
                      <a:pt x="917" y="976"/>
                    </a:lnTo>
                    <a:lnTo>
                      <a:pt x="941" y="995"/>
                    </a:lnTo>
                    <a:lnTo>
                      <a:pt x="954" y="995"/>
                    </a:lnTo>
                    <a:lnTo>
                      <a:pt x="966" y="988"/>
                    </a:lnTo>
                    <a:lnTo>
                      <a:pt x="972" y="982"/>
                    </a:lnTo>
                    <a:lnTo>
                      <a:pt x="984" y="988"/>
                    </a:lnTo>
                    <a:lnTo>
                      <a:pt x="984" y="1001"/>
                    </a:lnTo>
                    <a:lnTo>
                      <a:pt x="1046" y="1014"/>
                    </a:lnTo>
                    <a:lnTo>
                      <a:pt x="1083" y="1014"/>
                    </a:lnTo>
                    <a:lnTo>
                      <a:pt x="1101" y="1008"/>
                    </a:lnTo>
                    <a:lnTo>
                      <a:pt x="1120" y="1020"/>
                    </a:lnTo>
                    <a:lnTo>
                      <a:pt x="1126" y="1046"/>
                    </a:lnTo>
                    <a:lnTo>
                      <a:pt x="1132" y="1046"/>
                    </a:lnTo>
                    <a:lnTo>
                      <a:pt x="1169" y="1110"/>
                    </a:lnTo>
                    <a:lnTo>
                      <a:pt x="1187" y="1104"/>
                    </a:lnTo>
                    <a:lnTo>
                      <a:pt x="1194" y="1104"/>
                    </a:lnTo>
                    <a:lnTo>
                      <a:pt x="1194" y="1072"/>
                    </a:lnTo>
                    <a:lnTo>
                      <a:pt x="1200" y="1072"/>
                    </a:lnTo>
                    <a:lnTo>
                      <a:pt x="1218" y="1200"/>
                    </a:lnTo>
                    <a:lnTo>
                      <a:pt x="1231" y="1232"/>
                    </a:lnTo>
                    <a:lnTo>
                      <a:pt x="1261" y="1348"/>
                    </a:lnTo>
                    <a:lnTo>
                      <a:pt x="1280" y="1380"/>
                    </a:lnTo>
                    <a:lnTo>
                      <a:pt x="1292" y="1348"/>
                    </a:lnTo>
                    <a:lnTo>
                      <a:pt x="1304" y="1329"/>
                    </a:lnTo>
                    <a:lnTo>
                      <a:pt x="1304" y="1303"/>
                    </a:lnTo>
                    <a:lnTo>
                      <a:pt x="1311" y="1258"/>
                    </a:lnTo>
                    <a:lnTo>
                      <a:pt x="1304" y="1219"/>
                    </a:lnTo>
                    <a:lnTo>
                      <a:pt x="1317" y="1213"/>
                    </a:lnTo>
                    <a:lnTo>
                      <a:pt x="1317" y="1200"/>
                    </a:lnTo>
                    <a:lnTo>
                      <a:pt x="1335" y="1194"/>
                    </a:lnTo>
                    <a:lnTo>
                      <a:pt x="1366" y="1149"/>
                    </a:lnTo>
                    <a:lnTo>
                      <a:pt x="1360" y="1142"/>
                    </a:lnTo>
                    <a:lnTo>
                      <a:pt x="1360" y="1136"/>
                    </a:lnTo>
                    <a:lnTo>
                      <a:pt x="1366" y="1130"/>
                    </a:lnTo>
                    <a:lnTo>
                      <a:pt x="1372" y="1130"/>
                    </a:lnTo>
                    <a:lnTo>
                      <a:pt x="1384" y="1130"/>
                    </a:lnTo>
                    <a:lnTo>
                      <a:pt x="1384" y="1117"/>
                    </a:lnTo>
                    <a:lnTo>
                      <a:pt x="1384" y="1110"/>
                    </a:lnTo>
                    <a:lnTo>
                      <a:pt x="1384" y="1104"/>
                    </a:lnTo>
                    <a:lnTo>
                      <a:pt x="1384" y="1097"/>
                    </a:lnTo>
                    <a:lnTo>
                      <a:pt x="1384" y="1097"/>
                    </a:lnTo>
                    <a:lnTo>
                      <a:pt x="1391" y="1091"/>
                    </a:lnTo>
                    <a:lnTo>
                      <a:pt x="1397" y="1091"/>
                    </a:lnTo>
                    <a:lnTo>
                      <a:pt x="1403" y="1091"/>
                    </a:lnTo>
                    <a:lnTo>
                      <a:pt x="1409" y="1091"/>
                    </a:lnTo>
                    <a:lnTo>
                      <a:pt x="1409" y="1085"/>
                    </a:lnTo>
                    <a:lnTo>
                      <a:pt x="1403" y="1072"/>
                    </a:lnTo>
                    <a:lnTo>
                      <a:pt x="1403" y="1091"/>
                    </a:lnTo>
                    <a:lnTo>
                      <a:pt x="1421" y="1097"/>
                    </a:lnTo>
                    <a:lnTo>
                      <a:pt x="1434" y="1091"/>
                    </a:lnTo>
                    <a:lnTo>
                      <a:pt x="1440" y="1072"/>
                    </a:lnTo>
                    <a:lnTo>
                      <a:pt x="1483" y="1142"/>
                    </a:lnTo>
                    <a:lnTo>
                      <a:pt x="1489" y="1142"/>
                    </a:lnTo>
                    <a:lnTo>
                      <a:pt x="1501" y="1175"/>
                    </a:lnTo>
                    <a:lnTo>
                      <a:pt x="1489" y="1200"/>
                    </a:lnTo>
                    <a:lnTo>
                      <a:pt x="1501" y="1213"/>
                    </a:lnTo>
                    <a:lnTo>
                      <a:pt x="1507" y="1219"/>
                    </a:lnTo>
                    <a:lnTo>
                      <a:pt x="1514" y="1213"/>
                    </a:lnTo>
                    <a:lnTo>
                      <a:pt x="1520" y="1207"/>
                    </a:lnTo>
                    <a:lnTo>
                      <a:pt x="1520" y="1194"/>
                    </a:lnTo>
                    <a:lnTo>
                      <a:pt x="1532" y="1194"/>
                    </a:lnTo>
                    <a:lnTo>
                      <a:pt x="1538" y="1200"/>
                    </a:lnTo>
                    <a:lnTo>
                      <a:pt x="1544" y="1207"/>
                    </a:lnTo>
                    <a:lnTo>
                      <a:pt x="1551" y="1213"/>
                    </a:lnTo>
                    <a:lnTo>
                      <a:pt x="1551" y="1226"/>
                    </a:lnTo>
                    <a:lnTo>
                      <a:pt x="1551" y="1232"/>
                    </a:lnTo>
                    <a:lnTo>
                      <a:pt x="1563" y="1284"/>
                    </a:lnTo>
                    <a:lnTo>
                      <a:pt x="1557" y="1290"/>
                    </a:lnTo>
                    <a:lnTo>
                      <a:pt x="1563" y="1303"/>
                    </a:lnTo>
                    <a:lnTo>
                      <a:pt x="1569" y="1316"/>
                    </a:lnTo>
                    <a:lnTo>
                      <a:pt x="1569" y="1329"/>
                    </a:lnTo>
                    <a:lnTo>
                      <a:pt x="1557" y="1341"/>
                    </a:lnTo>
                    <a:lnTo>
                      <a:pt x="1557" y="1348"/>
                    </a:lnTo>
                    <a:lnTo>
                      <a:pt x="1563" y="1380"/>
                    </a:lnTo>
                    <a:lnTo>
                      <a:pt x="1563" y="1361"/>
                    </a:lnTo>
                    <a:lnTo>
                      <a:pt x="1581" y="1373"/>
                    </a:lnTo>
                    <a:lnTo>
                      <a:pt x="1587" y="1386"/>
                    </a:lnTo>
                    <a:lnTo>
                      <a:pt x="1587" y="1399"/>
                    </a:lnTo>
                    <a:lnTo>
                      <a:pt x="1587" y="1418"/>
                    </a:lnTo>
                    <a:lnTo>
                      <a:pt x="1587" y="1431"/>
                    </a:lnTo>
                    <a:lnTo>
                      <a:pt x="1594" y="1457"/>
                    </a:lnTo>
                    <a:lnTo>
                      <a:pt x="1600" y="1470"/>
                    </a:lnTo>
                    <a:lnTo>
                      <a:pt x="1612" y="1476"/>
                    </a:lnTo>
                    <a:lnTo>
                      <a:pt x="1618" y="1489"/>
                    </a:lnTo>
                    <a:lnTo>
                      <a:pt x="1631" y="1495"/>
                    </a:lnTo>
                    <a:lnTo>
                      <a:pt x="1631" y="1508"/>
                    </a:lnTo>
                    <a:lnTo>
                      <a:pt x="1649" y="1508"/>
                    </a:lnTo>
                    <a:lnTo>
                      <a:pt x="1637" y="1489"/>
                    </a:lnTo>
                    <a:lnTo>
                      <a:pt x="1631" y="1470"/>
                    </a:lnTo>
                    <a:lnTo>
                      <a:pt x="1631" y="1444"/>
                    </a:lnTo>
                    <a:lnTo>
                      <a:pt x="1624" y="1425"/>
                    </a:lnTo>
                    <a:lnTo>
                      <a:pt x="1612" y="1412"/>
                    </a:lnTo>
                    <a:lnTo>
                      <a:pt x="1587" y="1393"/>
                    </a:lnTo>
                    <a:lnTo>
                      <a:pt x="1581" y="1341"/>
                    </a:lnTo>
                    <a:lnTo>
                      <a:pt x="1575" y="1341"/>
                    </a:lnTo>
                    <a:lnTo>
                      <a:pt x="1575" y="1322"/>
                    </a:lnTo>
                    <a:lnTo>
                      <a:pt x="1575" y="1303"/>
                    </a:lnTo>
                    <a:lnTo>
                      <a:pt x="1581" y="1284"/>
                    </a:lnTo>
                    <a:lnTo>
                      <a:pt x="1575" y="1258"/>
                    </a:lnTo>
                    <a:lnTo>
                      <a:pt x="1587" y="1258"/>
                    </a:lnTo>
                    <a:lnTo>
                      <a:pt x="1581" y="1277"/>
                    </a:lnTo>
                    <a:lnTo>
                      <a:pt x="1587" y="1284"/>
                    </a:lnTo>
                    <a:lnTo>
                      <a:pt x="1594" y="1277"/>
                    </a:lnTo>
                    <a:lnTo>
                      <a:pt x="1606" y="1284"/>
                    </a:lnTo>
                    <a:lnTo>
                      <a:pt x="1612" y="1290"/>
                    </a:lnTo>
                    <a:lnTo>
                      <a:pt x="1618" y="1303"/>
                    </a:lnTo>
                    <a:lnTo>
                      <a:pt x="1631" y="1316"/>
                    </a:lnTo>
                    <a:lnTo>
                      <a:pt x="1643" y="1322"/>
                    </a:lnTo>
                    <a:lnTo>
                      <a:pt x="1649" y="1335"/>
                    </a:lnTo>
                    <a:lnTo>
                      <a:pt x="1649" y="1348"/>
                    </a:lnTo>
                    <a:lnTo>
                      <a:pt x="1661" y="1348"/>
                    </a:lnTo>
                    <a:lnTo>
                      <a:pt x="1667" y="1335"/>
                    </a:lnTo>
                    <a:lnTo>
                      <a:pt x="1667" y="1322"/>
                    </a:lnTo>
                    <a:lnTo>
                      <a:pt x="1674" y="1322"/>
                    </a:lnTo>
                    <a:lnTo>
                      <a:pt x="1692" y="1309"/>
                    </a:lnTo>
                    <a:lnTo>
                      <a:pt x="1704" y="1290"/>
                    </a:lnTo>
                    <a:lnTo>
                      <a:pt x="1698" y="1264"/>
                    </a:lnTo>
                    <a:lnTo>
                      <a:pt x="1698" y="1245"/>
                    </a:lnTo>
                    <a:lnTo>
                      <a:pt x="1692" y="1219"/>
                    </a:lnTo>
                    <a:lnTo>
                      <a:pt x="1649" y="1149"/>
                    </a:lnTo>
                    <a:lnTo>
                      <a:pt x="1643" y="1117"/>
                    </a:lnTo>
                    <a:lnTo>
                      <a:pt x="1661" y="1097"/>
                    </a:lnTo>
                    <a:lnTo>
                      <a:pt x="1692" y="1091"/>
                    </a:lnTo>
                    <a:lnTo>
                      <a:pt x="1692" y="1110"/>
                    </a:lnTo>
                    <a:lnTo>
                      <a:pt x="1698" y="1110"/>
                    </a:lnTo>
                    <a:lnTo>
                      <a:pt x="1698" y="1104"/>
                    </a:lnTo>
                    <a:lnTo>
                      <a:pt x="1735" y="1072"/>
                    </a:lnTo>
                    <a:lnTo>
                      <a:pt x="1747" y="1072"/>
                    </a:lnTo>
                    <a:lnTo>
                      <a:pt x="1778" y="1059"/>
                    </a:lnTo>
                    <a:lnTo>
                      <a:pt x="1797" y="1033"/>
                    </a:lnTo>
                    <a:lnTo>
                      <a:pt x="1797" y="1020"/>
                    </a:lnTo>
                    <a:lnTo>
                      <a:pt x="1803" y="1014"/>
                    </a:lnTo>
                    <a:lnTo>
                      <a:pt x="1809" y="1008"/>
                    </a:lnTo>
                    <a:lnTo>
                      <a:pt x="1809" y="1001"/>
                    </a:lnTo>
                    <a:lnTo>
                      <a:pt x="1809" y="995"/>
                    </a:lnTo>
                    <a:lnTo>
                      <a:pt x="1815" y="969"/>
                    </a:lnTo>
                    <a:lnTo>
                      <a:pt x="1821" y="950"/>
                    </a:lnTo>
                    <a:lnTo>
                      <a:pt x="1827" y="931"/>
                    </a:lnTo>
                    <a:lnTo>
                      <a:pt x="1827" y="918"/>
                    </a:lnTo>
                    <a:lnTo>
                      <a:pt x="1815" y="905"/>
                    </a:lnTo>
                    <a:lnTo>
                      <a:pt x="1797" y="905"/>
                    </a:lnTo>
                    <a:lnTo>
                      <a:pt x="1815" y="892"/>
                    </a:lnTo>
                    <a:lnTo>
                      <a:pt x="1809" y="886"/>
                    </a:lnTo>
                    <a:lnTo>
                      <a:pt x="1815" y="886"/>
                    </a:lnTo>
                    <a:lnTo>
                      <a:pt x="1803" y="873"/>
                    </a:lnTo>
                    <a:lnTo>
                      <a:pt x="1797" y="854"/>
                    </a:lnTo>
                    <a:lnTo>
                      <a:pt x="1784" y="834"/>
                    </a:lnTo>
                    <a:lnTo>
                      <a:pt x="1778" y="822"/>
                    </a:lnTo>
                    <a:lnTo>
                      <a:pt x="1760" y="815"/>
                    </a:lnTo>
                    <a:lnTo>
                      <a:pt x="1772" y="783"/>
                    </a:lnTo>
                    <a:lnTo>
                      <a:pt x="1784" y="777"/>
                    </a:lnTo>
                    <a:lnTo>
                      <a:pt x="1797" y="777"/>
                    </a:lnTo>
                    <a:lnTo>
                      <a:pt x="1797" y="764"/>
                    </a:lnTo>
                    <a:lnTo>
                      <a:pt x="1766" y="745"/>
                    </a:lnTo>
                    <a:lnTo>
                      <a:pt x="1760" y="777"/>
                    </a:lnTo>
                    <a:lnTo>
                      <a:pt x="1747" y="777"/>
                    </a:lnTo>
                    <a:lnTo>
                      <a:pt x="1723" y="738"/>
                    </a:lnTo>
                    <a:lnTo>
                      <a:pt x="1717" y="732"/>
                    </a:lnTo>
                    <a:lnTo>
                      <a:pt x="1723" y="725"/>
                    </a:lnTo>
                    <a:lnTo>
                      <a:pt x="1729" y="725"/>
                    </a:lnTo>
                    <a:lnTo>
                      <a:pt x="1729" y="725"/>
                    </a:lnTo>
                    <a:lnTo>
                      <a:pt x="1735" y="725"/>
                    </a:lnTo>
                    <a:lnTo>
                      <a:pt x="1735" y="725"/>
                    </a:lnTo>
                    <a:lnTo>
                      <a:pt x="1735" y="719"/>
                    </a:lnTo>
                    <a:lnTo>
                      <a:pt x="1735" y="719"/>
                    </a:lnTo>
                    <a:lnTo>
                      <a:pt x="1741" y="712"/>
                    </a:lnTo>
                    <a:lnTo>
                      <a:pt x="1741" y="706"/>
                    </a:lnTo>
                    <a:lnTo>
                      <a:pt x="1747" y="700"/>
                    </a:lnTo>
                    <a:lnTo>
                      <a:pt x="1754" y="693"/>
                    </a:lnTo>
                    <a:lnTo>
                      <a:pt x="1747" y="687"/>
                    </a:lnTo>
                    <a:lnTo>
                      <a:pt x="1766" y="700"/>
                    </a:lnTo>
                    <a:lnTo>
                      <a:pt x="1754" y="706"/>
                    </a:lnTo>
                    <a:lnTo>
                      <a:pt x="1754" y="712"/>
                    </a:lnTo>
                    <a:lnTo>
                      <a:pt x="1760" y="719"/>
                    </a:lnTo>
                    <a:lnTo>
                      <a:pt x="1766" y="725"/>
                    </a:lnTo>
                    <a:lnTo>
                      <a:pt x="1766" y="738"/>
                    </a:lnTo>
                    <a:lnTo>
                      <a:pt x="1791" y="712"/>
                    </a:lnTo>
                    <a:lnTo>
                      <a:pt x="1815" y="719"/>
                    </a:lnTo>
                    <a:lnTo>
                      <a:pt x="1815" y="745"/>
                    </a:lnTo>
                    <a:lnTo>
                      <a:pt x="1834" y="738"/>
                    </a:lnTo>
                    <a:lnTo>
                      <a:pt x="1840" y="745"/>
                    </a:lnTo>
                    <a:lnTo>
                      <a:pt x="1840" y="757"/>
                    </a:lnTo>
                    <a:lnTo>
                      <a:pt x="1840" y="770"/>
                    </a:lnTo>
                    <a:lnTo>
                      <a:pt x="1846" y="777"/>
                    </a:lnTo>
                    <a:lnTo>
                      <a:pt x="1840" y="777"/>
                    </a:lnTo>
                    <a:lnTo>
                      <a:pt x="1852" y="796"/>
                    </a:lnTo>
                    <a:lnTo>
                      <a:pt x="1846" y="802"/>
                    </a:lnTo>
                    <a:lnTo>
                      <a:pt x="1858" y="822"/>
                    </a:lnTo>
                    <a:lnTo>
                      <a:pt x="1877" y="822"/>
                    </a:lnTo>
                    <a:lnTo>
                      <a:pt x="1889" y="802"/>
                    </a:lnTo>
                    <a:lnTo>
                      <a:pt x="1889" y="796"/>
                    </a:lnTo>
                    <a:lnTo>
                      <a:pt x="1834" y="706"/>
                    </a:lnTo>
                    <a:lnTo>
                      <a:pt x="1852" y="700"/>
                    </a:lnTo>
                    <a:lnTo>
                      <a:pt x="1846" y="674"/>
                    </a:lnTo>
                    <a:lnTo>
                      <a:pt x="1852" y="648"/>
                    </a:lnTo>
                    <a:lnTo>
                      <a:pt x="1858" y="642"/>
                    </a:lnTo>
                    <a:lnTo>
                      <a:pt x="1864" y="635"/>
                    </a:lnTo>
                    <a:lnTo>
                      <a:pt x="1864" y="642"/>
                    </a:lnTo>
                    <a:lnTo>
                      <a:pt x="1871" y="642"/>
                    </a:lnTo>
                    <a:lnTo>
                      <a:pt x="1883" y="648"/>
                    </a:lnTo>
                    <a:lnTo>
                      <a:pt x="1889" y="648"/>
                    </a:lnTo>
                    <a:lnTo>
                      <a:pt x="1889" y="642"/>
                    </a:lnTo>
                    <a:lnTo>
                      <a:pt x="1895" y="642"/>
                    </a:lnTo>
                    <a:lnTo>
                      <a:pt x="1901" y="629"/>
                    </a:lnTo>
                    <a:lnTo>
                      <a:pt x="1901" y="616"/>
                    </a:lnTo>
                    <a:lnTo>
                      <a:pt x="1901" y="610"/>
                    </a:lnTo>
                    <a:lnTo>
                      <a:pt x="1901" y="603"/>
                    </a:lnTo>
                    <a:lnTo>
                      <a:pt x="1914" y="597"/>
                    </a:lnTo>
                    <a:lnTo>
                      <a:pt x="1914" y="546"/>
                    </a:lnTo>
                    <a:lnTo>
                      <a:pt x="1901" y="494"/>
                    </a:lnTo>
                    <a:lnTo>
                      <a:pt x="1877" y="456"/>
                    </a:lnTo>
                    <a:lnTo>
                      <a:pt x="1840" y="417"/>
                    </a:lnTo>
                    <a:lnTo>
                      <a:pt x="1827" y="430"/>
                    </a:lnTo>
                    <a:lnTo>
                      <a:pt x="1827" y="417"/>
                    </a:lnTo>
                    <a:lnTo>
                      <a:pt x="1815" y="417"/>
                    </a:lnTo>
                    <a:lnTo>
                      <a:pt x="1815" y="430"/>
                    </a:lnTo>
                    <a:lnTo>
                      <a:pt x="1809" y="411"/>
                    </a:lnTo>
                    <a:lnTo>
                      <a:pt x="1797" y="404"/>
                    </a:lnTo>
                    <a:lnTo>
                      <a:pt x="1778" y="411"/>
                    </a:lnTo>
                    <a:lnTo>
                      <a:pt x="1797" y="392"/>
                    </a:lnTo>
                    <a:lnTo>
                      <a:pt x="1809" y="321"/>
                    </a:lnTo>
                    <a:lnTo>
                      <a:pt x="1877" y="321"/>
                    </a:lnTo>
                    <a:lnTo>
                      <a:pt x="1877" y="308"/>
                    </a:lnTo>
                    <a:lnTo>
                      <a:pt x="1895" y="308"/>
                    </a:lnTo>
                    <a:lnTo>
                      <a:pt x="1914" y="321"/>
                    </a:lnTo>
                    <a:lnTo>
                      <a:pt x="1914" y="340"/>
                    </a:lnTo>
                    <a:lnTo>
                      <a:pt x="1951" y="321"/>
                    </a:lnTo>
                    <a:lnTo>
                      <a:pt x="1938" y="321"/>
                    </a:lnTo>
                    <a:lnTo>
                      <a:pt x="1926" y="308"/>
                    </a:lnTo>
                    <a:lnTo>
                      <a:pt x="1932" y="289"/>
                    </a:lnTo>
                    <a:lnTo>
                      <a:pt x="1944" y="276"/>
                    </a:lnTo>
                    <a:lnTo>
                      <a:pt x="1963" y="282"/>
                    </a:lnTo>
                    <a:lnTo>
                      <a:pt x="1963" y="289"/>
                    </a:lnTo>
                    <a:lnTo>
                      <a:pt x="1981" y="302"/>
                    </a:lnTo>
                    <a:lnTo>
                      <a:pt x="1994" y="295"/>
                    </a:lnTo>
                    <a:lnTo>
                      <a:pt x="2000" y="276"/>
                    </a:lnTo>
                    <a:lnTo>
                      <a:pt x="1987" y="263"/>
                    </a:lnTo>
                    <a:lnTo>
                      <a:pt x="2000" y="263"/>
                    </a:lnTo>
                    <a:lnTo>
                      <a:pt x="2000" y="270"/>
                    </a:lnTo>
                    <a:lnTo>
                      <a:pt x="2018" y="289"/>
                    </a:lnTo>
                    <a:lnTo>
                      <a:pt x="2012" y="302"/>
                    </a:lnTo>
                    <a:lnTo>
                      <a:pt x="2000" y="353"/>
                    </a:lnTo>
                    <a:lnTo>
                      <a:pt x="1994" y="359"/>
                    </a:lnTo>
                    <a:lnTo>
                      <a:pt x="2000" y="372"/>
                    </a:lnTo>
                    <a:lnTo>
                      <a:pt x="1994" y="372"/>
                    </a:lnTo>
                    <a:lnTo>
                      <a:pt x="2012" y="398"/>
                    </a:lnTo>
                    <a:lnTo>
                      <a:pt x="2086" y="488"/>
                    </a:lnTo>
                    <a:lnTo>
                      <a:pt x="2086" y="449"/>
                    </a:lnTo>
                    <a:lnTo>
                      <a:pt x="2092" y="449"/>
                    </a:lnTo>
                    <a:lnTo>
                      <a:pt x="2080" y="436"/>
                    </a:lnTo>
                    <a:lnTo>
                      <a:pt x="2080" y="417"/>
                    </a:lnTo>
                    <a:lnTo>
                      <a:pt x="2092" y="411"/>
                    </a:lnTo>
                    <a:lnTo>
                      <a:pt x="2080" y="392"/>
                    </a:lnTo>
                    <a:lnTo>
                      <a:pt x="2086" y="379"/>
                    </a:lnTo>
                    <a:lnTo>
                      <a:pt x="2043" y="353"/>
                    </a:lnTo>
                    <a:lnTo>
                      <a:pt x="2043" y="321"/>
                    </a:lnTo>
                    <a:lnTo>
                      <a:pt x="2031" y="308"/>
                    </a:lnTo>
                    <a:lnTo>
                      <a:pt x="2049" y="302"/>
                    </a:lnTo>
                    <a:lnTo>
                      <a:pt x="2067" y="308"/>
                    </a:lnTo>
                    <a:lnTo>
                      <a:pt x="2067" y="302"/>
                    </a:lnTo>
                    <a:lnTo>
                      <a:pt x="2080" y="302"/>
                    </a:lnTo>
                    <a:lnTo>
                      <a:pt x="2104" y="308"/>
                    </a:lnTo>
                    <a:lnTo>
                      <a:pt x="2098" y="302"/>
                    </a:lnTo>
                    <a:lnTo>
                      <a:pt x="2129" y="263"/>
                    </a:lnTo>
                    <a:lnTo>
                      <a:pt x="2160" y="270"/>
                    </a:lnTo>
                    <a:lnTo>
                      <a:pt x="2160" y="263"/>
                    </a:lnTo>
                    <a:lnTo>
                      <a:pt x="2098" y="231"/>
                    </a:lnTo>
                    <a:lnTo>
                      <a:pt x="2111" y="231"/>
                    </a:lnTo>
                    <a:lnTo>
                      <a:pt x="2117" y="231"/>
                    </a:lnTo>
                    <a:lnTo>
                      <a:pt x="2117" y="218"/>
                    </a:lnTo>
                    <a:lnTo>
                      <a:pt x="2117" y="212"/>
                    </a:lnTo>
                    <a:lnTo>
                      <a:pt x="2117" y="199"/>
                    </a:lnTo>
                    <a:lnTo>
                      <a:pt x="2098" y="199"/>
                    </a:lnTo>
                    <a:lnTo>
                      <a:pt x="2111" y="193"/>
                    </a:lnTo>
                    <a:lnTo>
                      <a:pt x="2123" y="199"/>
                    </a:lnTo>
                    <a:lnTo>
                      <a:pt x="2203" y="231"/>
                    </a:lnTo>
                    <a:lnTo>
                      <a:pt x="2191" y="199"/>
                    </a:lnTo>
                    <a:lnTo>
                      <a:pt x="2203" y="199"/>
                    </a:lnTo>
                    <a:lnTo>
                      <a:pt x="2203" y="193"/>
                    </a:lnTo>
                    <a:lnTo>
                      <a:pt x="2135" y="180"/>
                    </a:lnTo>
                    <a:lnTo>
                      <a:pt x="2043" y="154"/>
                    </a:lnTo>
                    <a:lnTo>
                      <a:pt x="1987" y="128"/>
                    </a:lnTo>
                    <a:lnTo>
                      <a:pt x="1926" y="135"/>
                    </a:lnTo>
                    <a:lnTo>
                      <a:pt x="1914" y="135"/>
                    </a:lnTo>
                    <a:lnTo>
                      <a:pt x="1914" y="141"/>
                    </a:lnTo>
                    <a:lnTo>
                      <a:pt x="1846" y="141"/>
                    </a:lnTo>
                    <a:lnTo>
                      <a:pt x="1834" y="135"/>
                    </a:lnTo>
                    <a:lnTo>
                      <a:pt x="1827" y="135"/>
                    </a:lnTo>
                    <a:lnTo>
                      <a:pt x="1815" y="128"/>
                    </a:lnTo>
                    <a:lnTo>
                      <a:pt x="1803" y="122"/>
                    </a:lnTo>
                    <a:lnTo>
                      <a:pt x="1784" y="122"/>
                    </a:lnTo>
                    <a:lnTo>
                      <a:pt x="1778" y="122"/>
                    </a:lnTo>
                    <a:lnTo>
                      <a:pt x="1766" y="122"/>
                    </a:lnTo>
                    <a:lnTo>
                      <a:pt x="1760" y="122"/>
                    </a:lnTo>
                    <a:lnTo>
                      <a:pt x="1754" y="122"/>
                    </a:lnTo>
                    <a:lnTo>
                      <a:pt x="1717" y="116"/>
                    </a:lnTo>
                    <a:lnTo>
                      <a:pt x="1698" y="96"/>
                    </a:lnTo>
                    <a:lnTo>
                      <a:pt x="1674" y="83"/>
                    </a:lnTo>
                    <a:lnTo>
                      <a:pt x="1649" y="71"/>
                    </a:lnTo>
                    <a:lnTo>
                      <a:pt x="1624" y="71"/>
                    </a:lnTo>
                    <a:lnTo>
                      <a:pt x="1594" y="83"/>
                    </a:lnTo>
                    <a:lnTo>
                      <a:pt x="1600" y="96"/>
                    </a:lnTo>
                    <a:lnTo>
                      <a:pt x="1612" y="103"/>
                    </a:lnTo>
                    <a:lnTo>
                      <a:pt x="1575" y="90"/>
                    </a:lnTo>
                    <a:lnTo>
                      <a:pt x="1563" y="103"/>
                    </a:lnTo>
                    <a:lnTo>
                      <a:pt x="1526" y="90"/>
                    </a:lnTo>
                    <a:lnTo>
                      <a:pt x="1544" y="103"/>
                    </a:lnTo>
                    <a:lnTo>
                      <a:pt x="1544" y="122"/>
                    </a:lnTo>
                    <a:lnTo>
                      <a:pt x="1495" y="90"/>
                    </a:lnTo>
                    <a:lnTo>
                      <a:pt x="1495" y="83"/>
                    </a:lnTo>
                    <a:lnTo>
                      <a:pt x="1477" y="71"/>
                    </a:lnTo>
                    <a:lnTo>
                      <a:pt x="1415" y="64"/>
                    </a:lnTo>
                    <a:lnTo>
                      <a:pt x="1434" y="71"/>
                    </a:lnTo>
                    <a:lnTo>
                      <a:pt x="1335" y="71"/>
                    </a:lnTo>
                    <a:lnTo>
                      <a:pt x="1329" y="64"/>
                    </a:lnTo>
                    <a:lnTo>
                      <a:pt x="1298" y="64"/>
                    </a:lnTo>
                    <a:lnTo>
                      <a:pt x="1304" y="71"/>
                    </a:lnTo>
                    <a:lnTo>
                      <a:pt x="1267" y="71"/>
                    </a:lnTo>
                    <a:lnTo>
                      <a:pt x="1311" y="45"/>
                    </a:lnTo>
                    <a:lnTo>
                      <a:pt x="1304" y="32"/>
                    </a:lnTo>
                    <a:lnTo>
                      <a:pt x="1292" y="26"/>
                    </a:lnTo>
                    <a:lnTo>
                      <a:pt x="1280" y="19"/>
                    </a:lnTo>
                    <a:lnTo>
                      <a:pt x="1267" y="26"/>
                    </a:lnTo>
                    <a:lnTo>
                      <a:pt x="1255" y="26"/>
                    </a:lnTo>
                    <a:lnTo>
                      <a:pt x="1243" y="26"/>
                    </a:lnTo>
                    <a:lnTo>
                      <a:pt x="1231" y="19"/>
                    </a:lnTo>
                    <a:lnTo>
                      <a:pt x="1224" y="19"/>
                    </a:lnTo>
                    <a:lnTo>
                      <a:pt x="1224" y="13"/>
                    </a:lnTo>
                    <a:lnTo>
                      <a:pt x="1218" y="6"/>
                    </a:lnTo>
                    <a:lnTo>
                      <a:pt x="1218" y="6"/>
                    </a:lnTo>
                    <a:lnTo>
                      <a:pt x="1206" y="0"/>
                    </a:lnTo>
                    <a:lnTo>
                      <a:pt x="1194" y="0"/>
                    </a:lnTo>
                    <a:lnTo>
                      <a:pt x="1187" y="6"/>
                    </a:lnTo>
                    <a:lnTo>
                      <a:pt x="1175" y="13"/>
                    </a:lnTo>
                    <a:lnTo>
                      <a:pt x="1169" y="26"/>
                    </a:lnTo>
                    <a:lnTo>
                      <a:pt x="1169" y="32"/>
                    </a:lnTo>
                    <a:lnTo>
                      <a:pt x="1126" y="32"/>
                    </a:lnTo>
                    <a:lnTo>
                      <a:pt x="1083" y="45"/>
                    </a:lnTo>
                    <a:lnTo>
                      <a:pt x="1064" y="51"/>
                    </a:lnTo>
                    <a:lnTo>
                      <a:pt x="1083" y="64"/>
                    </a:lnTo>
                    <a:lnTo>
                      <a:pt x="1027" y="71"/>
                    </a:lnTo>
                    <a:lnTo>
                      <a:pt x="1040" y="83"/>
                    </a:lnTo>
                    <a:lnTo>
                      <a:pt x="1058" y="90"/>
                    </a:lnTo>
                    <a:lnTo>
                      <a:pt x="1052" y="90"/>
                    </a:lnTo>
                    <a:lnTo>
                      <a:pt x="1003" y="83"/>
                    </a:lnTo>
                    <a:lnTo>
                      <a:pt x="991" y="90"/>
                    </a:lnTo>
                    <a:lnTo>
                      <a:pt x="1027" y="122"/>
                    </a:lnTo>
                    <a:lnTo>
                      <a:pt x="991" y="103"/>
                    </a:lnTo>
                    <a:lnTo>
                      <a:pt x="984" y="83"/>
                    </a:lnTo>
                    <a:lnTo>
                      <a:pt x="972" y="103"/>
                    </a:lnTo>
                    <a:lnTo>
                      <a:pt x="966" y="103"/>
                    </a:lnTo>
                    <a:lnTo>
                      <a:pt x="966" y="83"/>
                    </a:lnTo>
                    <a:lnTo>
                      <a:pt x="947" y="71"/>
                    </a:lnTo>
                    <a:lnTo>
                      <a:pt x="929" y="71"/>
                    </a:lnTo>
                    <a:lnTo>
                      <a:pt x="911" y="83"/>
                    </a:lnTo>
                    <a:lnTo>
                      <a:pt x="911" y="96"/>
                    </a:lnTo>
                    <a:lnTo>
                      <a:pt x="917" y="116"/>
                    </a:lnTo>
                    <a:lnTo>
                      <a:pt x="923" y="128"/>
                    </a:lnTo>
                    <a:lnTo>
                      <a:pt x="917" y="141"/>
                    </a:lnTo>
                    <a:lnTo>
                      <a:pt x="954" y="154"/>
                    </a:lnTo>
                    <a:lnTo>
                      <a:pt x="947" y="160"/>
                    </a:lnTo>
                    <a:lnTo>
                      <a:pt x="843" y="122"/>
                    </a:lnTo>
                    <a:lnTo>
                      <a:pt x="843" y="135"/>
                    </a:lnTo>
                    <a:lnTo>
                      <a:pt x="874" y="154"/>
                    </a:lnTo>
                    <a:lnTo>
                      <a:pt x="861" y="154"/>
                    </a:lnTo>
                    <a:lnTo>
                      <a:pt x="867" y="160"/>
                    </a:lnTo>
                    <a:lnTo>
                      <a:pt x="849" y="154"/>
                    </a:lnTo>
                    <a:lnTo>
                      <a:pt x="812" y="154"/>
                    </a:lnTo>
                    <a:lnTo>
                      <a:pt x="812" y="160"/>
                    </a:lnTo>
                    <a:lnTo>
                      <a:pt x="800" y="154"/>
                    </a:lnTo>
                    <a:lnTo>
                      <a:pt x="757" y="173"/>
                    </a:lnTo>
                    <a:lnTo>
                      <a:pt x="757" y="180"/>
                    </a:lnTo>
                    <a:lnTo>
                      <a:pt x="751" y="180"/>
                    </a:lnTo>
                    <a:lnTo>
                      <a:pt x="720" y="173"/>
                    </a:lnTo>
                    <a:lnTo>
                      <a:pt x="732" y="173"/>
                    </a:lnTo>
                    <a:lnTo>
                      <a:pt x="726" y="160"/>
                    </a:lnTo>
                    <a:lnTo>
                      <a:pt x="695" y="154"/>
                    </a:lnTo>
                    <a:lnTo>
                      <a:pt x="707" y="154"/>
                    </a:lnTo>
                    <a:lnTo>
                      <a:pt x="714" y="160"/>
                    </a:lnTo>
                    <a:lnTo>
                      <a:pt x="714" y="173"/>
                    </a:lnTo>
                    <a:lnTo>
                      <a:pt x="714" y="186"/>
                    </a:lnTo>
                    <a:lnTo>
                      <a:pt x="720" y="193"/>
                    </a:lnTo>
                    <a:lnTo>
                      <a:pt x="714" y="193"/>
                    </a:lnTo>
                    <a:lnTo>
                      <a:pt x="677" y="199"/>
                    </a:lnTo>
                    <a:lnTo>
                      <a:pt x="689" y="231"/>
                    </a:lnTo>
                    <a:lnTo>
                      <a:pt x="646" y="212"/>
                    </a:lnTo>
                    <a:lnTo>
                      <a:pt x="634" y="212"/>
                    </a:lnTo>
                    <a:lnTo>
                      <a:pt x="658" y="244"/>
                    </a:lnTo>
                    <a:lnTo>
                      <a:pt x="652" y="244"/>
                    </a:lnTo>
                    <a:lnTo>
                      <a:pt x="646" y="244"/>
                    </a:lnTo>
                    <a:lnTo>
                      <a:pt x="640" y="237"/>
                    </a:lnTo>
                    <a:lnTo>
                      <a:pt x="634" y="237"/>
                    </a:lnTo>
                    <a:lnTo>
                      <a:pt x="627" y="237"/>
                    </a:lnTo>
                    <a:lnTo>
                      <a:pt x="621" y="218"/>
                    </a:lnTo>
                    <a:lnTo>
                      <a:pt x="621" y="212"/>
                    </a:lnTo>
                    <a:lnTo>
                      <a:pt x="621" y="199"/>
                    </a:lnTo>
                    <a:lnTo>
                      <a:pt x="621" y="186"/>
                    </a:lnTo>
                    <a:lnTo>
                      <a:pt x="609" y="180"/>
                    </a:lnTo>
                    <a:lnTo>
                      <a:pt x="591" y="180"/>
                    </a:lnTo>
                    <a:lnTo>
                      <a:pt x="640" y="193"/>
                    </a:lnTo>
                    <a:lnTo>
                      <a:pt x="689" y="180"/>
                    </a:lnTo>
                    <a:lnTo>
                      <a:pt x="683" y="173"/>
                    </a:lnTo>
                    <a:lnTo>
                      <a:pt x="591" y="135"/>
                    </a:lnTo>
                    <a:lnTo>
                      <a:pt x="572" y="141"/>
                    </a:lnTo>
                    <a:lnTo>
                      <a:pt x="547" y="135"/>
                    </a:lnTo>
                    <a:lnTo>
                      <a:pt x="578" y="122"/>
                    </a:lnTo>
                    <a:lnTo>
                      <a:pt x="560" y="128"/>
                    </a:lnTo>
                    <a:lnTo>
                      <a:pt x="547" y="122"/>
                    </a:lnTo>
                    <a:lnTo>
                      <a:pt x="541" y="103"/>
                    </a:lnTo>
                    <a:lnTo>
                      <a:pt x="535" y="122"/>
                    </a:lnTo>
                    <a:lnTo>
                      <a:pt x="517" y="122"/>
                    </a:lnTo>
                    <a:lnTo>
                      <a:pt x="517" y="103"/>
                    </a:lnTo>
                    <a:lnTo>
                      <a:pt x="517" y="116"/>
                    </a:lnTo>
                    <a:lnTo>
                      <a:pt x="511" y="122"/>
                    </a:lnTo>
                    <a:lnTo>
                      <a:pt x="504" y="122"/>
                    </a:lnTo>
                    <a:lnTo>
                      <a:pt x="498" y="122"/>
                    </a:lnTo>
                    <a:lnTo>
                      <a:pt x="486" y="122"/>
                    </a:lnTo>
                    <a:lnTo>
                      <a:pt x="480" y="128"/>
                    </a:lnTo>
                    <a:lnTo>
                      <a:pt x="480" y="128"/>
                    </a:lnTo>
                    <a:lnTo>
                      <a:pt x="480" y="128"/>
                    </a:lnTo>
                    <a:lnTo>
                      <a:pt x="467" y="135"/>
                    </a:lnTo>
                    <a:lnTo>
                      <a:pt x="455" y="135"/>
                    </a:lnTo>
                    <a:lnTo>
                      <a:pt x="449" y="135"/>
                    </a:lnTo>
                    <a:lnTo>
                      <a:pt x="443" y="135"/>
                    </a:lnTo>
                    <a:lnTo>
                      <a:pt x="437" y="141"/>
                    </a:lnTo>
                    <a:lnTo>
                      <a:pt x="437" y="148"/>
                    </a:lnTo>
                    <a:lnTo>
                      <a:pt x="437" y="148"/>
                    </a:lnTo>
                    <a:lnTo>
                      <a:pt x="437" y="148"/>
                    </a:lnTo>
                    <a:lnTo>
                      <a:pt x="431" y="154"/>
                    </a:lnTo>
                    <a:lnTo>
                      <a:pt x="431" y="154"/>
                    </a:lnTo>
                    <a:lnTo>
                      <a:pt x="424" y="148"/>
                    </a:lnTo>
                    <a:lnTo>
                      <a:pt x="431" y="141"/>
                    </a:lnTo>
                    <a:lnTo>
                      <a:pt x="412" y="154"/>
                    </a:lnTo>
                    <a:lnTo>
                      <a:pt x="431" y="160"/>
                    </a:lnTo>
                    <a:lnTo>
                      <a:pt x="387" y="199"/>
                    </a:lnTo>
                    <a:lnTo>
                      <a:pt x="363" y="250"/>
                    </a:lnTo>
                    <a:lnTo>
                      <a:pt x="357" y="244"/>
                    </a:lnTo>
                    <a:lnTo>
                      <a:pt x="344" y="263"/>
                    </a:lnTo>
                    <a:lnTo>
                      <a:pt x="338" y="263"/>
                    </a:lnTo>
                    <a:lnTo>
                      <a:pt x="320" y="282"/>
                    </a:lnTo>
                    <a:lnTo>
                      <a:pt x="320" y="321"/>
                    </a:lnTo>
                    <a:lnTo>
                      <a:pt x="314" y="340"/>
                    </a:lnTo>
                    <a:lnTo>
                      <a:pt x="320" y="353"/>
                    </a:lnTo>
                    <a:lnTo>
                      <a:pt x="332" y="353"/>
                    </a:lnTo>
                    <a:lnTo>
                      <a:pt x="351" y="347"/>
                    </a:lnTo>
                    <a:lnTo>
                      <a:pt x="363" y="334"/>
                    </a:lnTo>
                    <a:lnTo>
                      <a:pt x="369" y="321"/>
                    </a:lnTo>
                    <a:lnTo>
                      <a:pt x="375" y="321"/>
                    </a:lnTo>
                    <a:lnTo>
                      <a:pt x="394" y="379"/>
                    </a:lnTo>
                    <a:lnTo>
                      <a:pt x="387" y="392"/>
                    </a:lnTo>
                    <a:lnTo>
                      <a:pt x="394" y="398"/>
                    </a:lnTo>
                    <a:lnTo>
                      <a:pt x="400" y="398"/>
                    </a:lnTo>
                    <a:lnTo>
                      <a:pt x="406" y="404"/>
                    </a:lnTo>
                    <a:lnTo>
                      <a:pt x="418" y="392"/>
                    </a:lnTo>
                    <a:lnTo>
                      <a:pt x="418" y="385"/>
                    </a:lnTo>
                    <a:lnTo>
                      <a:pt x="424" y="379"/>
                    </a:lnTo>
                    <a:lnTo>
                      <a:pt x="424" y="379"/>
                    </a:lnTo>
                    <a:lnTo>
                      <a:pt x="437" y="379"/>
                    </a:lnTo>
                    <a:lnTo>
                      <a:pt x="443" y="347"/>
                    </a:lnTo>
                    <a:lnTo>
                      <a:pt x="461" y="321"/>
                    </a:lnTo>
                    <a:lnTo>
                      <a:pt x="449" y="321"/>
                    </a:lnTo>
                    <a:lnTo>
                      <a:pt x="461" y="308"/>
                    </a:lnTo>
                    <a:lnTo>
                      <a:pt x="443" y="295"/>
                    </a:lnTo>
                    <a:lnTo>
                      <a:pt x="443" y="270"/>
                    </a:lnTo>
                    <a:lnTo>
                      <a:pt x="467" y="270"/>
                    </a:lnTo>
                    <a:lnTo>
                      <a:pt x="480" y="257"/>
                    </a:lnTo>
                    <a:lnTo>
                      <a:pt x="480" y="231"/>
                    </a:lnTo>
                    <a:lnTo>
                      <a:pt x="486" y="212"/>
                    </a:lnTo>
                    <a:lnTo>
                      <a:pt x="492" y="199"/>
                    </a:lnTo>
                    <a:lnTo>
                      <a:pt x="511" y="199"/>
                    </a:lnTo>
                    <a:lnTo>
                      <a:pt x="523" y="199"/>
                    </a:lnTo>
                    <a:lnTo>
                      <a:pt x="523" y="212"/>
                    </a:lnTo>
                    <a:lnTo>
                      <a:pt x="486" y="263"/>
                    </a:lnTo>
                    <a:lnTo>
                      <a:pt x="480" y="263"/>
                    </a:lnTo>
                    <a:lnTo>
                      <a:pt x="486" y="263"/>
                    </a:lnTo>
                    <a:lnTo>
                      <a:pt x="486" y="270"/>
                    </a:lnTo>
                    <a:lnTo>
                      <a:pt x="486" y="282"/>
                    </a:lnTo>
                    <a:lnTo>
                      <a:pt x="486" y="289"/>
                    </a:lnTo>
                    <a:lnTo>
                      <a:pt x="486" y="295"/>
                    </a:lnTo>
                    <a:lnTo>
                      <a:pt x="498" y="308"/>
                    </a:lnTo>
                    <a:lnTo>
                      <a:pt x="511" y="308"/>
                    </a:lnTo>
                    <a:lnTo>
                      <a:pt x="523" y="308"/>
                    </a:lnTo>
                    <a:lnTo>
                      <a:pt x="535" y="308"/>
                    </a:lnTo>
                    <a:lnTo>
                      <a:pt x="547" y="302"/>
                    </a:lnTo>
                    <a:lnTo>
                      <a:pt x="554" y="302"/>
                    </a:lnTo>
                    <a:lnTo>
                      <a:pt x="560" y="302"/>
                    </a:lnTo>
                    <a:lnTo>
                      <a:pt x="578" y="308"/>
                    </a:lnTo>
                    <a:lnTo>
                      <a:pt x="572" y="321"/>
                    </a:lnTo>
                    <a:lnTo>
                      <a:pt x="566" y="321"/>
                    </a:lnTo>
                    <a:lnTo>
                      <a:pt x="554" y="314"/>
                    </a:lnTo>
                    <a:lnTo>
                      <a:pt x="547" y="314"/>
                    </a:lnTo>
                    <a:lnTo>
                      <a:pt x="529" y="314"/>
                    </a:lnTo>
                    <a:lnTo>
                      <a:pt x="523" y="314"/>
                    </a:lnTo>
                    <a:lnTo>
                      <a:pt x="517" y="327"/>
                    </a:lnTo>
                    <a:lnTo>
                      <a:pt x="511" y="340"/>
                    </a:lnTo>
                    <a:lnTo>
                      <a:pt x="517" y="353"/>
                    </a:lnTo>
                    <a:lnTo>
                      <a:pt x="523" y="353"/>
                    </a:lnTo>
                    <a:lnTo>
                      <a:pt x="523" y="372"/>
                    </a:lnTo>
                    <a:lnTo>
                      <a:pt x="517" y="372"/>
                    </a:lnTo>
                    <a:lnTo>
                      <a:pt x="511" y="366"/>
                    </a:lnTo>
                    <a:lnTo>
                      <a:pt x="504" y="359"/>
                    </a:lnTo>
                    <a:lnTo>
                      <a:pt x="498" y="359"/>
                    </a:lnTo>
                    <a:lnTo>
                      <a:pt x="492" y="359"/>
                    </a:lnTo>
                    <a:lnTo>
                      <a:pt x="486" y="372"/>
                    </a:lnTo>
                    <a:lnTo>
                      <a:pt x="486" y="385"/>
                    </a:lnTo>
                    <a:lnTo>
                      <a:pt x="480" y="398"/>
                    </a:lnTo>
                    <a:lnTo>
                      <a:pt x="474" y="411"/>
                    </a:lnTo>
                    <a:lnTo>
                      <a:pt x="467" y="417"/>
                    </a:lnTo>
                    <a:lnTo>
                      <a:pt x="461" y="411"/>
                    </a:lnTo>
                    <a:lnTo>
                      <a:pt x="412" y="430"/>
                    </a:lnTo>
                    <a:lnTo>
                      <a:pt x="400" y="417"/>
                    </a:lnTo>
                    <a:lnTo>
                      <a:pt x="412" y="417"/>
                    </a:lnTo>
                    <a:lnTo>
                      <a:pt x="400" y="411"/>
                    </a:lnTo>
                    <a:lnTo>
                      <a:pt x="387" y="411"/>
                    </a:lnTo>
                    <a:lnTo>
                      <a:pt x="375" y="430"/>
                    </a:lnTo>
                    <a:lnTo>
                      <a:pt x="375" y="424"/>
                    </a:lnTo>
                    <a:lnTo>
                      <a:pt x="375" y="417"/>
                    </a:lnTo>
                    <a:lnTo>
                      <a:pt x="369" y="417"/>
                    </a:lnTo>
                    <a:lnTo>
                      <a:pt x="363" y="411"/>
                    </a:lnTo>
                    <a:lnTo>
                      <a:pt x="363" y="404"/>
                    </a:lnTo>
                    <a:lnTo>
                      <a:pt x="363" y="398"/>
                    </a:lnTo>
                    <a:lnTo>
                      <a:pt x="369" y="392"/>
                    </a:lnTo>
                    <a:lnTo>
                      <a:pt x="375" y="385"/>
                    </a:lnTo>
                    <a:lnTo>
                      <a:pt x="375" y="379"/>
                    </a:lnTo>
                    <a:lnTo>
                      <a:pt x="369" y="379"/>
                    </a:lnTo>
                    <a:lnTo>
                      <a:pt x="369" y="359"/>
                    </a:lnTo>
                    <a:lnTo>
                      <a:pt x="363" y="359"/>
                    </a:lnTo>
                    <a:lnTo>
                      <a:pt x="357" y="366"/>
                    </a:lnTo>
                    <a:lnTo>
                      <a:pt x="351" y="372"/>
                    </a:lnTo>
                    <a:lnTo>
                      <a:pt x="344" y="379"/>
                    </a:lnTo>
                    <a:lnTo>
                      <a:pt x="351" y="392"/>
                    </a:lnTo>
                    <a:lnTo>
                      <a:pt x="351" y="398"/>
                    </a:lnTo>
                    <a:lnTo>
                      <a:pt x="357" y="398"/>
                    </a:lnTo>
                    <a:lnTo>
                      <a:pt x="357" y="404"/>
                    </a:lnTo>
                    <a:lnTo>
                      <a:pt x="357" y="411"/>
                    </a:lnTo>
                    <a:lnTo>
                      <a:pt x="344" y="430"/>
                    </a:lnTo>
                    <a:lnTo>
                      <a:pt x="338" y="430"/>
                    </a:lnTo>
                    <a:lnTo>
                      <a:pt x="320" y="449"/>
                    </a:lnTo>
                    <a:lnTo>
                      <a:pt x="320" y="456"/>
                    </a:lnTo>
                    <a:lnTo>
                      <a:pt x="307" y="462"/>
                    </a:lnTo>
                    <a:lnTo>
                      <a:pt x="301" y="456"/>
                    </a:lnTo>
                    <a:lnTo>
                      <a:pt x="301" y="449"/>
                    </a:lnTo>
                    <a:lnTo>
                      <a:pt x="289" y="481"/>
                    </a:lnTo>
                    <a:lnTo>
                      <a:pt x="283" y="488"/>
                    </a:lnTo>
                    <a:lnTo>
                      <a:pt x="283" y="481"/>
                    </a:lnTo>
                    <a:lnTo>
                      <a:pt x="271" y="488"/>
                    </a:lnTo>
                    <a:lnTo>
                      <a:pt x="264" y="501"/>
                    </a:lnTo>
                    <a:lnTo>
                      <a:pt x="252" y="507"/>
                    </a:lnTo>
                    <a:lnTo>
                      <a:pt x="252" y="520"/>
                    </a:lnTo>
                    <a:lnTo>
                      <a:pt x="227" y="520"/>
                    </a:lnTo>
                    <a:lnTo>
                      <a:pt x="227" y="507"/>
                    </a:lnTo>
                    <a:lnTo>
                      <a:pt x="221" y="507"/>
                    </a:lnTo>
                    <a:lnTo>
                      <a:pt x="227" y="526"/>
                    </a:lnTo>
                    <a:lnTo>
                      <a:pt x="209" y="526"/>
                    </a:lnTo>
                    <a:lnTo>
                      <a:pt x="197" y="526"/>
                    </a:lnTo>
                    <a:lnTo>
                      <a:pt x="191" y="539"/>
                    </a:lnTo>
                    <a:lnTo>
                      <a:pt x="227" y="578"/>
                    </a:lnTo>
                    <a:lnTo>
                      <a:pt x="227" y="590"/>
                    </a:lnTo>
                    <a:lnTo>
                      <a:pt x="221" y="629"/>
                    </a:lnTo>
                    <a:lnTo>
                      <a:pt x="221" y="635"/>
                    </a:lnTo>
                    <a:lnTo>
                      <a:pt x="215" y="635"/>
                    </a:lnTo>
                    <a:lnTo>
                      <a:pt x="191" y="635"/>
                    </a:lnTo>
                    <a:lnTo>
                      <a:pt x="147" y="629"/>
                    </a:lnTo>
                    <a:lnTo>
                      <a:pt x="123" y="648"/>
                    </a:lnTo>
                    <a:lnTo>
                      <a:pt x="129" y="674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47" name="Freeform 67"/>
              <p:cNvSpPr>
                <a:spLocks/>
              </p:cNvSpPr>
              <p:nvPr/>
            </p:nvSpPr>
            <p:spPr bwMode="auto">
              <a:xfrm>
                <a:off x="3050" y="1747"/>
                <a:ext cx="32" cy="51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3"/>
                  </a:cxn>
                  <a:cxn ang="0">
                    <a:pos x="0" y="32"/>
                  </a:cxn>
                  <a:cxn ang="0">
                    <a:pos x="12" y="45"/>
                  </a:cxn>
                  <a:cxn ang="0">
                    <a:pos x="12" y="39"/>
                  </a:cxn>
                  <a:cxn ang="0">
                    <a:pos x="24" y="45"/>
                  </a:cxn>
                  <a:cxn ang="0">
                    <a:pos x="12" y="26"/>
                  </a:cxn>
                  <a:cxn ang="0">
                    <a:pos x="24" y="26"/>
                  </a:cxn>
                  <a:cxn ang="0">
                    <a:pos x="6" y="0"/>
                  </a:cxn>
                </a:cxnLst>
                <a:rect l="0" t="0" r="r" b="b"/>
                <a:pathLst>
                  <a:path w="24" h="45">
                    <a:moveTo>
                      <a:pt x="6" y="0"/>
                    </a:moveTo>
                    <a:lnTo>
                      <a:pt x="0" y="13"/>
                    </a:lnTo>
                    <a:lnTo>
                      <a:pt x="0" y="32"/>
                    </a:lnTo>
                    <a:lnTo>
                      <a:pt x="12" y="45"/>
                    </a:lnTo>
                    <a:lnTo>
                      <a:pt x="12" y="39"/>
                    </a:lnTo>
                    <a:lnTo>
                      <a:pt x="24" y="45"/>
                    </a:lnTo>
                    <a:lnTo>
                      <a:pt x="12" y="26"/>
                    </a:lnTo>
                    <a:lnTo>
                      <a:pt x="24" y="2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48" name="Freeform 68"/>
              <p:cNvSpPr>
                <a:spLocks/>
              </p:cNvSpPr>
              <p:nvPr/>
            </p:nvSpPr>
            <p:spPr bwMode="auto">
              <a:xfrm>
                <a:off x="3241" y="1548"/>
                <a:ext cx="81" cy="39"/>
              </a:xfrm>
              <a:custGeom>
                <a:avLst/>
                <a:gdLst/>
                <a:ahLst/>
                <a:cxnLst>
                  <a:cxn ang="0">
                    <a:pos x="31" y="32"/>
                  </a:cxn>
                  <a:cxn ang="0">
                    <a:pos x="25" y="32"/>
                  </a:cxn>
                  <a:cxn ang="0">
                    <a:pos x="0" y="25"/>
                  </a:cxn>
                  <a:cxn ang="0">
                    <a:pos x="37" y="0"/>
                  </a:cxn>
                  <a:cxn ang="0">
                    <a:pos x="62" y="0"/>
                  </a:cxn>
                  <a:cxn ang="0">
                    <a:pos x="37" y="13"/>
                  </a:cxn>
                  <a:cxn ang="0">
                    <a:pos x="43" y="13"/>
                  </a:cxn>
                  <a:cxn ang="0">
                    <a:pos x="37" y="32"/>
                  </a:cxn>
                  <a:cxn ang="0">
                    <a:pos x="31" y="32"/>
                  </a:cxn>
                </a:cxnLst>
                <a:rect l="0" t="0" r="r" b="b"/>
                <a:pathLst>
                  <a:path w="62" h="32">
                    <a:moveTo>
                      <a:pt x="31" y="32"/>
                    </a:moveTo>
                    <a:lnTo>
                      <a:pt x="25" y="32"/>
                    </a:lnTo>
                    <a:lnTo>
                      <a:pt x="0" y="25"/>
                    </a:lnTo>
                    <a:lnTo>
                      <a:pt x="37" y="0"/>
                    </a:lnTo>
                    <a:lnTo>
                      <a:pt x="62" y="0"/>
                    </a:lnTo>
                    <a:lnTo>
                      <a:pt x="37" y="13"/>
                    </a:lnTo>
                    <a:lnTo>
                      <a:pt x="43" y="13"/>
                    </a:lnTo>
                    <a:lnTo>
                      <a:pt x="37" y="32"/>
                    </a:lnTo>
                    <a:lnTo>
                      <a:pt x="31" y="3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49" name="Freeform 69"/>
              <p:cNvSpPr>
                <a:spLocks/>
              </p:cNvSpPr>
              <p:nvPr/>
            </p:nvSpPr>
            <p:spPr bwMode="auto">
              <a:xfrm>
                <a:off x="4081" y="965"/>
                <a:ext cx="32" cy="15"/>
              </a:xfrm>
              <a:custGeom>
                <a:avLst/>
                <a:gdLst/>
                <a:ahLst/>
                <a:cxnLst>
                  <a:cxn ang="0">
                    <a:pos x="25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25" y="13"/>
                  </a:cxn>
                </a:cxnLst>
                <a:rect l="0" t="0" r="r" b="b"/>
                <a:pathLst>
                  <a:path w="25" h="13">
                    <a:moveTo>
                      <a:pt x="25" y="13"/>
                    </a:moveTo>
                    <a:lnTo>
                      <a:pt x="13" y="0"/>
                    </a:lnTo>
                    <a:lnTo>
                      <a:pt x="0" y="0"/>
                    </a:lnTo>
                    <a:lnTo>
                      <a:pt x="25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50" name="Freeform 70"/>
              <p:cNvSpPr>
                <a:spLocks/>
              </p:cNvSpPr>
              <p:nvPr/>
            </p:nvSpPr>
            <p:spPr bwMode="auto">
              <a:xfrm>
                <a:off x="3114" y="1701"/>
                <a:ext cx="23" cy="7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18" y="0"/>
                  </a:cxn>
                  <a:cxn ang="0">
                    <a:pos x="12" y="0"/>
                  </a:cxn>
                  <a:cxn ang="0">
                    <a:pos x="0" y="6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0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51" name="Freeform 71"/>
              <p:cNvSpPr>
                <a:spLocks/>
              </p:cNvSpPr>
              <p:nvPr/>
            </p:nvSpPr>
            <p:spPr bwMode="auto">
              <a:xfrm>
                <a:off x="4817" y="2371"/>
                <a:ext cx="45" cy="68"/>
              </a:xfrm>
              <a:custGeom>
                <a:avLst/>
                <a:gdLst/>
                <a:ahLst/>
                <a:cxnLst>
                  <a:cxn ang="0">
                    <a:pos x="36" y="39"/>
                  </a:cxn>
                  <a:cxn ang="0">
                    <a:pos x="36" y="19"/>
                  </a:cxn>
                  <a:cxn ang="0">
                    <a:pos x="30" y="32"/>
                  </a:cxn>
                  <a:cxn ang="0">
                    <a:pos x="30" y="13"/>
                  </a:cxn>
                  <a:cxn ang="0">
                    <a:pos x="24" y="13"/>
                  </a:cxn>
                  <a:cxn ang="0">
                    <a:pos x="12" y="13"/>
                  </a:cxn>
                  <a:cxn ang="0">
                    <a:pos x="6" y="13"/>
                  </a:cxn>
                  <a:cxn ang="0">
                    <a:pos x="0" y="0"/>
                  </a:cxn>
                  <a:cxn ang="0">
                    <a:pos x="0" y="32"/>
                  </a:cxn>
                  <a:cxn ang="0">
                    <a:pos x="18" y="32"/>
                  </a:cxn>
                  <a:cxn ang="0">
                    <a:pos x="18" y="45"/>
                  </a:cxn>
                  <a:cxn ang="0">
                    <a:pos x="6" y="39"/>
                  </a:cxn>
                  <a:cxn ang="0">
                    <a:pos x="18" y="58"/>
                  </a:cxn>
                  <a:cxn ang="0">
                    <a:pos x="36" y="39"/>
                  </a:cxn>
                </a:cxnLst>
                <a:rect l="0" t="0" r="r" b="b"/>
                <a:pathLst>
                  <a:path w="36" h="58">
                    <a:moveTo>
                      <a:pt x="36" y="39"/>
                    </a:moveTo>
                    <a:lnTo>
                      <a:pt x="36" y="19"/>
                    </a:lnTo>
                    <a:lnTo>
                      <a:pt x="30" y="32"/>
                    </a:lnTo>
                    <a:lnTo>
                      <a:pt x="30" y="13"/>
                    </a:lnTo>
                    <a:lnTo>
                      <a:pt x="24" y="13"/>
                    </a:lnTo>
                    <a:lnTo>
                      <a:pt x="12" y="13"/>
                    </a:lnTo>
                    <a:lnTo>
                      <a:pt x="6" y="13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8" y="32"/>
                    </a:lnTo>
                    <a:lnTo>
                      <a:pt x="18" y="45"/>
                    </a:lnTo>
                    <a:lnTo>
                      <a:pt x="6" y="39"/>
                    </a:lnTo>
                    <a:lnTo>
                      <a:pt x="18" y="58"/>
                    </a:lnTo>
                    <a:lnTo>
                      <a:pt x="36" y="3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52" name="Rectangle 72"/>
              <p:cNvSpPr>
                <a:spLocks noChangeArrowheads="1"/>
              </p:cNvSpPr>
              <p:nvPr/>
            </p:nvSpPr>
            <p:spPr bwMode="auto">
              <a:xfrm>
                <a:off x="4864" y="2415"/>
                <a:ext cx="9" cy="14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2B4A8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53" name="Freeform 73"/>
              <p:cNvSpPr>
                <a:spLocks/>
              </p:cNvSpPr>
              <p:nvPr/>
            </p:nvSpPr>
            <p:spPr bwMode="auto">
              <a:xfrm>
                <a:off x="4873" y="2394"/>
                <a:ext cx="10" cy="2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6" y="13"/>
                  </a:cxn>
                  <a:cxn ang="0">
                    <a:pos x="0" y="0"/>
                  </a:cxn>
                  <a:cxn ang="0">
                    <a:pos x="0" y="20"/>
                  </a:cxn>
                </a:cxnLst>
                <a:rect l="0" t="0" r="r" b="b"/>
                <a:pathLst>
                  <a:path w="6" h="20">
                    <a:moveTo>
                      <a:pt x="0" y="20"/>
                    </a:moveTo>
                    <a:lnTo>
                      <a:pt x="6" y="13"/>
                    </a:lnTo>
                    <a:lnTo>
                      <a:pt x="0" y="0"/>
                    </a:lnTo>
                    <a:lnTo>
                      <a:pt x="0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54" name="Freeform 74"/>
              <p:cNvSpPr>
                <a:spLocks/>
              </p:cNvSpPr>
              <p:nvPr/>
            </p:nvSpPr>
            <p:spPr bwMode="auto">
              <a:xfrm>
                <a:off x="4864" y="2356"/>
                <a:ext cx="17" cy="38"/>
              </a:xfrm>
              <a:custGeom>
                <a:avLst/>
                <a:gdLst/>
                <a:ahLst/>
                <a:cxnLst>
                  <a:cxn ang="0">
                    <a:pos x="7" y="32"/>
                  </a:cxn>
                  <a:cxn ang="0">
                    <a:pos x="13" y="32"/>
                  </a:cxn>
                  <a:cxn ang="0">
                    <a:pos x="13" y="13"/>
                  </a:cxn>
                  <a:cxn ang="0">
                    <a:pos x="13" y="0"/>
                  </a:cxn>
                  <a:cxn ang="0">
                    <a:pos x="0" y="7"/>
                  </a:cxn>
                  <a:cxn ang="0">
                    <a:pos x="7" y="26"/>
                  </a:cxn>
                  <a:cxn ang="0">
                    <a:pos x="0" y="26"/>
                  </a:cxn>
                  <a:cxn ang="0">
                    <a:pos x="0" y="32"/>
                  </a:cxn>
                  <a:cxn ang="0">
                    <a:pos x="7" y="32"/>
                  </a:cxn>
                </a:cxnLst>
                <a:rect l="0" t="0" r="r" b="b"/>
                <a:pathLst>
                  <a:path w="13" h="32">
                    <a:moveTo>
                      <a:pt x="7" y="32"/>
                    </a:moveTo>
                    <a:lnTo>
                      <a:pt x="13" y="32"/>
                    </a:lnTo>
                    <a:lnTo>
                      <a:pt x="13" y="13"/>
                    </a:lnTo>
                    <a:lnTo>
                      <a:pt x="13" y="0"/>
                    </a:lnTo>
                    <a:lnTo>
                      <a:pt x="0" y="7"/>
                    </a:lnTo>
                    <a:lnTo>
                      <a:pt x="7" y="26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7" y="3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55" name="Freeform 75"/>
              <p:cNvSpPr>
                <a:spLocks/>
              </p:cNvSpPr>
              <p:nvPr/>
            </p:nvSpPr>
            <p:spPr bwMode="auto">
              <a:xfrm>
                <a:off x="4864" y="1687"/>
                <a:ext cx="163" cy="234"/>
              </a:xfrm>
              <a:custGeom>
                <a:avLst/>
                <a:gdLst/>
                <a:ahLst/>
                <a:cxnLst>
                  <a:cxn ang="0">
                    <a:pos x="56" y="147"/>
                  </a:cxn>
                  <a:cxn ang="0">
                    <a:pos x="68" y="160"/>
                  </a:cxn>
                  <a:cxn ang="0">
                    <a:pos x="80" y="154"/>
                  </a:cxn>
                  <a:cxn ang="0">
                    <a:pos x="87" y="141"/>
                  </a:cxn>
                  <a:cxn ang="0">
                    <a:pos x="80" y="128"/>
                  </a:cxn>
                  <a:cxn ang="0">
                    <a:pos x="93" y="128"/>
                  </a:cxn>
                  <a:cxn ang="0">
                    <a:pos x="105" y="115"/>
                  </a:cxn>
                  <a:cxn ang="0">
                    <a:pos x="111" y="128"/>
                  </a:cxn>
                  <a:cxn ang="0">
                    <a:pos x="111" y="115"/>
                  </a:cxn>
                  <a:cxn ang="0">
                    <a:pos x="117" y="128"/>
                  </a:cxn>
                  <a:cxn ang="0">
                    <a:pos x="124" y="109"/>
                  </a:cxn>
                  <a:cxn ang="0">
                    <a:pos x="111" y="58"/>
                  </a:cxn>
                  <a:cxn ang="0">
                    <a:pos x="111" y="51"/>
                  </a:cxn>
                  <a:cxn ang="0">
                    <a:pos x="117" y="51"/>
                  </a:cxn>
                  <a:cxn ang="0">
                    <a:pos x="111" y="38"/>
                  </a:cxn>
                  <a:cxn ang="0">
                    <a:pos x="87" y="0"/>
                  </a:cxn>
                  <a:cxn ang="0">
                    <a:pos x="80" y="0"/>
                  </a:cxn>
                  <a:cxn ang="0">
                    <a:pos x="87" y="77"/>
                  </a:cxn>
                  <a:cxn ang="0">
                    <a:pos x="74" y="90"/>
                  </a:cxn>
                  <a:cxn ang="0">
                    <a:pos x="68" y="77"/>
                  </a:cxn>
                  <a:cxn ang="0">
                    <a:pos x="56" y="77"/>
                  </a:cxn>
                  <a:cxn ang="0">
                    <a:pos x="56" y="115"/>
                  </a:cxn>
                  <a:cxn ang="0">
                    <a:pos x="50" y="109"/>
                  </a:cxn>
                  <a:cxn ang="0">
                    <a:pos x="44" y="109"/>
                  </a:cxn>
                  <a:cxn ang="0">
                    <a:pos x="25" y="115"/>
                  </a:cxn>
                  <a:cxn ang="0">
                    <a:pos x="13" y="128"/>
                  </a:cxn>
                  <a:cxn ang="0">
                    <a:pos x="7" y="135"/>
                  </a:cxn>
                  <a:cxn ang="0">
                    <a:pos x="13" y="147"/>
                  </a:cxn>
                  <a:cxn ang="0">
                    <a:pos x="7" y="147"/>
                  </a:cxn>
                  <a:cxn ang="0">
                    <a:pos x="0" y="160"/>
                  </a:cxn>
                  <a:cxn ang="0">
                    <a:pos x="7" y="167"/>
                  </a:cxn>
                  <a:cxn ang="0">
                    <a:pos x="7" y="160"/>
                  </a:cxn>
                  <a:cxn ang="0">
                    <a:pos x="13" y="167"/>
                  </a:cxn>
                  <a:cxn ang="0">
                    <a:pos x="13" y="205"/>
                  </a:cxn>
                  <a:cxn ang="0">
                    <a:pos x="31" y="199"/>
                  </a:cxn>
                  <a:cxn ang="0">
                    <a:pos x="37" y="186"/>
                  </a:cxn>
                  <a:cxn ang="0">
                    <a:pos x="31" y="173"/>
                  </a:cxn>
                  <a:cxn ang="0">
                    <a:pos x="25" y="160"/>
                  </a:cxn>
                  <a:cxn ang="0">
                    <a:pos x="19" y="147"/>
                  </a:cxn>
                  <a:cxn ang="0">
                    <a:pos x="31" y="141"/>
                  </a:cxn>
                  <a:cxn ang="0">
                    <a:pos x="50" y="128"/>
                  </a:cxn>
                  <a:cxn ang="0">
                    <a:pos x="56" y="128"/>
                  </a:cxn>
                  <a:cxn ang="0">
                    <a:pos x="56" y="147"/>
                  </a:cxn>
                </a:cxnLst>
                <a:rect l="0" t="0" r="r" b="b"/>
                <a:pathLst>
                  <a:path w="124" h="205">
                    <a:moveTo>
                      <a:pt x="56" y="147"/>
                    </a:moveTo>
                    <a:lnTo>
                      <a:pt x="68" y="160"/>
                    </a:lnTo>
                    <a:lnTo>
                      <a:pt x="80" y="154"/>
                    </a:lnTo>
                    <a:lnTo>
                      <a:pt x="87" y="141"/>
                    </a:lnTo>
                    <a:lnTo>
                      <a:pt x="80" y="128"/>
                    </a:lnTo>
                    <a:lnTo>
                      <a:pt x="93" y="128"/>
                    </a:lnTo>
                    <a:lnTo>
                      <a:pt x="105" y="115"/>
                    </a:lnTo>
                    <a:lnTo>
                      <a:pt x="111" y="128"/>
                    </a:lnTo>
                    <a:lnTo>
                      <a:pt x="111" y="115"/>
                    </a:lnTo>
                    <a:lnTo>
                      <a:pt x="117" y="128"/>
                    </a:lnTo>
                    <a:lnTo>
                      <a:pt x="124" y="109"/>
                    </a:lnTo>
                    <a:lnTo>
                      <a:pt x="111" y="58"/>
                    </a:lnTo>
                    <a:lnTo>
                      <a:pt x="111" y="51"/>
                    </a:lnTo>
                    <a:lnTo>
                      <a:pt x="117" y="51"/>
                    </a:lnTo>
                    <a:lnTo>
                      <a:pt x="111" y="38"/>
                    </a:lnTo>
                    <a:lnTo>
                      <a:pt x="87" y="0"/>
                    </a:lnTo>
                    <a:lnTo>
                      <a:pt x="80" y="0"/>
                    </a:lnTo>
                    <a:lnTo>
                      <a:pt x="87" y="77"/>
                    </a:lnTo>
                    <a:lnTo>
                      <a:pt x="74" y="90"/>
                    </a:lnTo>
                    <a:lnTo>
                      <a:pt x="68" y="77"/>
                    </a:lnTo>
                    <a:lnTo>
                      <a:pt x="56" y="77"/>
                    </a:lnTo>
                    <a:lnTo>
                      <a:pt x="56" y="115"/>
                    </a:lnTo>
                    <a:lnTo>
                      <a:pt x="50" y="109"/>
                    </a:lnTo>
                    <a:lnTo>
                      <a:pt x="44" y="109"/>
                    </a:lnTo>
                    <a:lnTo>
                      <a:pt x="25" y="115"/>
                    </a:lnTo>
                    <a:lnTo>
                      <a:pt x="13" y="128"/>
                    </a:lnTo>
                    <a:lnTo>
                      <a:pt x="7" y="135"/>
                    </a:lnTo>
                    <a:lnTo>
                      <a:pt x="13" y="147"/>
                    </a:lnTo>
                    <a:lnTo>
                      <a:pt x="7" y="147"/>
                    </a:lnTo>
                    <a:lnTo>
                      <a:pt x="0" y="160"/>
                    </a:lnTo>
                    <a:lnTo>
                      <a:pt x="7" y="167"/>
                    </a:lnTo>
                    <a:lnTo>
                      <a:pt x="7" y="160"/>
                    </a:lnTo>
                    <a:lnTo>
                      <a:pt x="13" y="167"/>
                    </a:lnTo>
                    <a:lnTo>
                      <a:pt x="13" y="205"/>
                    </a:lnTo>
                    <a:lnTo>
                      <a:pt x="31" y="199"/>
                    </a:lnTo>
                    <a:lnTo>
                      <a:pt x="37" y="186"/>
                    </a:lnTo>
                    <a:lnTo>
                      <a:pt x="31" y="173"/>
                    </a:lnTo>
                    <a:lnTo>
                      <a:pt x="25" y="160"/>
                    </a:lnTo>
                    <a:lnTo>
                      <a:pt x="19" y="147"/>
                    </a:lnTo>
                    <a:lnTo>
                      <a:pt x="31" y="141"/>
                    </a:lnTo>
                    <a:lnTo>
                      <a:pt x="50" y="128"/>
                    </a:lnTo>
                    <a:lnTo>
                      <a:pt x="56" y="128"/>
                    </a:lnTo>
                    <a:lnTo>
                      <a:pt x="56" y="14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56" name="Freeform 76"/>
              <p:cNvSpPr>
                <a:spLocks/>
              </p:cNvSpPr>
              <p:nvPr/>
            </p:nvSpPr>
            <p:spPr bwMode="auto">
              <a:xfrm>
                <a:off x="4921" y="1847"/>
                <a:ext cx="16" cy="21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0" y="0"/>
                  </a:cxn>
                  <a:cxn ang="0">
                    <a:pos x="6" y="19"/>
                  </a:cxn>
                  <a:cxn ang="0">
                    <a:pos x="12" y="6"/>
                  </a:cxn>
                </a:cxnLst>
                <a:rect l="0" t="0" r="r" b="b"/>
                <a:pathLst>
                  <a:path w="12" h="19">
                    <a:moveTo>
                      <a:pt x="12" y="6"/>
                    </a:moveTo>
                    <a:lnTo>
                      <a:pt x="0" y="0"/>
                    </a:lnTo>
                    <a:lnTo>
                      <a:pt x="6" y="19"/>
                    </a:lnTo>
                    <a:lnTo>
                      <a:pt x="12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57" name="Freeform 77"/>
              <p:cNvSpPr>
                <a:spLocks/>
              </p:cNvSpPr>
              <p:nvPr/>
            </p:nvSpPr>
            <p:spPr bwMode="auto">
              <a:xfrm>
                <a:off x="4903" y="1847"/>
                <a:ext cx="17" cy="29"/>
              </a:xfrm>
              <a:custGeom>
                <a:avLst/>
                <a:gdLst/>
                <a:ahLst/>
                <a:cxnLst>
                  <a:cxn ang="0">
                    <a:pos x="13" y="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9"/>
                  </a:cxn>
                  <a:cxn ang="0">
                    <a:pos x="13" y="26"/>
                  </a:cxn>
                  <a:cxn ang="0">
                    <a:pos x="13" y="6"/>
                  </a:cxn>
                </a:cxnLst>
                <a:rect l="0" t="0" r="r" b="b"/>
                <a:pathLst>
                  <a:path w="13" h="26">
                    <a:moveTo>
                      <a:pt x="13" y="6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0" y="19"/>
                    </a:lnTo>
                    <a:lnTo>
                      <a:pt x="13" y="26"/>
                    </a:lnTo>
                    <a:lnTo>
                      <a:pt x="13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58" name="Freeform 78"/>
              <p:cNvSpPr>
                <a:spLocks/>
              </p:cNvSpPr>
              <p:nvPr/>
            </p:nvSpPr>
            <p:spPr bwMode="auto">
              <a:xfrm>
                <a:off x="3418" y="2931"/>
                <a:ext cx="143" cy="313"/>
              </a:xfrm>
              <a:custGeom>
                <a:avLst/>
                <a:gdLst/>
                <a:ahLst/>
                <a:cxnLst>
                  <a:cxn ang="0">
                    <a:pos x="12" y="257"/>
                  </a:cxn>
                  <a:cxn ang="0">
                    <a:pos x="18" y="276"/>
                  </a:cxn>
                  <a:cxn ang="0">
                    <a:pos x="30" y="276"/>
                  </a:cxn>
                  <a:cxn ang="0">
                    <a:pos x="55" y="270"/>
                  </a:cxn>
                  <a:cxn ang="0">
                    <a:pos x="67" y="270"/>
                  </a:cxn>
                  <a:cxn ang="0">
                    <a:pos x="92" y="174"/>
                  </a:cxn>
                  <a:cxn ang="0">
                    <a:pos x="104" y="71"/>
                  </a:cxn>
                  <a:cxn ang="0">
                    <a:pos x="104" y="84"/>
                  </a:cxn>
                  <a:cxn ang="0">
                    <a:pos x="110" y="71"/>
                  </a:cxn>
                  <a:cxn ang="0">
                    <a:pos x="104" y="13"/>
                  </a:cxn>
                  <a:cxn ang="0">
                    <a:pos x="98" y="0"/>
                  </a:cxn>
                  <a:cxn ang="0">
                    <a:pos x="86" y="32"/>
                  </a:cxn>
                  <a:cxn ang="0">
                    <a:pos x="80" y="45"/>
                  </a:cxn>
                  <a:cxn ang="0">
                    <a:pos x="80" y="58"/>
                  </a:cxn>
                  <a:cxn ang="0">
                    <a:pos x="30" y="84"/>
                  </a:cxn>
                  <a:cxn ang="0">
                    <a:pos x="24" y="96"/>
                  </a:cxn>
                  <a:cxn ang="0">
                    <a:pos x="18" y="109"/>
                  </a:cxn>
                  <a:cxn ang="0">
                    <a:pos x="24" y="122"/>
                  </a:cxn>
                  <a:cxn ang="0">
                    <a:pos x="24" y="141"/>
                  </a:cxn>
                  <a:cxn ang="0">
                    <a:pos x="30" y="154"/>
                  </a:cxn>
                  <a:cxn ang="0">
                    <a:pos x="24" y="186"/>
                  </a:cxn>
                  <a:cxn ang="0">
                    <a:pos x="12" y="199"/>
                  </a:cxn>
                  <a:cxn ang="0">
                    <a:pos x="6" y="212"/>
                  </a:cxn>
                  <a:cxn ang="0">
                    <a:pos x="0" y="225"/>
                  </a:cxn>
                  <a:cxn ang="0">
                    <a:pos x="6" y="244"/>
                  </a:cxn>
                  <a:cxn ang="0">
                    <a:pos x="12" y="257"/>
                  </a:cxn>
                </a:cxnLst>
                <a:rect l="0" t="0" r="r" b="b"/>
                <a:pathLst>
                  <a:path w="110" h="276">
                    <a:moveTo>
                      <a:pt x="12" y="257"/>
                    </a:moveTo>
                    <a:lnTo>
                      <a:pt x="18" y="276"/>
                    </a:lnTo>
                    <a:lnTo>
                      <a:pt x="30" y="276"/>
                    </a:lnTo>
                    <a:lnTo>
                      <a:pt x="55" y="270"/>
                    </a:lnTo>
                    <a:lnTo>
                      <a:pt x="67" y="270"/>
                    </a:lnTo>
                    <a:lnTo>
                      <a:pt x="92" y="174"/>
                    </a:lnTo>
                    <a:lnTo>
                      <a:pt x="104" y="71"/>
                    </a:lnTo>
                    <a:lnTo>
                      <a:pt x="104" y="84"/>
                    </a:lnTo>
                    <a:lnTo>
                      <a:pt x="110" y="71"/>
                    </a:lnTo>
                    <a:lnTo>
                      <a:pt x="104" y="13"/>
                    </a:lnTo>
                    <a:lnTo>
                      <a:pt x="98" y="0"/>
                    </a:lnTo>
                    <a:lnTo>
                      <a:pt x="86" y="32"/>
                    </a:lnTo>
                    <a:lnTo>
                      <a:pt x="80" y="45"/>
                    </a:lnTo>
                    <a:lnTo>
                      <a:pt x="80" y="58"/>
                    </a:lnTo>
                    <a:lnTo>
                      <a:pt x="30" y="84"/>
                    </a:lnTo>
                    <a:lnTo>
                      <a:pt x="24" y="96"/>
                    </a:lnTo>
                    <a:lnTo>
                      <a:pt x="18" y="109"/>
                    </a:lnTo>
                    <a:lnTo>
                      <a:pt x="24" y="122"/>
                    </a:lnTo>
                    <a:lnTo>
                      <a:pt x="24" y="141"/>
                    </a:lnTo>
                    <a:lnTo>
                      <a:pt x="30" y="154"/>
                    </a:lnTo>
                    <a:lnTo>
                      <a:pt x="24" y="186"/>
                    </a:lnTo>
                    <a:lnTo>
                      <a:pt x="12" y="199"/>
                    </a:lnTo>
                    <a:lnTo>
                      <a:pt x="6" y="212"/>
                    </a:lnTo>
                    <a:lnTo>
                      <a:pt x="0" y="225"/>
                    </a:lnTo>
                    <a:lnTo>
                      <a:pt x="6" y="244"/>
                    </a:lnTo>
                    <a:lnTo>
                      <a:pt x="12" y="25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59" name="Freeform 79"/>
              <p:cNvSpPr>
                <a:spLocks/>
              </p:cNvSpPr>
              <p:nvPr/>
            </p:nvSpPr>
            <p:spPr bwMode="auto">
              <a:xfrm>
                <a:off x="3617" y="2364"/>
                <a:ext cx="22" cy="7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7" y="6"/>
                  </a:cxn>
                </a:cxnLst>
                <a:rect l="0" t="0" r="r" b="b"/>
                <a:pathLst>
                  <a:path w="19" h="6">
                    <a:moveTo>
                      <a:pt x="7" y="6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7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60" name="Freeform 80"/>
              <p:cNvSpPr>
                <a:spLocks/>
              </p:cNvSpPr>
              <p:nvPr/>
            </p:nvSpPr>
            <p:spPr bwMode="auto">
              <a:xfrm>
                <a:off x="2898" y="1747"/>
                <a:ext cx="56" cy="44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7" y="39"/>
                  </a:cxn>
                  <a:cxn ang="0">
                    <a:pos x="43" y="0"/>
                  </a:cxn>
                  <a:cxn ang="0">
                    <a:pos x="24" y="7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0" y="26"/>
                  </a:cxn>
                </a:cxnLst>
                <a:rect l="0" t="0" r="r" b="b"/>
                <a:pathLst>
                  <a:path w="43" h="39">
                    <a:moveTo>
                      <a:pt x="0" y="26"/>
                    </a:moveTo>
                    <a:lnTo>
                      <a:pt x="37" y="39"/>
                    </a:lnTo>
                    <a:lnTo>
                      <a:pt x="43" y="0"/>
                    </a:lnTo>
                    <a:lnTo>
                      <a:pt x="24" y="7"/>
                    </a:lnTo>
                    <a:lnTo>
                      <a:pt x="6" y="7"/>
                    </a:lnTo>
                    <a:lnTo>
                      <a:pt x="0" y="7"/>
                    </a:lnTo>
                    <a:lnTo>
                      <a:pt x="0" y="2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61" name="Freeform 81"/>
              <p:cNvSpPr>
                <a:spLocks/>
              </p:cNvSpPr>
              <p:nvPr/>
            </p:nvSpPr>
            <p:spPr bwMode="auto">
              <a:xfrm>
                <a:off x="3089" y="1810"/>
                <a:ext cx="48" cy="22"/>
              </a:xfrm>
              <a:custGeom>
                <a:avLst/>
                <a:gdLst/>
                <a:ahLst/>
                <a:cxnLst>
                  <a:cxn ang="0">
                    <a:pos x="13" y="19"/>
                  </a:cxn>
                  <a:cxn ang="0">
                    <a:pos x="37" y="19"/>
                  </a:cxn>
                  <a:cxn ang="0">
                    <a:pos x="37" y="6"/>
                  </a:cxn>
                  <a:cxn ang="0">
                    <a:pos x="0" y="0"/>
                  </a:cxn>
                  <a:cxn ang="0">
                    <a:pos x="0" y="13"/>
                  </a:cxn>
                  <a:cxn ang="0">
                    <a:pos x="13" y="19"/>
                  </a:cxn>
                </a:cxnLst>
                <a:rect l="0" t="0" r="r" b="b"/>
                <a:pathLst>
                  <a:path w="37" h="19">
                    <a:moveTo>
                      <a:pt x="13" y="19"/>
                    </a:moveTo>
                    <a:lnTo>
                      <a:pt x="37" y="19"/>
                    </a:lnTo>
                    <a:lnTo>
                      <a:pt x="37" y="6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13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62" name="Freeform 82"/>
              <p:cNvSpPr>
                <a:spLocks/>
              </p:cNvSpPr>
              <p:nvPr/>
            </p:nvSpPr>
            <p:spPr bwMode="auto">
              <a:xfrm>
                <a:off x="3226" y="1810"/>
                <a:ext cx="46" cy="30"/>
              </a:xfrm>
              <a:custGeom>
                <a:avLst/>
                <a:gdLst/>
                <a:ahLst/>
                <a:cxnLst>
                  <a:cxn ang="0">
                    <a:pos x="6" y="19"/>
                  </a:cxn>
                  <a:cxn ang="0">
                    <a:pos x="12" y="19"/>
                  </a:cxn>
                  <a:cxn ang="0">
                    <a:pos x="25" y="26"/>
                  </a:cxn>
                  <a:cxn ang="0">
                    <a:pos x="31" y="19"/>
                  </a:cxn>
                  <a:cxn ang="0">
                    <a:pos x="31" y="13"/>
                  </a:cxn>
                  <a:cxn ang="0">
                    <a:pos x="31" y="6"/>
                  </a:cxn>
                  <a:cxn ang="0">
                    <a:pos x="37" y="0"/>
                  </a:cxn>
                  <a:cxn ang="0">
                    <a:pos x="0" y="19"/>
                  </a:cxn>
                  <a:cxn ang="0">
                    <a:pos x="6" y="19"/>
                  </a:cxn>
                </a:cxnLst>
                <a:rect l="0" t="0" r="r" b="b"/>
                <a:pathLst>
                  <a:path w="37" h="26">
                    <a:moveTo>
                      <a:pt x="6" y="19"/>
                    </a:moveTo>
                    <a:lnTo>
                      <a:pt x="12" y="19"/>
                    </a:lnTo>
                    <a:lnTo>
                      <a:pt x="25" y="26"/>
                    </a:lnTo>
                    <a:lnTo>
                      <a:pt x="31" y="19"/>
                    </a:lnTo>
                    <a:lnTo>
                      <a:pt x="31" y="13"/>
                    </a:lnTo>
                    <a:lnTo>
                      <a:pt x="31" y="6"/>
                    </a:lnTo>
                    <a:lnTo>
                      <a:pt x="37" y="0"/>
                    </a:lnTo>
                    <a:lnTo>
                      <a:pt x="0" y="19"/>
                    </a:lnTo>
                    <a:lnTo>
                      <a:pt x="6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63" name="Freeform 83"/>
              <p:cNvSpPr>
                <a:spLocks/>
              </p:cNvSpPr>
              <p:nvPr/>
            </p:nvSpPr>
            <p:spPr bwMode="auto">
              <a:xfrm>
                <a:off x="2402" y="1977"/>
                <a:ext cx="8" cy="2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20"/>
                  </a:cxn>
                </a:cxnLst>
                <a:rect l="0" t="0" r="r" b="b"/>
                <a:pathLst>
                  <a:path w="6" h="20">
                    <a:moveTo>
                      <a:pt x="0" y="2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64" name="Freeform 84"/>
              <p:cNvSpPr>
                <a:spLocks/>
              </p:cNvSpPr>
              <p:nvPr/>
            </p:nvSpPr>
            <p:spPr bwMode="auto">
              <a:xfrm>
                <a:off x="2441" y="1963"/>
                <a:ext cx="33" cy="37"/>
              </a:xfrm>
              <a:custGeom>
                <a:avLst/>
                <a:gdLst/>
                <a:ahLst/>
                <a:cxnLst>
                  <a:cxn ang="0">
                    <a:pos x="24" y="6"/>
                  </a:cxn>
                  <a:cxn ang="0">
                    <a:pos x="12" y="0"/>
                  </a:cxn>
                  <a:cxn ang="0">
                    <a:pos x="6" y="12"/>
                  </a:cxn>
                  <a:cxn ang="0">
                    <a:pos x="0" y="32"/>
                  </a:cxn>
                  <a:cxn ang="0">
                    <a:pos x="24" y="6"/>
                  </a:cxn>
                </a:cxnLst>
                <a:rect l="0" t="0" r="r" b="b"/>
                <a:pathLst>
                  <a:path w="24" h="32">
                    <a:moveTo>
                      <a:pt x="24" y="6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0" y="32"/>
                    </a:lnTo>
                    <a:lnTo>
                      <a:pt x="24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65" name="Freeform 85"/>
              <p:cNvSpPr>
                <a:spLocks/>
              </p:cNvSpPr>
              <p:nvPr/>
            </p:nvSpPr>
            <p:spPr bwMode="auto">
              <a:xfrm>
                <a:off x="3432" y="1548"/>
                <a:ext cx="144" cy="254"/>
              </a:xfrm>
              <a:custGeom>
                <a:avLst/>
                <a:gdLst/>
                <a:ahLst/>
                <a:cxnLst>
                  <a:cxn ang="0">
                    <a:pos x="86" y="109"/>
                  </a:cxn>
                  <a:cxn ang="0">
                    <a:pos x="92" y="122"/>
                  </a:cxn>
                  <a:cxn ang="0">
                    <a:pos x="92" y="109"/>
                  </a:cxn>
                  <a:cxn ang="0">
                    <a:pos x="105" y="115"/>
                  </a:cxn>
                  <a:cxn ang="0">
                    <a:pos x="105" y="128"/>
                  </a:cxn>
                  <a:cxn ang="0">
                    <a:pos x="92" y="135"/>
                  </a:cxn>
                  <a:cxn ang="0">
                    <a:pos x="92" y="141"/>
                  </a:cxn>
                  <a:cxn ang="0">
                    <a:pos x="98" y="141"/>
                  </a:cxn>
                  <a:cxn ang="0">
                    <a:pos x="111" y="199"/>
                  </a:cxn>
                  <a:cxn ang="0">
                    <a:pos x="111" y="212"/>
                  </a:cxn>
                  <a:cxn ang="0">
                    <a:pos x="92" y="224"/>
                  </a:cxn>
                  <a:cxn ang="0">
                    <a:pos x="68" y="218"/>
                  </a:cxn>
                  <a:cxn ang="0">
                    <a:pos x="55" y="199"/>
                  </a:cxn>
                  <a:cxn ang="0">
                    <a:pos x="55" y="173"/>
                  </a:cxn>
                  <a:cxn ang="0">
                    <a:pos x="43" y="160"/>
                  </a:cxn>
                  <a:cxn ang="0">
                    <a:pos x="55" y="160"/>
                  </a:cxn>
                  <a:cxn ang="0">
                    <a:pos x="55" y="147"/>
                  </a:cxn>
                  <a:cxn ang="0">
                    <a:pos x="61" y="135"/>
                  </a:cxn>
                  <a:cxn ang="0">
                    <a:pos x="37" y="109"/>
                  </a:cxn>
                  <a:cxn ang="0">
                    <a:pos x="25" y="109"/>
                  </a:cxn>
                  <a:cxn ang="0">
                    <a:pos x="18" y="96"/>
                  </a:cxn>
                  <a:cxn ang="0">
                    <a:pos x="18" y="83"/>
                  </a:cxn>
                  <a:cxn ang="0">
                    <a:pos x="18" y="77"/>
                  </a:cxn>
                  <a:cxn ang="0">
                    <a:pos x="12" y="58"/>
                  </a:cxn>
                  <a:cxn ang="0">
                    <a:pos x="6" y="45"/>
                  </a:cxn>
                  <a:cxn ang="0">
                    <a:pos x="0" y="38"/>
                  </a:cxn>
                  <a:cxn ang="0">
                    <a:pos x="0" y="32"/>
                  </a:cxn>
                  <a:cxn ang="0">
                    <a:pos x="6" y="25"/>
                  </a:cxn>
                  <a:cxn ang="0">
                    <a:pos x="25" y="13"/>
                  </a:cxn>
                  <a:cxn ang="0">
                    <a:pos x="55" y="0"/>
                  </a:cxn>
                  <a:cxn ang="0">
                    <a:pos x="80" y="6"/>
                  </a:cxn>
                  <a:cxn ang="0">
                    <a:pos x="98" y="32"/>
                  </a:cxn>
                  <a:cxn ang="0">
                    <a:pos x="68" y="32"/>
                  </a:cxn>
                  <a:cxn ang="0">
                    <a:pos x="61" y="45"/>
                  </a:cxn>
                  <a:cxn ang="0">
                    <a:pos x="68" y="51"/>
                  </a:cxn>
                  <a:cxn ang="0">
                    <a:pos x="61" y="51"/>
                  </a:cxn>
                  <a:cxn ang="0">
                    <a:pos x="74" y="83"/>
                  </a:cxn>
                  <a:cxn ang="0">
                    <a:pos x="86" y="83"/>
                  </a:cxn>
                  <a:cxn ang="0">
                    <a:pos x="86" y="109"/>
                  </a:cxn>
                </a:cxnLst>
                <a:rect l="0" t="0" r="r" b="b"/>
                <a:pathLst>
                  <a:path w="111" h="224">
                    <a:moveTo>
                      <a:pt x="86" y="109"/>
                    </a:moveTo>
                    <a:lnTo>
                      <a:pt x="92" y="122"/>
                    </a:lnTo>
                    <a:lnTo>
                      <a:pt x="92" y="109"/>
                    </a:lnTo>
                    <a:lnTo>
                      <a:pt x="105" y="115"/>
                    </a:lnTo>
                    <a:lnTo>
                      <a:pt x="105" y="128"/>
                    </a:lnTo>
                    <a:lnTo>
                      <a:pt x="92" y="135"/>
                    </a:lnTo>
                    <a:lnTo>
                      <a:pt x="92" y="141"/>
                    </a:lnTo>
                    <a:lnTo>
                      <a:pt x="98" y="141"/>
                    </a:lnTo>
                    <a:lnTo>
                      <a:pt x="111" y="199"/>
                    </a:lnTo>
                    <a:lnTo>
                      <a:pt x="111" y="212"/>
                    </a:lnTo>
                    <a:lnTo>
                      <a:pt x="92" y="224"/>
                    </a:lnTo>
                    <a:lnTo>
                      <a:pt x="68" y="218"/>
                    </a:lnTo>
                    <a:lnTo>
                      <a:pt x="55" y="199"/>
                    </a:lnTo>
                    <a:lnTo>
                      <a:pt x="55" y="173"/>
                    </a:lnTo>
                    <a:lnTo>
                      <a:pt x="43" y="160"/>
                    </a:lnTo>
                    <a:lnTo>
                      <a:pt x="55" y="160"/>
                    </a:lnTo>
                    <a:lnTo>
                      <a:pt x="55" y="147"/>
                    </a:lnTo>
                    <a:lnTo>
                      <a:pt x="61" y="135"/>
                    </a:lnTo>
                    <a:lnTo>
                      <a:pt x="37" y="109"/>
                    </a:lnTo>
                    <a:lnTo>
                      <a:pt x="25" y="109"/>
                    </a:lnTo>
                    <a:lnTo>
                      <a:pt x="18" y="96"/>
                    </a:lnTo>
                    <a:lnTo>
                      <a:pt x="18" y="83"/>
                    </a:lnTo>
                    <a:lnTo>
                      <a:pt x="18" y="77"/>
                    </a:lnTo>
                    <a:lnTo>
                      <a:pt x="12" y="58"/>
                    </a:lnTo>
                    <a:lnTo>
                      <a:pt x="6" y="45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6" y="25"/>
                    </a:lnTo>
                    <a:lnTo>
                      <a:pt x="25" y="13"/>
                    </a:lnTo>
                    <a:lnTo>
                      <a:pt x="55" y="0"/>
                    </a:lnTo>
                    <a:lnTo>
                      <a:pt x="80" y="6"/>
                    </a:lnTo>
                    <a:lnTo>
                      <a:pt x="98" y="32"/>
                    </a:lnTo>
                    <a:lnTo>
                      <a:pt x="68" y="32"/>
                    </a:lnTo>
                    <a:lnTo>
                      <a:pt x="61" y="45"/>
                    </a:lnTo>
                    <a:lnTo>
                      <a:pt x="68" y="51"/>
                    </a:lnTo>
                    <a:lnTo>
                      <a:pt x="61" y="51"/>
                    </a:lnTo>
                    <a:lnTo>
                      <a:pt x="74" y="83"/>
                    </a:lnTo>
                    <a:lnTo>
                      <a:pt x="86" y="83"/>
                    </a:lnTo>
                    <a:lnTo>
                      <a:pt x="86" y="109"/>
                    </a:lnTo>
                  </a:path>
                </a:pathLst>
              </a:custGeom>
              <a:noFill/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66" name="Freeform 86"/>
              <p:cNvSpPr>
                <a:spLocks/>
              </p:cNvSpPr>
              <p:nvPr/>
            </p:nvSpPr>
            <p:spPr bwMode="auto">
              <a:xfrm>
                <a:off x="5089" y="1461"/>
                <a:ext cx="7" cy="21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6" y="13"/>
                  </a:cxn>
                  <a:cxn ang="0">
                    <a:pos x="0" y="0"/>
                  </a:cxn>
                  <a:cxn ang="0">
                    <a:pos x="0" y="19"/>
                  </a:cxn>
                </a:cxnLst>
                <a:rect l="0" t="0" r="r" b="b"/>
                <a:pathLst>
                  <a:path w="6" h="19">
                    <a:moveTo>
                      <a:pt x="0" y="19"/>
                    </a:moveTo>
                    <a:lnTo>
                      <a:pt x="6" y="13"/>
                    </a:ln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67" name="Freeform 87"/>
              <p:cNvSpPr>
                <a:spLocks/>
              </p:cNvSpPr>
              <p:nvPr/>
            </p:nvSpPr>
            <p:spPr bwMode="auto">
              <a:xfrm>
                <a:off x="5025" y="1587"/>
                <a:ext cx="21" cy="2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0"/>
                  </a:cxn>
                  <a:cxn ang="0">
                    <a:pos x="0" y="19"/>
                  </a:cxn>
                  <a:cxn ang="0">
                    <a:pos x="18" y="0"/>
                  </a:cxn>
                </a:cxnLst>
                <a:rect l="0" t="0" r="r" b="b"/>
                <a:pathLst>
                  <a:path w="18" h="19">
                    <a:moveTo>
                      <a:pt x="18" y="0"/>
                    </a:moveTo>
                    <a:lnTo>
                      <a:pt x="12" y="0"/>
                    </a:lnTo>
                    <a:lnTo>
                      <a:pt x="0" y="19"/>
                    </a:lnTo>
                    <a:lnTo>
                      <a:pt x="18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68" name="Freeform 88"/>
              <p:cNvSpPr>
                <a:spLocks/>
              </p:cNvSpPr>
              <p:nvPr/>
            </p:nvSpPr>
            <p:spPr bwMode="auto">
              <a:xfrm>
                <a:off x="4929" y="1587"/>
                <a:ext cx="98" cy="100"/>
              </a:xfrm>
              <a:custGeom>
                <a:avLst/>
                <a:gdLst/>
                <a:ahLst/>
                <a:cxnLst>
                  <a:cxn ang="0">
                    <a:pos x="24" y="90"/>
                  </a:cxn>
                  <a:cxn ang="0">
                    <a:pos x="30" y="77"/>
                  </a:cxn>
                  <a:cxn ang="0">
                    <a:pos x="24" y="51"/>
                  </a:cxn>
                  <a:cxn ang="0">
                    <a:pos x="30" y="70"/>
                  </a:cxn>
                  <a:cxn ang="0">
                    <a:pos x="37" y="51"/>
                  </a:cxn>
                  <a:cxn ang="0">
                    <a:pos x="55" y="70"/>
                  </a:cxn>
                  <a:cxn ang="0">
                    <a:pos x="61" y="51"/>
                  </a:cxn>
                  <a:cxn ang="0">
                    <a:pos x="74" y="38"/>
                  </a:cxn>
                  <a:cxn ang="0">
                    <a:pos x="61" y="38"/>
                  </a:cxn>
                  <a:cxn ang="0">
                    <a:pos x="61" y="19"/>
                  </a:cxn>
                  <a:cxn ang="0">
                    <a:pos x="55" y="32"/>
                  </a:cxn>
                  <a:cxn ang="0">
                    <a:pos x="43" y="19"/>
                  </a:cxn>
                  <a:cxn ang="0">
                    <a:pos x="0" y="0"/>
                  </a:cxn>
                  <a:cxn ang="0">
                    <a:pos x="6" y="13"/>
                  </a:cxn>
                  <a:cxn ang="0">
                    <a:pos x="24" y="38"/>
                  </a:cxn>
                  <a:cxn ang="0">
                    <a:pos x="12" y="38"/>
                  </a:cxn>
                  <a:cxn ang="0">
                    <a:pos x="6" y="51"/>
                  </a:cxn>
                  <a:cxn ang="0">
                    <a:pos x="24" y="90"/>
                  </a:cxn>
                </a:cxnLst>
                <a:rect l="0" t="0" r="r" b="b"/>
                <a:pathLst>
                  <a:path w="74" h="90">
                    <a:moveTo>
                      <a:pt x="24" y="90"/>
                    </a:moveTo>
                    <a:lnTo>
                      <a:pt x="30" y="77"/>
                    </a:lnTo>
                    <a:lnTo>
                      <a:pt x="24" y="51"/>
                    </a:lnTo>
                    <a:lnTo>
                      <a:pt x="30" y="70"/>
                    </a:lnTo>
                    <a:lnTo>
                      <a:pt x="37" y="51"/>
                    </a:lnTo>
                    <a:lnTo>
                      <a:pt x="55" y="70"/>
                    </a:lnTo>
                    <a:lnTo>
                      <a:pt x="61" y="51"/>
                    </a:lnTo>
                    <a:lnTo>
                      <a:pt x="74" y="38"/>
                    </a:lnTo>
                    <a:lnTo>
                      <a:pt x="61" y="38"/>
                    </a:lnTo>
                    <a:lnTo>
                      <a:pt x="61" y="19"/>
                    </a:lnTo>
                    <a:lnTo>
                      <a:pt x="55" y="32"/>
                    </a:lnTo>
                    <a:lnTo>
                      <a:pt x="43" y="19"/>
                    </a:lnTo>
                    <a:lnTo>
                      <a:pt x="0" y="0"/>
                    </a:lnTo>
                    <a:lnTo>
                      <a:pt x="6" y="13"/>
                    </a:lnTo>
                    <a:lnTo>
                      <a:pt x="24" y="38"/>
                    </a:lnTo>
                    <a:lnTo>
                      <a:pt x="12" y="38"/>
                    </a:lnTo>
                    <a:lnTo>
                      <a:pt x="6" y="51"/>
                    </a:lnTo>
                    <a:lnTo>
                      <a:pt x="24" y="9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69" name="Freeform 89"/>
              <p:cNvSpPr>
                <a:spLocks/>
              </p:cNvSpPr>
              <p:nvPr/>
            </p:nvSpPr>
            <p:spPr bwMode="auto">
              <a:xfrm>
                <a:off x="4081" y="2415"/>
                <a:ext cx="40" cy="92"/>
              </a:xfrm>
              <a:custGeom>
                <a:avLst/>
                <a:gdLst/>
                <a:ahLst/>
                <a:cxnLst>
                  <a:cxn ang="0">
                    <a:pos x="7" y="83"/>
                  </a:cxn>
                  <a:cxn ang="0">
                    <a:pos x="31" y="83"/>
                  </a:cxn>
                  <a:cxn ang="0">
                    <a:pos x="31" y="44"/>
                  </a:cxn>
                  <a:cxn ang="0">
                    <a:pos x="13" y="12"/>
                  </a:cxn>
                  <a:cxn ang="0">
                    <a:pos x="7" y="0"/>
                  </a:cxn>
                  <a:cxn ang="0">
                    <a:pos x="7" y="12"/>
                  </a:cxn>
                  <a:cxn ang="0">
                    <a:pos x="0" y="44"/>
                  </a:cxn>
                  <a:cxn ang="0">
                    <a:pos x="7" y="83"/>
                  </a:cxn>
                </a:cxnLst>
                <a:rect l="0" t="0" r="r" b="b"/>
                <a:pathLst>
                  <a:path w="31" h="83">
                    <a:moveTo>
                      <a:pt x="7" y="83"/>
                    </a:moveTo>
                    <a:lnTo>
                      <a:pt x="31" y="83"/>
                    </a:lnTo>
                    <a:lnTo>
                      <a:pt x="31" y="44"/>
                    </a:lnTo>
                    <a:lnTo>
                      <a:pt x="13" y="12"/>
                    </a:lnTo>
                    <a:lnTo>
                      <a:pt x="7" y="0"/>
                    </a:lnTo>
                    <a:lnTo>
                      <a:pt x="7" y="12"/>
                    </a:lnTo>
                    <a:lnTo>
                      <a:pt x="0" y="44"/>
                    </a:lnTo>
                    <a:lnTo>
                      <a:pt x="7" y="8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70" name="Freeform 90"/>
              <p:cNvSpPr>
                <a:spLocks/>
              </p:cNvSpPr>
              <p:nvPr/>
            </p:nvSpPr>
            <p:spPr bwMode="auto">
              <a:xfrm>
                <a:off x="3938" y="1900"/>
                <a:ext cx="15" cy="21"/>
              </a:xfrm>
              <a:custGeom>
                <a:avLst/>
                <a:gdLst/>
                <a:ahLst/>
                <a:cxnLst>
                  <a:cxn ang="0">
                    <a:pos x="12" y="19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19"/>
                  </a:cxn>
                </a:cxnLst>
                <a:rect l="0" t="0" r="r" b="b"/>
                <a:pathLst>
                  <a:path w="12" h="19">
                    <a:moveTo>
                      <a:pt x="12" y="19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2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71" name="Freeform 91"/>
              <p:cNvSpPr>
                <a:spLocks/>
              </p:cNvSpPr>
              <p:nvPr/>
            </p:nvSpPr>
            <p:spPr bwMode="auto">
              <a:xfrm>
                <a:off x="4600" y="2494"/>
                <a:ext cx="187" cy="262"/>
              </a:xfrm>
              <a:custGeom>
                <a:avLst/>
                <a:gdLst/>
                <a:ahLst/>
                <a:cxnLst>
                  <a:cxn ang="0">
                    <a:pos x="0" y="148"/>
                  </a:cxn>
                  <a:cxn ang="0">
                    <a:pos x="19" y="161"/>
                  </a:cxn>
                  <a:cxn ang="0">
                    <a:pos x="25" y="199"/>
                  </a:cxn>
                  <a:cxn ang="0">
                    <a:pos x="37" y="199"/>
                  </a:cxn>
                  <a:cxn ang="0">
                    <a:pos x="37" y="206"/>
                  </a:cxn>
                  <a:cxn ang="0">
                    <a:pos x="68" y="206"/>
                  </a:cxn>
                  <a:cxn ang="0">
                    <a:pos x="74" y="231"/>
                  </a:cxn>
                  <a:cxn ang="0">
                    <a:pos x="93" y="218"/>
                  </a:cxn>
                  <a:cxn ang="0">
                    <a:pos x="105" y="199"/>
                  </a:cxn>
                  <a:cxn ang="0">
                    <a:pos x="105" y="180"/>
                  </a:cxn>
                  <a:cxn ang="0">
                    <a:pos x="130" y="122"/>
                  </a:cxn>
                  <a:cxn ang="0">
                    <a:pos x="136" y="122"/>
                  </a:cxn>
                  <a:cxn ang="0">
                    <a:pos x="123" y="116"/>
                  </a:cxn>
                  <a:cxn ang="0">
                    <a:pos x="117" y="109"/>
                  </a:cxn>
                  <a:cxn ang="0">
                    <a:pos x="123" y="96"/>
                  </a:cxn>
                  <a:cxn ang="0">
                    <a:pos x="130" y="90"/>
                  </a:cxn>
                  <a:cxn ang="0">
                    <a:pos x="130" y="77"/>
                  </a:cxn>
                  <a:cxn ang="0">
                    <a:pos x="123" y="77"/>
                  </a:cxn>
                  <a:cxn ang="0">
                    <a:pos x="123" y="71"/>
                  </a:cxn>
                  <a:cxn ang="0">
                    <a:pos x="123" y="71"/>
                  </a:cxn>
                  <a:cxn ang="0">
                    <a:pos x="117" y="58"/>
                  </a:cxn>
                  <a:cxn ang="0">
                    <a:pos x="123" y="51"/>
                  </a:cxn>
                  <a:cxn ang="0">
                    <a:pos x="130" y="45"/>
                  </a:cxn>
                  <a:cxn ang="0">
                    <a:pos x="136" y="39"/>
                  </a:cxn>
                  <a:cxn ang="0">
                    <a:pos x="130" y="39"/>
                  </a:cxn>
                  <a:cxn ang="0">
                    <a:pos x="142" y="32"/>
                  </a:cxn>
                  <a:cxn ang="0">
                    <a:pos x="123" y="19"/>
                  </a:cxn>
                  <a:cxn ang="0">
                    <a:pos x="111" y="0"/>
                  </a:cxn>
                  <a:cxn ang="0">
                    <a:pos x="93" y="32"/>
                  </a:cxn>
                  <a:cxn ang="0">
                    <a:pos x="93" y="39"/>
                  </a:cxn>
                  <a:cxn ang="0">
                    <a:pos x="74" y="39"/>
                  </a:cxn>
                  <a:cxn ang="0">
                    <a:pos x="56" y="51"/>
                  </a:cxn>
                  <a:cxn ang="0">
                    <a:pos x="56" y="71"/>
                  </a:cxn>
                  <a:cxn ang="0">
                    <a:pos x="37" y="71"/>
                  </a:cxn>
                  <a:cxn ang="0">
                    <a:pos x="31" y="109"/>
                  </a:cxn>
                  <a:cxn ang="0">
                    <a:pos x="19" y="96"/>
                  </a:cxn>
                  <a:cxn ang="0">
                    <a:pos x="7" y="103"/>
                  </a:cxn>
                  <a:cxn ang="0">
                    <a:pos x="0" y="122"/>
                  </a:cxn>
                  <a:cxn ang="0">
                    <a:pos x="0" y="135"/>
                  </a:cxn>
                  <a:cxn ang="0">
                    <a:pos x="0" y="148"/>
                  </a:cxn>
                </a:cxnLst>
                <a:rect l="0" t="0" r="r" b="b"/>
                <a:pathLst>
                  <a:path w="142" h="231">
                    <a:moveTo>
                      <a:pt x="0" y="148"/>
                    </a:moveTo>
                    <a:lnTo>
                      <a:pt x="19" y="161"/>
                    </a:lnTo>
                    <a:lnTo>
                      <a:pt x="25" y="199"/>
                    </a:lnTo>
                    <a:lnTo>
                      <a:pt x="37" y="199"/>
                    </a:lnTo>
                    <a:lnTo>
                      <a:pt x="37" y="206"/>
                    </a:lnTo>
                    <a:lnTo>
                      <a:pt x="68" y="206"/>
                    </a:lnTo>
                    <a:lnTo>
                      <a:pt x="74" y="231"/>
                    </a:lnTo>
                    <a:lnTo>
                      <a:pt x="93" y="218"/>
                    </a:lnTo>
                    <a:lnTo>
                      <a:pt x="105" y="199"/>
                    </a:lnTo>
                    <a:lnTo>
                      <a:pt x="105" y="180"/>
                    </a:lnTo>
                    <a:lnTo>
                      <a:pt x="130" y="122"/>
                    </a:lnTo>
                    <a:lnTo>
                      <a:pt x="136" y="122"/>
                    </a:lnTo>
                    <a:lnTo>
                      <a:pt x="123" y="116"/>
                    </a:lnTo>
                    <a:lnTo>
                      <a:pt x="117" y="109"/>
                    </a:lnTo>
                    <a:lnTo>
                      <a:pt x="123" y="96"/>
                    </a:lnTo>
                    <a:lnTo>
                      <a:pt x="130" y="90"/>
                    </a:lnTo>
                    <a:lnTo>
                      <a:pt x="130" y="77"/>
                    </a:lnTo>
                    <a:lnTo>
                      <a:pt x="123" y="77"/>
                    </a:lnTo>
                    <a:lnTo>
                      <a:pt x="123" y="71"/>
                    </a:lnTo>
                    <a:lnTo>
                      <a:pt x="123" y="71"/>
                    </a:lnTo>
                    <a:lnTo>
                      <a:pt x="117" y="58"/>
                    </a:lnTo>
                    <a:lnTo>
                      <a:pt x="123" y="51"/>
                    </a:lnTo>
                    <a:lnTo>
                      <a:pt x="130" y="45"/>
                    </a:lnTo>
                    <a:lnTo>
                      <a:pt x="136" y="39"/>
                    </a:lnTo>
                    <a:lnTo>
                      <a:pt x="130" y="39"/>
                    </a:lnTo>
                    <a:lnTo>
                      <a:pt x="142" y="32"/>
                    </a:lnTo>
                    <a:lnTo>
                      <a:pt x="123" y="19"/>
                    </a:lnTo>
                    <a:lnTo>
                      <a:pt x="111" y="0"/>
                    </a:lnTo>
                    <a:lnTo>
                      <a:pt x="93" y="32"/>
                    </a:lnTo>
                    <a:lnTo>
                      <a:pt x="93" y="39"/>
                    </a:lnTo>
                    <a:lnTo>
                      <a:pt x="74" y="39"/>
                    </a:lnTo>
                    <a:lnTo>
                      <a:pt x="56" y="51"/>
                    </a:lnTo>
                    <a:lnTo>
                      <a:pt x="56" y="71"/>
                    </a:lnTo>
                    <a:lnTo>
                      <a:pt x="37" y="71"/>
                    </a:lnTo>
                    <a:lnTo>
                      <a:pt x="31" y="109"/>
                    </a:lnTo>
                    <a:lnTo>
                      <a:pt x="19" y="96"/>
                    </a:lnTo>
                    <a:lnTo>
                      <a:pt x="7" y="103"/>
                    </a:lnTo>
                    <a:lnTo>
                      <a:pt x="0" y="122"/>
                    </a:lnTo>
                    <a:lnTo>
                      <a:pt x="0" y="135"/>
                    </a:lnTo>
                    <a:lnTo>
                      <a:pt x="0" y="148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72" name="Freeform 92"/>
              <p:cNvSpPr>
                <a:spLocks/>
              </p:cNvSpPr>
              <p:nvPr/>
            </p:nvSpPr>
            <p:spPr bwMode="auto">
              <a:xfrm>
                <a:off x="4569" y="2174"/>
                <a:ext cx="31" cy="37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12" y="32"/>
                  </a:cxn>
                  <a:cxn ang="0">
                    <a:pos x="24" y="25"/>
                  </a:cxn>
                  <a:cxn ang="0">
                    <a:pos x="24" y="6"/>
                  </a:cxn>
                  <a:cxn ang="0">
                    <a:pos x="6" y="0"/>
                  </a:cxn>
                  <a:cxn ang="0">
                    <a:pos x="0" y="19"/>
                  </a:cxn>
                  <a:cxn ang="0">
                    <a:pos x="6" y="32"/>
                  </a:cxn>
                </a:cxnLst>
                <a:rect l="0" t="0" r="r" b="b"/>
                <a:pathLst>
                  <a:path w="24" h="32">
                    <a:moveTo>
                      <a:pt x="6" y="32"/>
                    </a:moveTo>
                    <a:lnTo>
                      <a:pt x="12" y="32"/>
                    </a:lnTo>
                    <a:lnTo>
                      <a:pt x="24" y="25"/>
                    </a:lnTo>
                    <a:lnTo>
                      <a:pt x="24" y="6"/>
                    </a:lnTo>
                    <a:lnTo>
                      <a:pt x="6" y="0"/>
                    </a:lnTo>
                    <a:lnTo>
                      <a:pt x="0" y="19"/>
                    </a:lnTo>
                    <a:lnTo>
                      <a:pt x="6" y="3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73" name="Freeform 93"/>
              <p:cNvSpPr>
                <a:spLocks/>
              </p:cNvSpPr>
              <p:nvPr/>
            </p:nvSpPr>
            <p:spPr bwMode="auto">
              <a:xfrm>
                <a:off x="4760" y="2060"/>
                <a:ext cx="15" cy="65"/>
              </a:xfrm>
              <a:custGeom>
                <a:avLst/>
                <a:gdLst/>
                <a:ahLst/>
                <a:cxnLst>
                  <a:cxn ang="0">
                    <a:pos x="7" y="58"/>
                  </a:cxn>
                  <a:cxn ang="0">
                    <a:pos x="13" y="58"/>
                  </a:cxn>
                  <a:cxn ang="0">
                    <a:pos x="13" y="0"/>
                  </a:cxn>
                  <a:cxn ang="0">
                    <a:pos x="0" y="26"/>
                  </a:cxn>
                  <a:cxn ang="0">
                    <a:pos x="7" y="58"/>
                  </a:cxn>
                </a:cxnLst>
                <a:rect l="0" t="0" r="r" b="b"/>
                <a:pathLst>
                  <a:path w="13" h="58">
                    <a:moveTo>
                      <a:pt x="7" y="58"/>
                    </a:moveTo>
                    <a:lnTo>
                      <a:pt x="13" y="58"/>
                    </a:lnTo>
                    <a:lnTo>
                      <a:pt x="13" y="0"/>
                    </a:lnTo>
                    <a:lnTo>
                      <a:pt x="0" y="26"/>
                    </a:lnTo>
                    <a:lnTo>
                      <a:pt x="7" y="58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74" name="Freeform 94"/>
              <p:cNvSpPr>
                <a:spLocks/>
              </p:cNvSpPr>
              <p:nvPr/>
            </p:nvSpPr>
            <p:spPr bwMode="auto">
              <a:xfrm>
                <a:off x="4361" y="2516"/>
                <a:ext cx="200" cy="270"/>
              </a:xfrm>
              <a:custGeom>
                <a:avLst/>
                <a:gdLst/>
                <a:ahLst/>
                <a:cxnLst>
                  <a:cxn ang="0">
                    <a:pos x="147" y="187"/>
                  </a:cxn>
                  <a:cxn ang="0">
                    <a:pos x="154" y="187"/>
                  </a:cxn>
                  <a:cxn ang="0">
                    <a:pos x="154" y="180"/>
                  </a:cxn>
                  <a:cxn ang="0">
                    <a:pos x="147" y="161"/>
                  </a:cxn>
                  <a:cxn ang="0">
                    <a:pos x="147" y="148"/>
                  </a:cxn>
                  <a:cxn ang="0">
                    <a:pos x="135" y="148"/>
                  </a:cxn>
                  <a:cxn ang="0">
                    <a:pos x="141" y="161"/>
                  </a:cxn>
                  <a:cxn ang="0">
                    <a:pos x="135" y="161"/>
                  </a:cxn>
                  <a:cxn ang="0">
                    <a:pos x="129" y="142"/>
                  </a:cxn>
                  <a:cxn ang="0">
                    <a:pos x="123" y="142"/>
                  </a:cxn>
                  <a:cxn ang="0">
                    <a:pos x="117" y="142"/>
                  </a:cxn>
                  <a:cxn ang="0">
                    <a:pos x="111" y="135"/>
                  </a:cxn>
                  <a:cxn ang="0">
                    <a:pos x="111" y="129"/>
                  </a:cxn>
                  <a:cxn ang="0">
                    <a:pos x="117" y="129"/>
                  </a:cxn>
                  <a:cxn ang="0">
                    <a:pos x="117" y="122"/>
                  </a:cxn>
                  <a:cxn ang="0">
                    <a:pos x="117" y="122"/>
                  </a:cxn>
                  <a:cxn ang="0">
                    <a:pos x="117" y="116"/>
                  </a:cxn>
                  <a:cxn ang="0">
                    <a:pos x="117" y="116"/>
                  </a:cxn>
                  <a:cxn ang="0">
                    <a:pos x="111" y="110"/>
                  </a:cxn>
                  <a:cxn ang="0">
                    <a:pos x="111" y="103"/>
                  </a:cxn>
                  <a:cxn ang="0">
                    <a:pos x="111" y="103"/>
                  </a:cxn>
                  <a:cxn ang="0">
                    <a:pos x="80" y="77"/>
                  </a:cxn>
                  <a:cxn ang="0">
                    <a:pos x="74" y="77"/>
                  </a:cxn>
                  <a:cxn ang="0">
                    <a:pos x="31" y="13"/>
                  </a:cxn>
                  <a:cxn ang="0">
                    <a:pos x="0" y="0"/>
                  </a:cxn>
                  <a:cxn ang="0">
                    <a:pos x="0" y="13"/>
                  </a:cxn>
                  <a:cxn ang="0">
                    <a:pos x="6" y="26"/>
                  </a:cxn>
                  <a:cxn ang="0">
                    <a:pos x="12" y="32"/>
                  </a:cxn>
                  <a:cxn ang="0">
                    <a:pos x="24" y="45"/>
                  </a:cxn>
                  <a:cxn ang="0">
                    <a:pos x="31" y="52"/>
                  </a:cxn>
                  <a:cxn ang="0">
                    <a:pos x="31" y="58"/>
                  </a:cxn>
                  <a:cxn ang="0">
                    <a:pos x="43" y="65"/>
                  </a:cxn>
                  <a:cxn ang="0">
                    <a:pos x="49" y="71"/>
                  </a:cxn>
                  <a:cxn ang="0">
                    <a:pos x="49" y="77"/>
                  </a:cxn>
                  <a:cxn ang="0">
                    <a:pos x="55" y="84"/>
                  </a:cxn>
                  <a:cxn ang="0">
                    <a:pos x="55" y="90"/>
                  </a:cxn>
                  <a:cxn ang="0">
                    <a:pos x="49" y="97"/>
                  </a:cxn>
                  <a:cxn ang="0">
                    <a:pos x="49" y="103"/>
                  </a:cxn>
                  <a:cxn ang="0">
                    <a:pos x="55" y="116"/>
                  </a:cxn>
                  <a:cxn ang="0">
                    <a:pos x="55" y="116"/>
                  </a:cxn>
                  <a:cxn ang="0">
                    <a:pos x="61" y="122"/>
                  </a:cxn>
                  <a:cxn ang="0">
                    <a:pos x="61" y="129"/>
                  </a:cxn>
                  <a:cxn ang="0">
                    <a:pos x="74" y="142"/>
                  </a:cxn>
                  <a:cxn ang="0">
                    <a:pos x="74" y="161"/>
                  </a:cxn>
                  <a:cxn ang="0">
                    <a:pos x="74" y="174"/>
                  </a:cxn>
                  <a:cxn ang="0">
                    <a:pos x="80" y="187"/>
                  </a:cxn>
                  <a:cxn ang="0">
                    <a:pos x="129" y="231"/>
                  </a:cxn>
                  <a:cxn ang="0">
                    <a:pos x="129" y="238"/>
                  </a:cxn>
                  <a:cxn ang="0">
                    <a:pos x="135" y="231"/>
                  </a:cxn>
                  <a:cxn ang="0">
                    <a:pos x="141" y="238"/>
                  </a:cxn>
                  <a:cxn ang="0">
                    <a:pos x="147" y="187"/>
                  </a:cxn>
                  <a:cxn ang="0">
                    <a:pos x="147" y="187"/>
                  </a:cxn>
                </a:cxnLst>
                <a:rect l="0" t="0" r="r" b="b"/>
                <a:pathLst>
                  <a:path w="154" h="238">
                    <a:moveTo>
                      <a:pt x="147" y="187"/>
                    </a:moveTo>
                    <a:lnTo>
                      <a:pt x="154" y="187"/>
                    </a:lnTo>
                    <a:lnTo>
                      <a:pt x="154" y="180"/>
                    </a:lnTo>
                    <a:lnTo>
                      <a:pt x="147" y="161"/>
                    </a:lnTo>
                    <a:lnTo>
                      <a:pt x="147" y="148"/>
                    </a:lnTo>
                    <a:lnTo>
                      <a:pt x="135" y="148"/>
                    </a:lnTo>
                    <a:lnTo>
                      <a:pt x="141" y="161"/>
                    </a:lnTo>
                    <a:lnTo>
                      <a:pt x="135" y="161"/>
                    </a:lnTo>
                    <a:lnTo>
                      <a:pt x="129" y="142"/>
                    </a:lnTo>
                    <a:lnTo>
                      <a:pt x="123" y="142"/>
                    </a:lnTo>
                    <a:lnTo>
                      <a:pt x="117" y="142"/>
                    </a:lnTo>
                    <a:lnTo>
                      <a:pt x="111" y="135"/>
                    </a:lnTo>
                    <a:lnTo>
                      <a:pt x="111" y="129"/>
                    </a:lnTo>
                    <a:lnTo>
                      <a:pt x="117" y="129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7" y="116"/>
                    </a:lnTo>
                    <a:lnTo>
                      <a:pt x="117" y="116"/>
                    </a:lnTo>
                    <a:lnTo>
                      <a:pt x="111" y="110"/>
                    </a:lnTo>
                    <a:lnTo>
                      <a:pt x="111" y="103"/>
                    </a:lnTo>
                    <a:lnTo>
                      <a:pt x="111" y="103"/>
                    </a:lnTo>
                    <a:lnTo>
                      <a:pt x="80" y="77"/>
                    </a:lnTo>
                    <a:lnTo>
                      <a:pt x="74" y="77"/>
                    </a:lnTo>
                    <a:lnTo>
                      <a:pt x="31" y="13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6" y="26"/>
                    </a:lnTo>
                    <a:lnTo>
                      <a:pt x="12" y="32"/>
                    </a:lnTo>
                    <a:lnTo>
                      <a:pt x="24" y="45"/>
                    </a:lnTo>
                    <a:lnTo>
                      <a:pt x="31" y="52"/>
                    </a:lnTo>
                    <a:lnTo>
                      <a:pt x="31" y="58"/>
                    </a:lnTo>
                    <a:lnTo>
                      <a:pt x="43" y="65"/>
                    </a:lnTo>
                    <a:lnTo>
                      <a:pt x="49" y="71"/>
                    </a:lnTo>
                    <a:lnTo>
                      <a:pt x="49" y="77"/>
                    </a:lnTo>
                    <a:lnTo>
                      <a:pt x="55" y="84"/>
                    </a:lnTo>
                    <a:lnTo>
                      <a:pt x="55" y="90"/>
                    </a:lnTo>
                    <a:lnTo>
                      <a:pt x="49" y="97"/>
                    </a:lnTo>
                    <a:lnTo>
                      <a:pt x="49" y="103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61" y="122"/>
                    </a:lnTo>
                    <a:lnTo>
                      <a:pt x="61" y="129"/>
                    </a:lnTo>
                    <a:lnTo>
                      <a:pt x="74" y="142"/>
                    </a:lnTo>
                    <a:lnTo>
                      <a:pt x="74" y="161"/>
                    </a:lnTo>
                    <a:lnTo>
                      <a:pt x="74" y="174"/>
                    </a:lnTo>
                    <a:lnTo>
                      <a:pt x="80" y="187"/>
                    </a:lnTo>
                    <a:lnTo>
                      <a:pt x="129" y="231"/>
                    </a:lnTo>
                    <a:lnTo>
                      <a:pt x="129" y="238"/>
                    </a:lnTo>
                    <a:lnTo>
                      <a:pt x="135" y="231"/>
                    </a:lnTo>
                    <a:lnTo>
                      <a:pt x="141" y="238"/>
                    </a:lnTo>
                    <a:lnTo>
                      <a:pt x="147" y="187"/>
                    </a:lnTo>
                    <a:lnTo>
                      <a:pt x="147" y="18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75" name="Freeform 95"/>
              <p:cNvSpPr>
                <a:spLocks/>
              </p:cNvSpPr>
              <p:nvPr/>
            </p:nvSpPr>
            <p:spPr bwMode="auto">
              <a:xfrm>
                <a:off x="4873" y="2844"/>
                <a:ext cx="10" cy="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76" name="Freeform 96"/>
              <p:cNvSpPr>
                <a:spLocks/>
              </p:cNvSpPr>
              <p:nvPr/>
            </p:nvSpPr>
            <p:spPr bwMode="auto">
              <a:xfrm>
                <a:off x="4889" y="2822"/>
                <a:ext cx="23" cy="22"/>
              </a:xfrm>
              <a:custGeom>
                <a:avLst/>
                <a:gdLst/>
                <a:ahLst/>
                <a:cxnLst>
                  <a:cxn ang="0">
                    <a:pos x="12" y="19"/>
                  </a:cxn>
                  <a:cxn ang="0">
                    <a:pos x="18" y="0"/>
                  </a:cxn>
                  <a:cxn ang="0">
                    <a:pos x="12" y="0"/>
                  </a:cxn>
                  <a:cxn ang="0">
                    <a:pos x="0" y="19"/>
                  </a:cxn>
                  <a:cxn ang="0">
                    <a:pos x="12" y="19"/>
                  </a:cxn>
                </a:cxnLst>
                <a:rect l="0" t="0" r="r" b="b"/>
                <a:pathLst>
                  <a:path w="18" h="19">
                    <a:moveTo>
                      <a:pt x="12" y="19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0" y="19"/>
                    </a:lnTo>
                    <a:lnTo>
                      <a:pt x="12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77" name="Freeform 97"/>
              <p:cNvSpPr>
                <a:spLocks/>
              </p:cNvSpPr>
              <p:nvPr/>
            </p:nvSpPr>
            <p:spPr bwMode="auto">
              <a:xfrm>
                <a:off x="4777" y="2882"/>
                <a:ext cx="31" cy="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24" y="7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12" y="7"/>
                  </a:cxn>
                </a:cxnLst>
                <a:rect l="0" t="0" r="r" b="b"/>
                <a:pathLst>
                  <a:path w="24" h="7">
                    <a:moveTo>
                      <a:pt x="12" y="7"/>
                    </a:moveTo>
                    <a:lnTo>
                      <a:pt x="24" y="7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12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78" name="Freeform 98"/>
              <p:cNvSpPr>
                <a:spLocks/>
              </p:cNvSpPr>
              <p:nvPr/>
            </p:nvSpPr>
            <p:spPr bwMode="auto">
              <a:xfrm>
                <a:off x="4792" y="2618"/>
                <a:ext cx="97" cy="36"/>
              </a:xfrm>
              <a:custGeom>
                <a:avLst/>
                <a:gdLst/>
                <a:ahLst/>
                <a:cxnLst>
                  <a:cxn ang="0">
                    <a:pos x="55" y="20"/>
                  </a:cxn>
                  <a:cxn ang="0">
                    <a:pos x="74" y="20"/>
                  </a:cxn>
                  <a:cxn ang="0">
                    <a:pos x="74" y="0"/>
                  </a:cxn>
                  <a:cxn ang="0">
                    <a:pos x="49" y="13"/>
                  </a:cxn>
                  <a:cxn ang="0">
                    <a:pos x="19" y="0"/>
                  </a:cxn>
                  <a:cxn ang="0">
                    <a:pos x="0" y="13"/>
                  </a:cxn>
                  <a:cxn ang="0">
                    <a:pos x="0" y="32"/>
                  </a:cxn>
                  <a:cxn ang="0">
                    <a:pos x="12" y="20"/>
                  </a:cxn>
                  <a:cxn ang="0">
                    <a:pos x="55" y="20"/>
                  </a:cxn>
                </a:cxnLst>
                <a:rect l="0" t="0" r="r" b="b"/>
                <a:pathLst>
                  <a:path w="74" h="32">
                    <a:moveTo>
                      <a:pt x="55" y="20"/>
                    </a:moveTo>
                    <a:lnTo>
                      <a:pt x="74" y="20"/>
                    </a:lnTo>
                    <a:lnTo>
                      <a:pt x="74" y="0"/>
                    </a:lnTo>
                    <a:lnTo>
                      <a:pt x="49" y="13"/>
                    </a:lnTo>
                    <a:lnTo>
                      <a:pt x="19" y="0"/>
                    </a:lnTo>
                    <a:lnTo>
                      <a:pt x="0" y="13"/>
                    </a:lnTo>
                    <a:lnTo>
                      <a:pt x="0" y="32"/>
                    </a:lnTo>
                    <a:lnTo>
                      <a:pt x="12" y="20"/>
                    </a:lnTo>
                    <a:lnTo>
                      <a:pt x="55" y="2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79" name="Freeform 99"/>
              <p:cNvSpPr>
                <a:spLocks/>
              </p:cNvSpPr>
              <p:nvPr/>
            </p:nvSpPr>
            <p:spPr bwMode="auto">
              <a:xfrm>
                <a:off x="4777" y="2662"/>
                <a:ext cx="87" cy="124"/>
              </a:xfrm>
              <a:custGeom>
                <a:avLst/>
                <a:gdLst/>
                <a:ahLst/>
                <a:cxnLst>
                  <a:cxn ang="0">
                    <a:pos x="6" y="58"/>
                  </a:cxn>
                  <a:cxn ang="0">
                    <a:pos x="6" y="102"/>
                  </a:cxn>
                  <a:cxn ang="0">
                    <a:pos x="12" y="102"/>
                  </a:cxn>
                  <a:cxn ang="0">
                    <a:pos x="12" y="58"/>
                  </a:cxn>
                  <a:cxn ang="0">
                    <a:pos x="31" y="51"/>
                  </a:cxn>
                  <a:cxn ang="0">
                    <a:pos x="24" y="58"/>
                  </a:cxn>
                  <a:cxn ang="0">
                    <a:pos x="37" y="83"/>
                  </a:cxn>
                  <a:cxn ang="0">
                    <a:pos x="37" y="90"/>
                  </a:cxn>
                  <a:cxn ang="0">
                    <a:pos x="37" y="90"/>
                  </a:cxn>
                  <a:cxn ang="0">
                    <a:pos x="43" y="90"/>
                  </a:cxn>
                  <a:cxn ang="0">
                    <a:pos x="49" y="90"/>
                  </a:cxn>
                  <a:cxn ang="0">
                    <a:pos x="55" y="96"/>
                  </a:cxn>
                  <a:cxn ang="0">
                    <a:pos x="49" y="96"/>
                  </a:cxn>
                  <a:cxn ang="0">
                    <a:pos x="49" y="102"/>
                  </a:cxn>
                  <a:cxn ang="0">
                    <a:pos x="49" y="109"/>
                  </a:cxn>
                  <a:cxn ang="0">
                    <a:pos x="49" y="109"/>
                  </a:cxn>
                  <a:cxn ang="0">
                    <a:pos x="61" y="90"/>
                  </a:cxn>
                  <a:cxn ang="0">
                    <a:pos x="37" y="58"/>
                  </a:cxn>
                  <a:cxn ang="0">
                    <a:pos x="49" y="58"/>
                  </a:cxn>
                  <a:cxn ang="0">
                    <a:pos x="37" y="19"/>
                  </a:cxn>
                  <a:cxn ang="0">
                    <a:pos x="61" y="13"/>
                  </a:cxn>
                  <a:cxn ang="0">
                    <a:pos x="67" y="13"/>
                  </a:cxn>
                  <a:cxn ang="0">
                    <a:pos x="61" y="0"/>
                  </a:cxn>
                  <a:cxn ang="0">
                    <a:pos x="24" y="13"/>
                  </a:cxn>
                  <a:cxn ang="0">
                    <a:pos x="12" y="0"/>
                  </a:cxn>
                  <a:cxn ang="0">
                    <a:pos x="0" y="51"/>
                  </a:cxn>
                  <a:cxn ang="0">
                    <a:pos x="0" y="58"/>
                  </a:cxn>
                  <a:cxn ang="0">
                    <a:pos x="6" y="58"/>
                  </a:cxn>
                </a:cxnLst>
                <a:rect l="0" t="0" r="r" b="b"/>
                <a:pathLst>
                  <a:path w="67" h="109">
                    <a:moveTo>
                      <a:pt x="6" y="58"/>
                    </a:moveTo>
                    <a:lnTo>
                      <a:pt x="6" y="102"/>
                    </a:lnTo>
                    <a:lnTo>
                      <a:pt x="12" y="102"/>
                    </a:lnTo>
                    <a:lnTo>
                      <a:pt x="12" y="58"/>
                    </a:lnTo>
                    <a:lnTo>
                      <a:pt x="31" y="51"/>
                    </a:lnTo>
                    <a:lnTo>
                      <a:pt x="24" y="58"/>
                    </a:lnTo>
                    <a:lnTo>
                      <a:pt x="37" y="83"/>
                    </a:lnTo>
                    <a:lnTo>
                      <a:pt x="37" y="90"/>
                    </a:lnTo>
                    <a:lnTo>
                      <a:pt x="37" y="90"/>
                    </a:lnTo>
                    <a:lnTo>
                      <a:pt x="43" y="90"/>
                    </a:lnTo>
                    <a:lnTo>
                      <a:pt x="49" y="90"/>
                    </a:lnTo>
                    <a:lnTo>
                      <a:pt x="55" y="96"/>
                    </a:lnTo>
                    <a:lnTo>
                      <a:pt x="49" y="96"/>
                    </a:lnTo>
                    <a:lnTo>
                      <a:pt x="49" y="102"/>
                    </a:lnTo>
                    <a:lnTo>
                      <a:pt x="49" y="109"/>
                    </a:lnTo>
                    <a:lnTo>
                      <a:pt x="49" y="109"/>
                    </a:lnTo>
                    <a:lnTo>
                      <a:pt x="61" y="90"/>
                    </a:lnTo>
                    <a:lnTo>
                      <a:pt x="37" y="58"/>
                    </a:lnTo>
                    <a:lnTo>
                      <a:pt x="49" y="58"/>
                    </a:lnTo>
                    <a:lnTo>
                      <a:pt x="37" y="19"/>
                    </a:lnTo>
                    <a:lnTo>
                      <a:pt x="61" y="13"/>
                    </a:lnTo>
                    <a:lnTo>
                      <a:pt x="67" y="13"/>
                    </a:lnTo>
                    <a:lnTo>
                      <a:pt x="61" y="0"/>
                    </a:lnTo>
                    <a:lnTo>
                      <a:pt x="24" y="13"/>
                    </a:lnTo>
                    <a:lnTo>
                      <a:pt x="12" y="0"/>
                    </a:lnTo>
                    <a:lnTo>
                      <a:pt x="0" y="51"/>
                    </a:lnTo>
                    <a:lnTo>
                      <a:pt x="0" y="58"/>
                    </a:lnTo>
                    <a:lnTo>
                      <a:pt x="6" y="58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80" name="Freeform 100"/>
              <p:cNvSpPr>
                <a:spLocks/>
              </p:cNvSpPr>
              <p:nvPr/>
            </p:nvSpPr>
            <p:spPr bwMode="auto">
              <a:xfrm>
                <a:off x="4903" y="2728"/>
                <a:ext cx="17" cy="14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13" y="12"/>
                  </a:cxn>
                  <a:cxn ang="0">
                    <a:pos x="13" y="6"/>
                  </a:cxn>
                  <a:cxn ang="0">
                    <a:pos x="13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6" y="12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lnTo>
                      <a:pt x="13" y="12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1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81" name="Freeform 101"/>
              <p:cNvSpPr>
                <a:spLocks/>
              </p:cNvSpPr>
              <p:nvPr/>
            </p:nvSpPr>
            <p:spPr bwMode="auto">
              <a:xfrm>
                <a:off x="4921" y="2677"/>
                <a:ext cx="16" cy="7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12" y="6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12" y="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82" name="Freeform 102"/>
              <p:cNvSpPr>
                <a:spLocks/>
              </p:cNvSpPr>
              <p:nvPr/>
            </p:nvSpPr>
            <p:spPr bwMode="auto">
              <a:xfrm>
                <a:off x="4777" y="2211"/>
                <a:ext cx="87" cy="123"/>
              </a:xfrm>
              <a:custGeom>
                <a:avLst/>
                <a:gdLst/>
                <a:ahLst/>
                <a:cxnLst>
                  <a:cxn ang="0">
                    <a:pos x="0" y="83"/>
                  </a:cxn>
                  <a:cxn ang="0">
                    <a:pos x="12" y="77"/>
                  </a:cxn>
                  <a:cxn ang="0">
                    <a:pos x="18" y="90"/>
                  </a:cxn>
                  <a:cxn ang="0">
                    <a:pos x="12" y="103"/>
                  </a:cxn>
                  <a:cxn ang="0">
                    <a:pos x="24" y="103"/>
                  </a:cxn>
                  <a:cxn ang="0">
                    <a:pos x="37" y="109"/>
                  </a:cxn>
                  <a:cxn ang="0">
                    <a:pos x="37" y="103"/>
                  </a:cxn>
                  <a:cxn ang="0">
                    <a:pos x="67" y="109"/>
                  </a:cxn>
                  <a:cxn ang="0">
                    <a:pos x="61" y="103"/>
                  </a:cxn>
                  <a:cxn ang="0">
                    <a:pos x="37" y="90"/>
                  </a:cxn>
                  <a:cxn ang="0">
                    <a:pos x="31" y="103"/>
                  </a:cxn>
                  <a:cxn ang="0">
                    <a:pos x="31" y="90"/>
                  </a:cxn>
                  <a:cxn ang="0">
                    <a:pos x="24" y="70"/>
                  </a:cxn>
                  <a:cxn ang="0">
                    <a:pos x="31" y="45"/>
                  </a:cxn>
                  <a:cxn ang="0">
                    <a:pos x="24" y="32"/>
                  </a:cxn>
                  <a:cxn ang="0">
                    <a:pos x="31" y="13"/>
                  </a:cxn>
                  <a:cxn ang="0">
                    <a:pos x="18" y="0"/>
                  </a:cxn>
                  <a:cxn ang="0">
                    <a:pos x="0" y="0"/>
                  </a:cxn>
                  <a:cxn ang="0">
                    <a:pos x="6" y="51"/>
                  </a:cxn>
                  <a:cxn ang="0">
                    <a:pos x="0" y="51"/>
                  </a:cxn>
                  <a:cxn ang="0">
                    <a:pos x="0" y="83"/>
                  </a:cxn>
                </a:cxnLst>
                <a:rect l="0" t="0" r="r" b="b"/>
                <a:pathLst>
                  <a:path w="67" h="109">
                    <a:moveTo>
                      <a:pt x="0" y="83"/>
                    </a:moveTo>
                    <a:lnTo>
                      <a:pt x="12" y="77"/>
                    </a:lnTo>
                    <a:lnTo>
                      <a:pt x="18" y="90"/>
                    </a:lnTo>
                    <a:lnTo>
                      <a:pt x="12" y="103"/>
                    </a:lnTo>
                    <a:lnTo>
                      <a:pt x="24" y="103"/>
                    </a:lnTo>
                    <a:lnTo>
                      <a:pt x="37" y="109"/>
                    </a:lnTo>
                    <a:lnTo>
                      <a:pt x="37" y="103"/>
                    </a:lnTo>
                    <a:lnTo>
                      <a:pt x="67" y="109"/>
                    </a:lnTo>
                    <a:lnTo>
                      <a:pt x="61" y="103"/>
                    </a:lnTo>
                    <a:lnTo>
                      <a:pt x="37" y="90"/>
                    </a:lnTo>
                    <a:lnTo>
                      <a:pt x="31" y="103"/>
                    </a:lnTo>
                    <a:lnTo>
                      <a:pt x="31" y="90"/>
                    </a:lnTo>
                    <a:lnTo>
                      <a:pt x="24" y="70"/>
                    </a:lnTo>
                    <a:lnTo>
                      <a:pt x="31" y="45"/>
                    </a:lnTo>
                    <a:lnTo>
                      <a:pt x="24" y="32"/>
                    </a:lnTo>
                    <a:lnTo>
                      <a:pt x="31" y="13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6" y="51"/>
                    </a:lnTo>
                    <a:lnTo>
                      <a:pt x="0" y="51"/>
                    </a:lnTo>
                    <a:lnTo>
                      <a:pt x="0" y="8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83" name="Freeform 103"/>
              <p:cNvSpPr>
                <a:spLocks/>
              </p:cNvSpPr>
              <p:nvPr/>
            </p:nvSpPr>
            <p:spPr bwMode="auto">
              <a:xfrm>
                <a:off x="4744" y="2394"/>
                <a:ext cx="43" cy="59"/>
              </a:xfrm>
              <a:custGeom>
                <a:avLst/>
                <a:gdLst/>
                <a:ahLst/>
                <a:cxnLst>
                  <a:cxn ang="0">
                    <a:pos x="31" y="13"/>
                  </a:cxn>
                  <a:cxn ang="0">
                    <a:pos x="25" y="0"/>
                  </a:cxn>
                  <a:cxn ang="0">
                    <a:pos x="25" y="13"/>
                  </a:cxn>
                  <a:cxn ang="0">
                    <a:pos x="0" y="52"/>
                  </a:cxn>
                  <a:cxn ang="0">
                    <a:pos x="31" y="13"/>
                  </a:cxn>
                </a:cxnLst>
                <a:rect l="0" t="0" r="r" b="b"/>
                <a:pathLst>
                  <a:path w="31" h="52">
                    <a:moveTo>
                      <a:pt x="31" y="13"/>
                    </a:moveTo>
                    <a:lnTo>
                      <a:pt x="25" y="0"/>
                    </a:lnTo>
                    <a:lnTo>
                      <a:pt x="25" y="13"/>
                    </a:lnTo>
                    <a:lnTo>
                      <a:pt x="0" y="52"/>
                    </a:lnTo>
                    <a:lnTo>
                      <a:pt x="31" y="13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84" name="Freeform 104"/>
              <p:cNvSpPr>
                <a:spLocks/>
              </p:cNvSpPr>
              <p:nvPr/>
            </p:nvSpPr>
            <p:spPr bwMode="auto">
              <a:xfrm>
                <a:off x="4785" y="2328"/>
                <a:ext cx="21" cy="43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2"/>
                  </a:cxn>
                  <a:cxn ang="0">
                    <a:pos x="18" y="6"/>
                  </a:cxn>
                  <a:cxn ang="0">
                    <a:pos x="0" y="0"/>
                  </a:cxn>
                  <a:cxn ang="0">
                    <a:pos x="18" y="38"/>
                  </a:cxn>
                </a:cxnLst>
                <a:rect l="0" t="0" r="r" b="b"/>
                <a:pathLst>
                  <a:path w="18" h="38">
                    <a:moveTo>
                      <a:pt x="18" y="38"/>
                    </a:moveTo>
                    <a:lnTo>
                      <a:pt x="18" y="32"/>
                    </a:lnTo>
                    <a:lnTo>
                      <a:pt x="18" y="6"/>
                    </a:lnTo>
                    <a:lnTo>
                      <a:pt x="0" y="0"/>
                    </a:lnTo>
                    <a:lnTo>
                      <a:pt x="18" y="38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85" name="Freeform 105"/>
              <p:cNvSpPr>
                <a:spLocks/>
              </p:cNvSpPr>
              <p:nvPr/>
            </p:nvSpPr>
            <p:spPr bwMode="auto">
              <a:xfrm>
                <a:off x="4856" y="2852"/>
                <a:ext cx="65" cy="38"/>
              </a:xfrm>
              <a:custGeom>
                <a:avLst/>
                <a:gdLst/>
                <a:ahLst/>
                <a:cxnLst>
                  <a:cxn ang="0">
                    <a:pos x="13" y="32"/>
                  </a:cxn>
                  <a:cxn ang="0">
                    <a:pos x="25" y="6"/>
                  </a:cxn>
                  <a:cxn ang="0">
                    <a:pos x="50" y="0"/>
                  </a:cxn>
                  <a:cxn ang="0">
                    <a:pos x="31" y="0"/>
                  </a:cxn>
                  <a:cxn ang="0">
                    <a:pos x="6" y="12"/>
                  </a:cxn>
                  <a:cxn ang="0">
                    <a:pos x="0" y="32"/>
                  </a:cxn>
                  <a:cxn ang="0">
                    <a:pos x="13" y="32"/>
                  </a:cxn>
                </a:cxnLst>
                <a:rect l="0" t="0" r="r" b="b"/>
                <a:pathLst>
                  <a:path w="50" h="32">
                    <a:moveTo>
                      <a:pt x="13" y="32"/>
                    </a:moveTo>
                    <a:lnTo>
                      <a:pt x="25" y="6"/>
                    </a:lnTo>
                    <a:lnTo>
                      <a:pt x="50" y="0"/>
                    </a:lnTo>
                    <a:lnTo>
                      <a:pt x="31" y="0"/>
                    </a:lnTo>
                    <a:lnTo>
                      <a:pt x="6" y="12"/>
                    </a:lnTo>
                    <a:lnTo>
                      <a:pt x="0" y="32"/>
                    </a:lnTo>
                    <a:lnTo>
                      <a:pt x="13" y="32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86" name="Freeform 106"/>
              <p:cNvSpPr>
                <a:spLocks/>
              </p:cNvSpPr>
              <p:nvPr/>
            </p:nvSpPr>
            <p:spPr bwMode="auto">
              <a:xfrm>
                <a:off x="4825" y="2451"/>
                <a:ext cx="39" cy="43"/>
              </a:xfrm>
              <a:custGeom>
                <a:avLst/>
                <a:gdLst/>
                <a:ahLst/>
                <a:cxnLst>
                  <a:cxn ang="0">
                    <a:pos x="30" y="19"/>
                  </a:cxn>
                  <a:cxn ang="0">
                    <a:pos x="30" y="0"/>
                  </a:cxn>
                  <a:cxn ang="0">
                    <a:pos x="24" y="0"/>
                  </a:cxn>
                  <a:cxn ang="0">
                    <a:pos x="0" y="19"/>
                  </a:cxn>
                  <a:cxn ang="0">
                    <a:pos x="0" y="38"/>
                  </a:cxn>
                  <a:cxn ang="0">
                    <a:pos x="12" y="19"/>
                  </a:cxn>
                  <a:cxn ang="0">
                    <a:pos x="12" y="32"/>
                  </a:cxn>
                  <a:cxn ang="0">
                    <a:pos x="30" y="19"/>
                  </a:cxn>
                </a:cxnLst>
                <a:rect l="0" t="0" r="r" b="b"/>
                <a:pathLst>
                  <a:path w="30" h="38">
                    <a:moveTo>
                      <a:pt x="30" y="19"/>
                    </a:moveTo>
                    <a:lnTo>
                      <a:pt x="30" y="0"/>
                    </a:lnTo>
                    <a:lnTo>
                      <a:pt x="24" y="0"/>
                    </a:lnTo>
                    <a:lnTo>
                      <a:pt x="0" y="19"/>
                    </a:lnTo>
                    <a:lnTo>
                      <a:pt x="0" y="38"/>
                    </a:lnTo>
                    <a:lnTo>
                      <a:pt x="12" y="19"/>
                    </a:lnTo>
                    <a:lnTo>
                      <a:pt x="12" y="32"/>
                    </a:lnTo>
                    <a:lnTo>
                      <a:pt x="30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87" name="Freeform 107"/>
              <p:cNvSpPr>
                <a:spLocks/>
              </p:cNvSpPr>
              <p:nvPr/>
            </p:nvSpPr>
            <p:spPr bwMode="auto">
              <a:xfrm>
                <a:off x="4864" y="2415"/>
                <a:ext cx="48" cy="99"/>
              </a:xfrm>
              <a:custGeom>
                <a:avLst/>
                <a:gdLst/>
                <a:ahLst/>
                <a:cxnLst>
                  <a:cxn ang="0">
                    <a:pos x="0" y="51"/>
                  </a:cxn>
                  <a:cxn ang="0">
                    <a:pos x="7" y="64"/>
                  </a:cxn>
                  <a:cxn ang="0">
                    <a:pos x="0" y="83"/>
                  </a:cxn>
                  <a:cxn ang="0">
                    <a:pos x="19" y="89"/>
                  </a:cxn>
                  <a:cxn ang="0">
                    <a:pos x="19" y="64"/>
                  </a:cxn>
                  <a:cxn ang="0">
                    <a:pos x="31" y="83"/>
                  </a:cxn>
                  <a:cxn ang="0">
                    <a:pos x="37" y="51"/>
                  </a:cxn>
                  <a:cxn ang="0">
                    <a:pos x="31" y="25"/>
                  </a:cxn>
                  <a:cxn ang="0">
                    <a:pos x="13" y="0"/>
                  </a:cxn>
                  <a:cxn ang="0">
                    <a:pos x="19" y="19"/>
                  </a:cxn>
                  <a:cxn ang="0">
                    <a:pos x="7" y="19"/>
                  </a:cxn>
                  <a:cxn ang="0">
                    <a:pos x="7" y="32"/>
                  </a:cxn>
                  <a:cxn ang="0">
                    <a:pos x="0" y="51"/>
                  </a:cxn>
                </a:cxnLst>
                <a:rect l="0" t="0" r="r" b="b"/>
                <a:pathLst>
                  <a:path w="37" h="89">
                    <a:moveTo>
                      <a:pt x="0" y="51"/>
                    </a:moveTo>
                    <a:lnTo>
                      <a:pt x="7" y="64"/>
                    </a:lnTo>
                    <a:lnTo>
                      <a:pt x="0" y="83"/>
                    </a:lnTo>
                    <a:lnTo>
                      <a:pt x="19" y="89"/>
                    </a:lnTo>
                    <a:lnTo>
                      <a:pt x="19" y="64"/>
                    </a:lnTo>
                    <a:lnTo>
                      <a:pt x="31" y="83"/>
                    </a:lnTo>
                    <a:lnTo>
                      <a:pt x="37" y="51"/>
                    </a:lnTo>
                    <a:lnTo>
                      <a:pt x="31" y="25"/>
                    </a:lnTo>
                    <a:lnTo>
                      <a:pt x="13" y="0"/>
                    </a:lnTo>
                    <a:lnTo>
                      <a:pt x="19" y="19"/>
                    </a:lnTo>
                    <a:lnTo>
                      <a:pt x="7" y="19"/>
                    </a:lnTo>
                    <a:lnTo>
                      <a:pt x="7" y="32"/>
                    </a:lnTo>
                    <a:lnTo>
                      <a:pt x="0" y="51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88" name="Freeform 108"/>
              <p:cNvSpPr>
                <a:spLocks/>
              </p:cNvSpPr>
              <p:nvPr/>
            </p:nvSpPr>
            <p:spPr bwMode="auto">
              <a:xfrm>
                <a:off x="4721" y="2844"/>
                <a:ext cx="66" cy="21"/>
              </a:xfrm>
              <a:custGeom>
                <a:avLst/>
                <a:gdLst/>
                <a:ahLst/>
                <a:cxnLst>
                  <a:cxn ang="0">
                    <a:pos x="49" y="7"/>
                  </a:cxn>
                  <a:cxn ang="0">
                    <a:pos x="30" y="0"/>
                  </a:cxn>
                  <a:cxn ang="0">
                    <a:pos x="30" y="7"/>
                  </a:cxn>
                  <a:cxn ang="0">
                    <a:pos x="18" y="0"/>
                  </a:cxn>
                  <a:cxn ang="0">
                    <a:pos x="0" y="7"/>
                  </a:cxn>
                  <a:cxn ang="0">
                    <a:pos x="0" y="19"/>
                  </a:cxn>
                  <a:cxn ang="0">
                    <a:pos x="49" y="7"/>
                  </a:cxn>
                </a:cxnLst>
                <a:rect l="0" t="0" r="r" b="b"/>
                <a:pathLst>
                  <a:path w="49" h="19">
                    <a:moveTo>
                      <a:pt x="49" y="7"/>
                    </a:moveTo>
                    <a:lnTo>
                      <a:pt x="30" y="0"/>
                    </a:lnTo>
                    <a:lnTo>
                      <a:pt x="30" y="7"/>
                    </a:lnTo>
                    <a:lnTo>
                      <a:pt x="18" y="0"/>
                    </a:lnTo>
                    <a:lnTo>
                      <a:pt x="0" y="7"/>
                    </a:lnTo>
                    <a:lnTo>
                      <a:pt x="0" y="19"/>
                    </a:lnTo>
                    <a:lnTo>
                      <a:pt x="49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89" name="Freeform 109"/>
              <p:cNvSpPr>
                <a:spLocks/>
              </p:cNvSpPr>
              <p:nvPr/>
            </p:nvSpPr>
            <p:spPr bwMode="auto">
              <a:xfrm>
                <a:off x="4785" y="2844"/>
                <a:ext cx="77" cy="21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1" y="19"/>
                  </a:cxn>
                  <a:cxn ang="0">
                    <a:pos x="61" y="7"/>
                  </a:cxn>
                  <a:cxn ang="0">
                    <a:pos x="49" y="0"/>
                  </a:cxn>
                  <a:cxn ang="0">
                    <a:pos x="43" y="0"/>
                  </a:cxn>
                  <a:cxn ang="0">
                    <a:pos x="31" y="7"/>
                  </a:cxn>
                  <a:cxn ang="0">
                    <a:pos x="18" y="13"/>
                  </a:cxn>
                  <a:cxn ang="0">
                    <a:pos x="6" y="0"/>
                  </a:cxn>
                  <a:cxn ang="0">
                    <a:pos x="0" y="7"/>
                  </a:cxn>
                </a:cxnLst>
                <a:rect l="0" t="0" r="r" b="b"/>
                <a:pathLst>
                  <a:path w="61" h="19">
                    <a:moveTo>
                      <a:pt x="0" y="7"/>
                    </a:moveTo>
                    <a:lnTo>
                      <a:pt x="31" y="19"/>
                    </a:lnTo>
                    <a:lnTo>
                      <a:pt x="61" y="7"/>
                    </a:lnTo>
                    <a:lnTo>
                      <a:pt x="49" y="0"/>
                    </a:lnTo>
                    <a:lnTo>
                      <a:pt x="43" y="0"/>
                    </a:lnTo>
                    <a:lnTo>
                      <a:pt x="31" y="7"/>
                    </a:lnTo>
                    <a:lnTo>
                      <a:pt x="18" y="13"/>
                    </a:lnTo>
                    <a:lnTo>
                      <a:pt x="6" y="0"/>
                    </a:lnTo>
                    <a:lnTo>
                      <a:pt x="0" y="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90" name="Freeform 110"/>
              <p:cNvSpPr>
                <a:spLocks/>
              </p:cNvSpPr>
              <p:nvPr/>
            </p:nvSpPr>
            <p:spPr bwMode="auto">
              <a:xfrm>
                <a:off x="4536" y="2786"/>
                <a:ext cx="152" cy="66"/>
              </a:xfrm>
              <a:custGeom>
                <a:avLst/>
                <a:gdLst/>
                <a:ahLst/>
                <a:cxnLst>
                  <a:cxn ang="0">
                    <a:pos x="117" y="51"/>
                  </a:cxn>
                  <a:cxn ang="0">
                    <a:pos x="117" y="32"/>
                  </a:cxn>
                  <a:cxn ang="0">
                    <a:pos x="105" y="32"/>
                  </a:cxn>
                  <a:cxn ang="0">
                    <a:pos x="92" y="19"/>
                  </a:cxn>
                  <a:cxn ang="0">
                    <a:pos x="74" y="13"/>
                  </a:cxn>
                  <a:cxn ang="0">
                    <a:pos x="74" y="19"/>
                  </a:cxn>
                  <a:cxn ang="0">
                    <a:pos x="56" y="32"/>
                  </a:cxn>
                  <a:cxn ang="0">
                    <a:pos x="49" y="26"/>
                  </a:cxn>
                  <a:cxn ang="0">
                    <a:pos x="43" y="19"/>
                  </a:cxn>
                  <a:cxn ang="0">
                    <a:pos x="37" y="6"/>
                  </a:cxn>
                  <a:cxn ang="0">
                    <a:pos x="25" y="0"/>
                  </a:cxn>
                  <a:cxn ang="0">
                    <a:pos x="19" y="0"/>
                  </a:cxn>
                  <a:cxn ang="0">
                    <a:pos x="6" y="0"/>
                  </a:cxn>
                  <a:cxn ang="0">
                    <a:pos x="6" y="6"/>
                  </a:cxn>
                  <a:cxn ang="0">
                    <a:pos x="0" y="13"/>
                  </a:cxn>
                  <a:cxn ang="0">
                    <a:pos x="37" y="32"/>
                  </a:cxn>
                  <a:cxn ang="0">
                    <a:pos x="49" y="32"/>
                  </a:cxn>
                  <a:cxn ang="0">
                    <a:pos x="92" y="58"/>
                  </a:cxn>
                  <a:cxn ang="0">
                    <a:pos x="105" y="51"/>
                  </a:cxn>
                  <a:cxn ang="0">
                    <a:pos x="117" y="58"/>
                  </a:cxn>
                  <a:cxn ang="0">
                    <a:pos x="117" y="51"/>
                  </a:cxn>
                </a:cxnLst>
                <a:rect l="0" t="0" r="r" b="b"/>
                <a:pathLst>
                  <a:path w="117" h="58">
                    <a:moveTo>
                      <a:pt x="117" y="51"/>
                    </a:moveTo>
                    <a:lnTo>
                      <a:pt x="117" y="32"/>
                    </a:lnTo>
                    <a:lnTo>
                      <a:pt x="105" y="32"/>
                    </a:lnTo>
                    <a:lnTo>
                      <a:pt x="92" y="19"/>
                    </a:lnTo>
                    <a:lnTo>
                      <a:pt x="74" y="13"/>
                    </a:lnTo>
                    <a:lnTo>
                      <a:pt x="74" y="19"/>
                    </a:lnTo>
                    <a:lnTo>
                      <a:pt x="56" y="32"/>
                    </a:lnTo>
                    <a:lnTo>
                      <a:pt x="49" y="26"/>
                    </a:lnTo>
                    <a:lnTo>
                      <a:pt x="43" y="19"/>
                    </a:lnTo>
                    <a:lnTo>
                      <a:pt x="37" y="6"/>
                    </a:lnTo>
                    <a:lnTo>
                      <a:pt x="25" y="0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13"/>
                    </a:lnTo>
                    <a:lnTo>
                      <a:pt x="37" y="32"/>
                    </a:lnTo>
                    <a:lnTo>
                      <a:pt x="49" y="32"/>
                    </a:lnTo>
                    <a:lnTo>
                      <a:pt x="92" y="58"/>
                    </a:lnTo>
                    <a:lnTo>
                      <a:pt x="105" y="51"/>
                    </a:lnTo>
                    <a:lnTo>
                      <a:pt x="117" y="58"/>
                    </a:lnTo>
                    <a:lnTo>
                      <a:pt x="117" y="51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91" name="Freeform 111"/>
              <p:cNvSpPr>
                <a:spLocks/>
              </p:cNvSpPr>
              <p:nvPr/>
            </p:nvSpPr>
            <p:spPr bwMode="auto">
              <a:xfrm>
                <a:off x="4688" y="2844"/>
                <a:ext cx="33" cy="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13"/>
                  </a:cxn>
                  <a:cxn ang="0">
                    <a:pos x="25" y="0"/>
                  </a:cxn>
                  <a:cxn ang="0">
                    <a:pos x="0" y="0"/>
                  </a:cxn>
                </a:cxnLst>
                <a:rect l="0" t="0" r="r" b="b"/>
                <a:pathLst>
                  <a:path w="25" h="13">
                    <a:moveTo>
                      <a:pt x="0" y="0"/>
                    </a:moveTo>
                    <a:lnTo>
                      <a:pt x="12" y="13"/>
                    </a:lnTo>
                    <a:lnTo>
                      <a:pt x="25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92" name="Freeform 112"/>
              <p:cNvSpPr>
                <a:spLocks/>
              </p:cNvSpPr>
              <p:nvPr/>
            </p:nvSpPr>
            <p:spPr bwMode="auto">
              <a:xfrm>
                <a:off x="2954" y="1732"/>
                <a:ext cx="8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0"/>
                  </a:cxn>
                  <a:cxn ang="0">
                    <a:pos x="6" y="20"/>
                  </a:cxn>
                  <a:cxn ang="0">
                    <a:pos x="6" y="0"/>
                  </a:cxn>
                </a:cxnLst>
                <a:rect l="0" t="0" r="r" b="b"/>
                <a:pathLst>
                  <a:path w="6" h="20">
                    <a:moveTo>
                      <a:pt x="6" y="0"/>
                    </a:moveTo>
                    <a:lnTo>
                      <a:pt x="0" y="20"/>
                    </a:lnTo>
                    <a:lnTo>
                      <a:pt x="6" y="20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93" name="Freeform 113"/>
              <p:cNvSpPr>
                <a:spLocks/>
              </p:cNvSpPr>
              <p:nvPr/>
            </p:nvSpPr>
            <p:spPr bwMode="auto">
              <a:xfrm>
                <a:off x="2954" y="1672"/>
                <a:ext cx="8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94" name="Freeform 114"/>
              <p:cNvSpPr>
                <a:spLocks/>
              </p:cNvSpPr>
              <p:nvPr/>
            </p:nvSpPr>
            <p:spPr bwMode="auto">
              <a:xfrm>
                <a:off x="2714" y="1419"/>
                <a:ext cx="8" cy="1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6">
                    <a:moveTo>
                      <a:pt x="6" y="0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95" name="Freeform 115"/>
              <p:cNvSpPr>
                <a:spLocks/>
              </p:cNvSpPr>
              <p:nvPr/>
            </p:nvSpPr>
            <p:spPr bwMode="auto">
              <a:xfrm>
                <a:off x="2626" y="1286"/>
                <a:ext cx="111" cy="190"/>
              </a:xfrm>
              <a:custGeom>
                <a:avLst/>
                <a:gdLst/>
                <a:ahLst/>
                <a:cxnLst>
                  <a:cxn ang="0">
                    <a:pos x="25" y="77"/>
                  </a:cxn>
                  <a:cxn ang="0">
                    <a:pos x="31" y="77"/>
                  </a:cxn>
                  <a:cxn ang="0">
                    <a:pos x="37" y="83"/>
                  </a:cxn>
                  <a:cxn ang="0">
                    <a:pos x="37" y="96"/>
                  </a:cxn>
                  <a:cxn ang="0">
                    <a:pos x="37" y="109"/>
                  </a:cxn>
                  <a:cxn ang="0">
                    <a:pos x="25" y="115"/>
                  </a:cxn>
                  <a:cxn ang="0">
                    <a:pos x="25" y="115"/>
                  </a:cxn>
                  <a:cxn ang="0">
                    <a:pos x="19" y="115"/>
                  </a:cxn>
                  <a:cxn ang="0">
                    <a:pos x="19" y="115"/>
                  </a:cxn>
                  <a:cxn ang="0">
                    <a:pos x="13" y="115"/>
                  </a:cxn>
                  <a:cxn ang="0">
                    <a:pos x="13" y="115"/>
                  </a:cxn>
                  <a:cxn ang="0">
                    <a:pos x="13" y="122"/>
                  </a:cxn>
                  <a:cxn ang="0">
                    <a:pos x="13" y="122"/>
                  </a:cxn>
                  <a:cxn ang="0">
                    <a:pos x="13" y="135"/>
                  </a:cxn>
                  <a:cxn ang="0">
                    <a:pos x="7" y="141"/>
                  </a:cxn>
                  <a:cxn ang="0">
                    <a:pos x="7" y="141"/>
                  </a:cxn>
                  <a:cxn ang="0">
                    <a:pos x="13" y="147"/>
                  </a:cxn>
                  <a:cxn ang="0">
                    <a:pos x="0" y="167"/>
                  </a:cxn>
                  <a:cxn ang="0">
                    <a:pos x="7" y="167"/>
                  </a:cxn>
                  <a:cxn ang="0">
                    <a:pos x="19" y="167"/>
                  </a:cxn>
                  <a:cxn ang="0">
                    <a:pos x="31" y="154"/>
                  </a:cxn>
                  <a:cxn ang="0">
                    <a:pos x="37" y="167"/>
                  </a:cxn>
                  <a:cxn ang="0">
                    <a:pos x="74" y="154"/>
                  </a:cxn>
                  <a:cxn ang="0">
                    <a:pos x="80" y="147"/>
                  </a:cxn>
                  <a:cxn ang="0">
                    <a:pos x="74" y="147"/>
                  </a:cxn>
                  <a:cxn ang="0">
                    <a:pos x="87" y="122"/>
                  </a:cxn>
                  <a:cxn ang="0">
                    <a:pos x="74" y="115"/>
                  </a:cxn>
                  <a:cxn ang="0">
                    <a:pos x="68" y="83"/>
                  </a:cxn>
                  <a:cxn ang="0">
                    <a:pos x="56" y="64"/>
                  </a:cxn>
                  <a:cxn ang="0">
                    <a:pos x="31" y="58"/>
                  </a:cxn>
                  <a:cxn ang="0">
                    <a:pos x="43" y="25"/>
                  </a:cxn>
                  <a:cxn ang="0">
                    <a:pos x="25" y="25"/>
                  </a:cxn>
                  <a:cxn ang="0">
                    <a:pos x="37" y="19"/>
                  </a:cxn>
                  <a:cxn ang="0">
                    <a:pos x="37" y="6"/>
                  </a:cxn>
                  <a:cxn ang="0">
                    <a:pos x="25" y="0"/>
                  </a:cxn>
                  <a:cxn ang="0">
                    <a:pos x="13" y="13"/>
                  </a:cxn>
                  <a:cxn ang="0">
                    <a:pos x="7" y="25"/>
                  </a:cxn>
                  <a:cxn ang="0">
                    <a:pos x="0" y="45"/>
                  </a:cxn>
                  <a:cxn ang="0">
                    <a:pos x="13" y="51"/>
                  </a:cxn>
                  <a:cxn ang="0">
                    <a:pos x="7" y="64"/>
                  </a:cxn>
                  <a:cxn ang="0">
                    <a:pos x="13" y="58"/>
                  </a:cxn>
                  <a:cxn ang="0">
                    <a:pos x="7" y="77"/>
                  </a:cxn>
                  <a:cxn ang="0">
                    <a:pos x="25" y="77"/>
                  </a:cxn>
                </a:cxnLst>
                <a:rect l="0" t="0" r="r" b="b"/>
                <a:pathLst>
                  <a:path w="87" h="167">
                    <a:moveTo>
                      <a:pt x="25" y="77"/>
                    </a:moveTo>
                    <a:lnTo>
                      <a:pt x="31" y="77"/>
                    </a:lnTo>
                    <a:lnTo>
                      <a:pt x="37" y="83"/>
                    </a:lnTo>
                    <a:lnTo>
                      <a:pt x="37" y="96"/>
                    </a:lnTo>
                    <a:lnTo>
                      <a:pt x="37" y="109"/>
                    </a:lnTo>
                    <a:lnTo>
                      <a:pt x="25" y="115"/>
                    </a:lnTo>
                    <a:lnTo>
                      <a:pt x="25" y="115"/>
                    </a:lnTo>
                    <a:lnTo>
                      <a:pt x="19" y="115"/>
                    </a:lnTo>
                    <a:lnTo>
                      <a:pt x="19" y="115"/>
                    </a:lnTo>
                    <a:lnTo>
                      <a:pt x="13" y="115"/>
                    </a:lnTo>
                    <a:lnTo>
                      <a:pt x="13" y="115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13" y="135"/>
                    </a:lnTo>
                    <a:lnTo>
                      <a:pt x="7" y="141"/>
                    </a:lnTo>
                    <a:lnTo>
                      <a:pt x="7" y="141"/>
                    </a:lnTo>
                    <a:lnTo>
                      <a:pt x="13" y="147"/>
                    </a:lnTo>
                    <a:lnTo>
                      <a:pt x="0" y="167"/>
                    </a:lnTo>
                    <a:lnTo>
                      <a:pt x="7" y="167"/>
                    </a:lnTo>
                    <a:lnTo>
                      <a:pt x="19" y="167"/>
                    </a:lnTo>
                    <a:lnTo>
                      <a:pt x="31" y="154"/>
                    </a:lnTo>
                    <a:lnTo>
                      <a:pt x="37" y="167"/>
                    </a:lnTo>
                    <a:lnTo>
                      <a:pt x="74" y="154"/>
                    </a:lnTo>
                    <a:lnTo>
                      <a:pt x="80" y="147"/>
                    </a:lnTo>
                    <a:lnTo>
                      <a:pt x="74" y="147"/>
                    </a:lnTo>
                    <a:lnTo>
                      <a:pt x="87" y="122"/>
                    </a:lnTo>
                    <a:lnTo>
                      <a:pt x="74" y="115"/>
                    </a:lnTo>
                    <a:lnTo>
                      <a:pt x="68" y="83"/>
                    </a:lnTo>
                    <a:lnTo>
                      <a:pt x="56" y="64"/>
                    </a:lnTo>
                    <a:lnTo>
                      <a:pt x="31" y="58"/>
                    </a:lnTo>
                    <a:lnTo>
                      <a:pt x="43" y="25"/>
                    </a:lnTo>
                    <a:lnTo>
                      <a:pt x="25" y="25"/>
                    </a:lnTo>
                    <a:lnTo>
                      <a:pt x="37" y="19"/>
                    </a:lnTo>
                    <a:lnTo>
                      <a:pt x="37" y="6"/>
                    </a:lnTo>
                    <a:lnTo>
                      <a:pt x="25" y="0"/>
                    </a:lnTo>
                    <a:lnTo>
                      <a:pt x="13" y="13"/>
                    </a:lnTo>
                    <a:lnTo>
                      <a:pt x="7" y="25"/>
                    </a:lnTo>
                    <a:lnTo>
                      <a:pt x="0" y="45"/>
                    </a:lnTo>
                    <a:lnTo>
                      <a:pt x="13" y="51"/>
                    </a:lnTo>
                    <a:lnTo>
                      <a:pt x="7" y="64"/>
                    </a:lnTo>
                    <a:lnTo>
                      <a:pt x="13" y="58"/>
                    </a:lnTo>
                    <a:lnTo>
                      <a:pt x="7" y="77"/>
                    </a:lnTo>
                    <a:lnTo>
                      <a:pt x="25" y="77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96" name="Freeform 116"/>
              <p:cNvSpPr>
                <a:spLocks/>
              </p:cNvSpPr>
              <p:nvPr/>
            </p:nvSpPr>
            <p:spPr bwMode="auto">
              <a:xfrm>
                <a:off x="2658" y="1374"/>
                <a:ext cx="8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97" name="Freeform 117"/>
              <p:cNvSpPr>
                <a:spLocks/>
              </p:cNvSpPr>
              <p:nvPr/>
            </p:nvSpPr>
            <p:spPr bwMode="auto">
              <a:xfrm>
                <a:off x="2626" y="1352"/>
                <a:ext cx="9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7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98" name="Freeform 118"/>
              <p:cNvSpPr>
                <a:spLocks/>
              </p:cNvSpPr>
              <p:nvPr/>
            </p:nvSpPr>
            <p:spPr bwMode="auto">
              <a:xfrm>
                <a:off x="2800" y="1565"/>
                <a:ext cx="4" cy="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0" y="0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799" name="Freeform 119"/>
              <p:cNvSpPr>
                <a:spLocks/>
              </p:cNvSpPr>
              <p:nvPr/>
            </p:nvSpPr>
            <p:spPr bwMode="auto">
              <a:xfrm>
                <a:off x="2546" y="1359"/>
                <a:ext cx="80" cy="94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31" y="13"/>
                  </a:cxn>
                  <a:cxn ang="0">
                    <a:pos x="37" y="13"/>
                  </a:cxn>
                  <a:cxn ang="0">
                    <a:pos x="24" y="19"/>
                  </a:cxn>
                  <a:cxn ang="0">
                    <a:pos x="6" y="19"/>
                  </a:cxn>
                  <a:cxn ang="0">
                    <a:pos x="24" y="32"/>
                  </a:cxn>
                  <a:cxn ang="0">
                    <a:pos x="6" y="32"/>
                  </a:cxn>
                  <a:cxn ang="0">
                    <a:pos x="31" y="51"/>
                  </a:cxn>
                  <a:cxn ang="0">
                    <a:pos x="6" y="71"/>
                  </a:cxn>
                  <a:cxn ang="0">
                    <a:pos x="0" y="71"/>
                  </a:cxn>
                  <a:cxn ang="0">
                    <a:pos x="6" y="83"/>
                  </a:cxn>
                  <a:cxn ang="0">
                    <a:pos x="55" y="71"/>
                  </a:cxn>
                  <a:cxn ang="0">
                    <a:pos x="61" y="58"/>
                  </a:cxn>
                  <a:cxn ang="0">
                    <a:pos x="61" y="45"/>
                  </a:cxn>
                  <a:cxn ang="0">
                    <a:pos x="61" y="32"/>
                  </a:cxn>
                  <a:cxn ang="0">
                    <a:pos x="61" y="13"/>
                  </a:cxn>
                  <a:cxn ang="0">
                    <a:pos x="61" y="6"/>
                  </a:cxn>
                  <a:cxn ang="0">
                    <a:pos x="61" y="0"/>
                  </a:cxn>
                  <a:cxn ang="0">
                    <a:pos x="55" y="0"/>
                  </a:cxn>
                  <a:cxn ang="0">
                    <a:pos x="43" y="0"/>
                  </a:cxn>
                </a:cxnLst>
                <a:rect l="0" t="0" r="r" b="b"/>
                <a:pathLst>
                  <a:path w="61" h="83">
                    <a:moveTo>
                      <a:pt x="43" y="0"/>
                    </a:moveTo>
                    <a:lnTo>
                      <a:pt x="31" y="13"/>
                    </a:lnTo>
                    <a:lnTo>
                      <a:pt x="37" y="13"/>
                    </a:lnTo>
                    <a:lnTo>
                      <a:pt x="24" y="19"/>
                    </a:lnTo>
                    <a:lnTo>
                      <a:pt x="6" y="19"/>
                    </a:lnTo>
                    <a:lnTo>
                      <a:pt x="24" y="32"/>
                    </a:lnTo>
                    <a:lnTo>
                      <a:pt x="6" y="32"/>
                    </a:lnTo>
                    <a:lnTo>
                      <a:pt x="31" y="51"/>
                    </a:lnTo>
                    <a:lnTo>
                      <a:pt x="6" y="71"/>
                    </a:lnTo>
                    <a:lnTo>
                      <a:pt x="0" y="71"/>
                    </a:lnTo>
                    <a:lnTo>
                      <a:pt x="6" y="83"/>
                    </a:lnTo>
                    <a:lnTo>
                      <a:pt x="55" y="71"/>
                    </a:lnTo>
                    <a:lnTo>
                      <a:pt x="61" y="58"/>
                    </a:lnTo>
                    <a:lnTo>
                      <a:pt x="61" y="45"/>
                    </a:lnTo>
                    <a:lnTo>
                      <a:pt x="61" y="32"/>
                    </a:lnTo>
                    <a:lnTo>
                      <a:pt x="61" y="13"/>
                    </a:lnTo>
                    <a:lnTo>
                      <a:pt x="61" y="6"/>
                    </a:lnTo>
                    <a:lnTo>
                      <a:pt x="61" y="0"/>
                    </a:lnTo>
                    <a:lnTo>
                      <a:pt x="55" y="0"/>
                    </a:lnTo>
                    <a:lnTo>
                      <a:pt x="43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800" name="Freeform 120"/>
              <p:cNvSpPr>
                <a:spLocks/>
              </p:cNvSpPr>
              <p:nvPr/>
            </p:nvSpPr>
            <p:spPr bwMode="auto">
              <a:xfrm>
                <a:off x="2658" y="1453"/>
                <a:ext cx="8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801" name="Freeform 121"/>
              <p:cNvSpPr>
                <a:spLocks/>
              </p:cNvSpPr>
              <p:nvPr/>
            </p:nvSpPr>
            <p:spPr bwMode="auto">
              <a:xfrm>
                <a:off x="2730" y="1708"/>
                <a:ext cx="24" cy="24"/>
              </a:xfrm>
              <a:custGeom>
                <a:avLst/>
                <a:gdLst/>
                <a:ahLst/>
                <a:cxnLst>
                  <a:cxn ang="0">
                    <a:pos x="19" y="19"/>
                  </a:cxn>
                  <a:cxn ang="0">
                    <a:pos x="7" y="0"/>
                  </a:cxn>
                  <a:cxn ang="0">
                    <a:pos x="0" y="13"/>
                  </a:cxn>
                  <a:cxn ang="0">
                    <a:pos x="19" y="19"/>
                  </a:cxn>
                </a:cxnLst>
                <a:rect l="0" t="0" r="r" b="b"/>
                <a:pathLst>
                  <a:path w="19" h="19">
                    <a:moveTo>
                      <a:pt x="19" y="19"/>
                    </a:moveTo>
                    <a:lnTo>
                      <a:pt x="7" y="0"/>
                    </a:lnTo>
                    <a:lnTo>
                      <a:pt x="0" y="13"/>
                    </a:lnTo>
                    <a:lnTo>
                      <a:pt x="19" y="1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802" name="Freeform 122"/>
              <p:cNvSpPr>
                <a:spLocks/>
              </p:cNvSpPr>
              <p:nvPr/>
            </p:nvSpPr>
            <p:spPr bwMode="auto">
              <a:xfrm>
                <a:off x="2874" y="1352"/>
                <a:ext cx="24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19" y="0"/>
                  </a:cxn>
                  <a:cxn ang="0">
                    <a:pos x="0" y="0"/>
                  </a:cxn>
                </a:cxnLst>
                <a:rect l="0" t="0" r="r" b="b"/>
                <a:pathLst>
                  <a:path w="19" h="6">
                    <a:moveTo>
                      <a:pt x="0" y="0"/>
                    </a:moveTo>
                    <a:lnTo>
                      <a:pt x="0" y="6"/>
                    </a:lnTo>
                    <a:lnTo>
                      <a:pt x="19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803" name="Freeform 123"/>
              <p:cNvSpPr>
                <a:spLocks/>
              </p:cNvSpPr>
              <p:nvPr/>
            </p:nvSpPr>
            <p:spPr bwMode="auto">
              <a:xfrm>
                <a:off x="2834" y="1642"/>
                <a:ext cx="15" cy="45"/>
              </a:xfrm>
              <a:custGeom>
                <a:avLst/>
                <a:gdLst/>
                <a:ahLst/>
                <a:cxnLst>
                  <a:cxn ang="0">
                    <a:pos x="13" y="39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13" y="39"/>
                  </a:cxn>
                </a:cxnLst>
                <a:rect l="0" t="0" r="r" b="b"/>
                <a:pathLst>
                  <a:path w="13" h="39">
                    <a:moveTo>
                      <a:pt x="13" y="39"/>
                    </a:moveTo>
                    <a:lnTo>
                      <a:pt x="1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13" y="39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804" name="Freeform 124"/>
              <p:cNvSpPr>
                <a:spLocks/>
              </p:cNvSpPr>
              <p:nvPr/>
            </p:nvSpPr>
            <p:spPr bwMode="auto">
              <a:xfrm>
                <a:off x="2826" y="1687"/>
                <a:ext cx="32" cy="45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0" y="0"/>
                  </a:cxn>
                  <a:cxn ang="0">
                    <a:pos x="6" y="38"/>
                  </a:cxn>
                  <a:cxn ang="0">
                    <a:pos x="25" y="38"/>
                  </a:cxn>
                  <a:cxn ang="0">
                    <a:pos x="25" y="13"/>
                  </a:cxn>
                  <a:cxn ang="0">
                    <a:pos x="19" y="0"/>
                  </a:cxn>
                </a:cxnLst>
                <a:rect l="0" t="0" r="r" b="b"/>
                <a:pathLst>
                  <a:path w="25" h="38">
                    <a:moveTo>
                      <a:pt x="19" y="0"/>
                    </a:moveTo>
                    <a:lnTo>
                      <a:pt x="0" y="0"/>
                    </a:lnTo>
                    <a:lnTo>
                      <a:pt x="6" y="38"/>
                    </a:lnTo>
                    <a:lnTo>
                      <a:pt x="25" y="38"/>
                    </a:lnTo>
                    <a:lnTo>
                      <a:pt x="25" y="13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1805" name="Freeform 125"/>
              <p:cNvSpPr>
                <a:spLocks/>
              </p:cNvSpPr>
              <p:nvPr/>
            </p:nvSpPr>
            <p:spPr bwMode="auto">
              <a:xfrm>
                <a:off x="2954" y="1084"/>
                <a:ext cx="8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rgbClr val="2B4A81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2B4A81">
                    <a:alpha val="9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fr-FR"/>
              </a:p>
            </p:txBody>
          </p:sp>
        </p:grpSp>
        <p:sp>
          <p:nvSpPr>
            <p:cNvPr id="711807" name="Rectangle 127"/>
            <p:cNvSpPr>
              <a:spLocks noChangeArrowheads="1"/>
            </p:cNvSpPr>
            <p:nvPr/>
          </p:nvSpPr>
          <p:spPr bwMode="auto">
            <a:xfrm>
              <a:off x="1481413" y="5400017"/>
              <a:ext cx="3515183" cy="2217848"/>
            </a:xfrm>
            <a:prstGeom prst="rect">
              <a:avLst/>
            </a:prstGeom>
            <a:solidFill>
              <a:srgbClr val="F6D752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106326" tIns="53163" rIns="106326" bIns="53163"/>
            <a:lstStyle/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100" dirty="0">
                  <a:latin typeface="Tahoma" pitchFamily="34" charset="0"/>
                  <a:cs typeface="Arial" pitchFamily="34" charset="0"/>
                </a:rPr>
                <a:t> </a:t>
              </a:r>
              <a:r>
                <a:rPr lang="en-US" sz="2300" dirty="0">
                  <a:latin typeface="Impact" pitchFamily="34" charset="0"/>
                  <a:cs typeface="Arial" pitchFamily="34" charset="0"/>
                </a:rPr>
                <a:t>5,000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active users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 500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Concurrent users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 5 million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objects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1.5 Terabytes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file storage</a:t>
              </a:r>
            </a:p>
          </p:txBody>
        </p:sp>
        <p:sp>
          <p:nvSpPr>
            <p:cNvPr id="711808" name="Rectangle 128"/>
            <p:cNvSpPr>
              <a:spLocks noChangeArrowheads="1"/>
            </p:cNvSpPr>
            <p:nvPr/>
          </p:nvSpPr>
          <p:spPr bwMode="auto">
            <a:xfrm>
              <a:off x="5316817" y="5400017"/>
              <a:ext cx="5123520" cy="2217848"/>
            </a:xfrm>
            <a:prstGeom prst="rect">
              <a:avLst/>
            </a:prstGeom>
            <a:solidFill>
              <a:srgbClr val="F6D752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106326" tIns="53163" rIns="106326" bIns="53163"/>
            <a:lstStyle/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sz="2300" dirty="0">
                  <a:latin typeface="Tahoma" pitchFamily="34" charset="0"/>
                  <a:cs typeface="Arial" pitchFamily="34" charset="0"/>
                </a:rPr>
                <a:t>Average Daily Activity: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1,040 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items created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1,400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items released to manufacturing</a:t>
              </a:r>
            </a:p>
            <a:p>
              <a:pPr marL="197517" indent="-197517" eaLnBrk="1" hangingPunct="1">
                <a:lnSpc>
                  <a:spcPct val="90000"/>
                </a:lnSpc>
                <a:spcBef>
                  <a:spcPct val="30000"/>
                </a:spcBef>
                <a:buFontTx/>
                <a:buChar char="•"/>
                <a:defRPr/>
              </a:pPr>
              <a:r>
                <a:rPr lang="en-US" sz="2300" dirty="0">
                  <a:latin typeface="Impact" pitchFamily="34" charset="0"/>
                  <a:cs typeface="Arial" pitchFamily="34" charset="0"/>
                </a:rPr>
                <a:t>1,580</a:t>
              </a:r>
              <a:r>
                <a:rPr lang="en-US" sz="2100" dirty="0">
                  <a:latin typeface="Tahoma" pitchFamily="34" charset="0"/>
                  <a:cs typeface="Arial" pitchFamily="34" charset="0"/>
                </a:rPr>
                <a:t> documents/drawings plotted</a:t>
              </a:r>
            </a:p>
          </p:txBody>
        </p:sp>
        <p:grpSp>
          <p:nvGrpSpPr>
            <p:cNvPr id="3096" name="Group 129"/>
            <p:cNvGrpSpPr>
              <a:grpSpLocks/>
            </p:cNvGrpSpPr>
            <p:nvPr/>
          </p:nvGrpSpPr>
          <p:grpSpPr bwMode="auto">
            <a:xfrm>
              <a:off x="2146829" y="2319176"/>
              <a:ext cx="986228" cy="1187605"/>
              <a:chOff x="1145" y="1283"/>
              <a:chExt cx="526" cy="657"/>
            </a:xfrm>
          </p:grpSpPr>
          <p:sp>
            <p:nvSpPr>
              <p:cNvPr id="711810" name="Rectangle 130"/>
              <p:cNvSpPr>
                <a:spLocks noChangeArrowheads="1"/>
              </p:cNvSpPr>
              <p:nvPr/>
            </p:nvSpPr>
            <p:spPr bwMode="auto">
              <a:xfrm>
                <a:off x="1349" y="1283"/>
                <a:ext cx="322" cy="139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lIns="0" tIns="0" rIns="0" bIns="0" anchor="ctr"/>
              <a:lstStyle/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Tahoma" pitchFamily="34" charset="0"/>
                    <a:cs typeface="Arial" pitchFamily="34" charset="0"/>
                  </a:rPr>
                  <a:t>MRP</a:t>
                </a:r>
              </a:p>
            </p:txBody>
          </p:sp>
          <p:sp>
            <p:nvSpPr>
              <p:cNvPr id="3132" name="Line 131"/>
              <p:cNvSpPr>
                <a:spLocks noChangeShapeType="1"/>
              </p:cNvSpPr>
              <p:nvPr/>
            </p:nvSpPr>
            <p:spPr bwMode="auto">
              <a:xfrm flipV="1">
                <a:off x="1145" y="1638"/>
                <a:ext cx="343" cy="302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aphicFrame>
            <p:nvGraphicFramePr>
              <p:cNvPr id="3089" name="Object 17"/>
              <p:cNvGraphicFramePr>
                <a:graphicFrameLocks noChangeAspect="1"/>
              </p:cNvGraphicFramePr>
              <p:nvPr/>
            </p:nvGraphicFramePr>
            <p:xfrm>
              <a:off x="1424" y="1439"/>
              <a:ext cx="144" cy="252"/>
            </p:xfrm>
            <a:graphic>
              <a:graphicData uri="http://schemas.openxmlformats.org/presentationml/2006/ole">
                <p:oleObj spid="_x0000_s3089" name="Photo Editor Photo" r:id="rId5" imgW="476316" imgH="838095" progId="">
                  <p:embed/>
                </p:oleObj>
              </a:graphicData>
            </a:graphic>
          </p:graphicFrame>
        </p:grpSp>
        <p:sp>
          <p:nvSpPr>
            <p:cNvPr id="3097" name="Rectangle 133"/>
            <p:cNvSpPr>
              <a:spLocks noChangeArrowheads="1"/>
            </p:cNvSpPr>
            <p:nvPr/>
          </p:nvSpPr>
          <p:spPr bwMode="auto">
            <a:xfrm>
              <a:off x="9327921" y="3524856"/>
              <a:ext cx="64761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2100">
                  <a:solidFill>
                    <a:srgbClr val="000000"/>
                  </a:solidFill>
                  <a:latin typeface="Impact" pitchFamily="34" charset="0"/>
                  <a:cs typeface="Arial" charset="0"/>
                </a:rPr>
                <a:t>Tokyo</a:t>
              </a:r>
            </a:p>
          </p:txBody>
        </p:sp>
        <p:sp>
          <p:nvSpPr>
            <p:cNvPr id="3098" name="Line 134"/>
            <p:cNvSpPr>
              <a:spLocks noChangeShapeType="1"/>
            </p:cNvSpPr>
            <p:nvPr/>
          </p:nvSpPr>
          <p:spPr bwMode="auto">
            <a:xfrm>
              <a:off x="5484256" y="3083798"/>
              <a:ext cx="4081785" cy="2259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sp>
          <p:nvSpPr>
            <p:cNvPr id="3099" name="Line 135"/>
            <p:cNvSpPr>
              <a:spLocks noChangeShapeType="1"/>
            </p:cNvSpPr>
            <p:nvPr/>
          </p:nvSpPr>
          <p:spPr bwMode="auto">
            <a:xfrm flipH="1" flipV="1">
              <a:off x="8797307" y="2986186"/>
              <a:ext cx="3750" cy="26210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graphicFrame>
          <p:nvGraphicFramePr>
            <p:cNvPr id="3075" name="Object 2"/>
            <p:cNvGraphicFramePr>
              <a:graphicFrameLocks noChangeAspect="1"/>
            </p:cNvGraphicFramePr>
            <p:nvPr/>
          </p:nvGraphicFramePr>
          <p:xfrm>
            <a:off x="8664185" y="2678891"/>
            <a:ext cx="269994" cy="455520"/>
          </p:xfrm>
          <a:graphic>
            <a:graphicData uri="http://schemas.openxmlformats.org/presentationml/2006/ole">
              <p:oleObj spid="_x0000_s3075" name="Photo Editor Photo" r:id="rId6" imgW="476316" imgH="838095" progId="">
                <p:embed/>
              </p:oleObj>
            </a:graphicData>
          </a:graphic>
        </p:graphicFrame>
        <p:sp>
          <p:nvSpPr>
            <p:cNvPr id="711817" name="Rectangle 137"/>
            <p:cNvSpPr>
              <a:spLocks noChangeArrowheads="1"/>
            </p:cNvSpPr>
            <p:nvPr/>
          </p:nvSpPr>
          <p:spPr bwMode="auto">
            <a:xfrm>
              <a:off x="8497307" y="2357820"/>
              <a:ext cx="604257" cy="249692"/>
            </a:xfrm>
            <a:prstGeom prst="rect">
              <a:avLst/>
            </a:prstGeom>
            <a:solidFill>
              <a:srgbClr val="99CC00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0" tIns="0" rIns="0" bIns="0" anchor="ctr"/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  <a:cs typeface="Arial" pitchFamily="34" charset="0"/>
                </a:rPr>
                <a:t>MRP</a:t>
              </a:r>
            </a:p>
          </p:txBody>
        </p:sp>
        <p:sp>
          <p:nvSpPr>
            <p:cNvPr id="3101" name="Rectangle 138"/>
            <p:cNvSpPr>
              <a:spLocks noChangeArrowheads="1"/>
            </p:cNvSpPr>
            <p:nvPr/>
          </p:nvSpPr>
          <p:spPr bwMode="auto">
            <a:xfrm>
              <a:off x="7106607" y="4629313"/>
              <a:ext cx="114133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r" eaLnBrk="1" hangingPunct="1"/>
              <a:r>
                <a:rPr lang="en-US" sz="2100">
                  <a:solidFill>
                    <a:srgbClr val="000000"/>
                  </a:solidFill>
                  <a:latin typeface="Impact" pitchFamily="34" charset="0"/>
                  <a:cs typeface="Arial" charset="0"/>
                </a:rPr>
                <a:t>Singapore</a:t>
              </a:r>
            </a:p>
          </p:txBody>
        </p:sp>
        <p:sp>
          <p:nvSpPr>
            <p:cNvPr id="711819" name="Rectangle 139"/>
            <p:cNvSpPr>
              <a:spLocks noChangeArrowheads="1"/>
            </p:cNvSpPr>
            <p:nvPr/>
          </p:nvSpPr>
          <p:spPr bwMode="auto">
            <a:xfrm>
              <a:off x="7788119" y="3558542"/>
              <a:ext cx="604257" cy="251527"/>
            </a:xfrm>
            <a:prstGeom prst="rect">
              <a:avLst/>
            </a:prstGeom>
            <a:solidFill>
              <a:srgbClr val="99CC00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0" tIns="0" rIns="0" bIns="0" anchor="ctr"/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  <a:cs typeface="Arial" pitchFamily="34" charset="0"/>
                </a:rPr>
                <a:t>MRP</a:t>
              </a:r>
            </a:p>
          </p:txBody>
        </p:sp>
        <p:sp>
          <p:nvSpPr>
            <p:cNvPr id="3103" name="Line 140"/>
            <p:cNvSpPr>
              <a:spLocks noChangeShapeType="1"/>
            </p:cNvSpPr>
            <p:nvPr/>
          </p:nvSpPr>
          <p:spPr bwMode="auto">
            <a:xfrm>
              <a:off x="5399882" y="3083798"/>
              <a:ext cx="3086182" cy="15021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sp>
          <p:nvSpPr>
            <p:cNvPr id="3104" name="Line 141"/>
            <p:cNvSpPr>
              <a:spLocks noChangeShapeType="1"/>
            </p:cNvSpPr>
            <p:nvPr/>
          </p:nvSpPr>
          <p:spPr bwMode="auto">
            <a:xfrm flipH="1" flipV="1">
              <a:off x="8092323" y="4139447"/>
              <a:ext cx="29999" cy="2566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graphicFrame>
          <p:nvGraphicFramePr>
            <p:cNvPr id="3076" name="Object 3"/>
            <p:cNvGraphicFramePr>
              <a:graphicFrameLocks noChangeAspect="1"/>
            </p:cNvGraphicFramePr>
            <p:nvPr/>
          </p:nvGraphicFramePr>
          <p:xfrm>
            <a:off x="7955451" y="3853843"/>
            <a:ext cx="269994" cy="455520"/>
          </p:xfrm>
          <a:graphic>
            <a:graphicData uri="http://schemas.openxmlformats.org/presentationml/2006/ole">
              <p:oleObj spid="_x0000_s3076" name="Photo Editor Photo" r:id="rId7" imgW="476316" imgH="838095" progId="">
                <p:embed/>
              </p:oleObj>
            </a:graphicData>
          </a:graphic>
        </p:graphicFrame>
        <p:sp>
          <p:nvSpPr>
            <p:cNvPr id="3105" name="Rectangle 143"/>
            <p:cNvSpPr>
              <a:spLocks noChangeArrowheads="1"/>
            </p:cNvSpPr>
            <p:nvPr/>
          </p:nvSpPr>
          <p:spPr bwMode="auto">
            <a:xfrm>
              <a:off x="5737375" y="1950422"/>
              <a:ext cx="1367362" cy="3231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GB" sz="2100">
                  <a:solidFill>
                    <a:srgbClr val="000000"/>
                  </a:solidFill>
                  <a:latin typeface="Impact" pitchFamily="34" charset="0"/>
                  <a:cs typeface="Arial" charset="0"/>
                </a:rPr>
                <a:t>Scandinavia</a:t>
              </a:r>
              <a:endParaRPr lang="en-US" sz="2100">
                <a:solidFill>
                  <a:srgbClr val="000000"/>
                </a:solidFill>
                <a:latin typeface="Impact" pitchFamily="34" charset="0"/>
                <a:cs typeface="Arial" charset="0"/>
              </a:endParaRPr>
            </a:p>
          </p:txBody>
        </p:sp>
        <p:sp>
          <p:nvSpPr>
            <p:cNvPr id="711824" name="Rectangle 144"/>
            <p:cNvSpPr>
              <a:spLocks noChangeArrowheads="1"/>
            </p:cNvSpPr>
            <p:nvPr/>
          </p:nvSpPr>
          <p:spPr bwMode="auto">
            <a:xfrm>
              <a:off x="4148104" y="1551830"/>
              <a:ext cx="602447" cy="251528"/>
            </a:xfrm>
            <a:prstGeom prst="rect">
              <a:avLst/>
            </a:prstGeom>
            <a:solidFill>
              <a:srgbClr val="99CC00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0" tIns="0" rIns="0" bIns="0" anchor="ctr"/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  <a:cs typeface="Arial" pitchFamily="34" charset="0"/>
                </a:rPr>
                <a:t>MRP</a:t>
              </a:r>
            </a:p>
          </p:txBody>
        </p:sp>
        <p:sp>
          <p:nvSpPr>
            <p:cNvPr id="3107" name="Line 145"/>
            <p:cNvSpPr>
              <a:spLocks noChangeShapeType="1"/>
            </p:cNvSpPr>
            <p:nvPr/>
          </p:nvSpPr>
          <p:spPr bwMode="auto">
            <a:xfrm flipH="1" flipV="1">
              <a:off x="5411132" y="2095031"/>
              <a:ext cx="73124" cy="907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sp>
          <p:nvSpPr>
            <p:cNvPr id="3108" name="Line 146"/>
            <p:cNvSpPr>
              <a:spLocks noChangeShapeType="1"/>
            </p:cNvSpPr>
            <p:nvPr/>
          </p:nvSpPr>
          <p:spPr bwMode="auto">
            <a:xfrm flipH="1" flipV="1">
              <a:off x="4449278" y="2069724"/>
              <a:ext cx="950604" cy="9327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graphicFrame>
          <p:nvGraphicFramePr>
            <p:cNvPr id="3077" name="Object 4"/>
            <p:cNvGraphicFramePr>
              <a:graphicFrameLocks noChangeAspect="1"/>
            </p:cNvGraphicFramePr>
            <p:nvPr/>
          </p:nvGraphicFramePr>
          <p:xfrm>
            <a:off x="4314281" y="1809427"/>
            <a:ext cx="269994" cy="455520"/>
          </p:xfrm>
          <a:graphic>
            <a:graphicData uri="http://schemas.openxmlformats.org/presentationml/2006/ole">
              <p:oleObj spid="_x0000_s3077" name="Photo Editor Photo" r:id="rId8" imgW="476316" imgH="838095" progId="">
                <p:embed/>
              </p:oleObj>
            </a:graphicData>
          </a:graphic>
        </p:graphicFrame>
        <p:sp>
          <p:nvSpPr>
            <p:cNvPr id="3109" name="Rectangle 148"/>
            <p:cNvSpPr>
              <a:spLocks noChangeArrowheads="1"/>
            </p:cNvSpPr>
            <p:nvPr/>
          </p:nvSpPr>
          <p:spPr bwMode="auto">
            <a:xfrm>
              <a:off x="5684875" y="2619241"/>
              <a:ext cx="567463" cy="3231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2100">
                  <a:solidFill>
                    <a:srgbClr val="000000"/>
                  </a:solidFill>
                  <a:latin typeface="Impact" pitchFamily="34" charset="0"/>
                  <a:cs typeface="Arial" charset="0"/>
                </a:rPr>
                <a:t>Paris</a:t>
              </a:r>
            </a:p>
          </p:txBody>
        </p:sp>
        <p:sp>
          <p:nvSpPr>
            <p:cNvPr id="711829" name="Rectangle 149"/>
            <p:cNvSpPr>
              <a:spLocks noChangeArrowheads="1"/>
            </p:cNvSpPr>
            <p:nvPr/>
          </p:nvSpPr>
          <p:spPr bwMode="auto">
            <a:xfrm>
              <a:off x="3994326" y="2754389"/>
              <a:ext cx="602448" cy="251527"/>
            </a:xfrm>
            <a:prstGeom prst="rect">
              <a:avLst/>
            </a:prstGeom>
            <a:solidFill>
              <a:srgbClr val="99CC00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0" tIns="0" rIns="0" bIns="0" anchor="ctr"/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  <a:cs typeface="Arial" pitchFamily="34" charset="0"/>
                </a:rPr>
                <a:t>MRP</a:t>
              </a:r>
            </a:p>
          </p:txBody>
        </p:sp>
        <p:sp>
          <p:nvSpPr>
            <p:cNvPr id="3111" name="Line 150"/>
            <p:cNvSpPr>
              <a:spLocks noChangeShapeType="1"/>
            </p:cNvSpPr>
            <p:nvPr/>
          </p:nvSpPr>
          <p:spPr bwMode="auto">
            <a:xfrm flipV="1">
              <a:off x="2167453" y="3083798"/>
              <a:ext cx="3148057" cy="410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sp>
          <p:nvSpPr>
            <p:cNvPr id="3112" name="Line 151"/>
            <p:cNvSpPr>
              <a:spLocks noChangeShapeType="1"/>
            </p:cNvSpPr>
            <p:nvPr/>
          </p:nvSpPr>
          <p:spPr bwMode="auto">
            <a:xfrm flipV="1">
              <a:off x="4745521" y="2837962"/>
              <a:ext cx="0" cy="309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graphicFrame>
          <p:nvGraphicFramePr>
            <p:cNvPr id="3078" name="Object 5"/>
            <p:cNvGraphicFramePr>
              <a:graphicFrameLocks noChangeAspect="1"/>
            </p:cNvGraphicFramePr>
            <p:nvPr/>
          </p:nvGraphicFramePr>
          <p:xfrm>
            <a:off x="4625524" y="2539705"/>
            <a:ext cx="269994" cy="455520"/>
          </p:xfrm>
          <a:graphic>
            <a:graphicData uri="http://schemas.openxmlformats.org/presentationml/2006/ole">
              <p:oleObj spid="_x0000_s3078" name="Photo Editor Photo" r:id="rId9" imgW="476316" imgH="838095" progId="">
                <p:embed/>
              </p:oleObj>
            </a:graphicData>
          </a:graphic>
        </p:graphicFrame>
        <p:sp>
          <p:nvSpPr>
            <p:cNvPr id="3113" name="Rectangle 153"/>
            <p:cNvSpPr>
              <a:spLocks noChangeArrowheads="1"/>
            </p:cNvSpPr>
            <p:nvPr/>
          </p:nvSpPr>
          <p:spPr bwMode="auto">
            <a:xfrm>
              <a:off x="1728713" y="2810847"/>
              <a:ext cx="915315" cy="2908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sz="2100">
                  <a:solidFill>
                    <a:srgbClr val="000000"/>
                  </a:solidFill>
                  <a:latin typeface="Impact" pitchFamily="34" charset="0"/>
                  <a:cs typeface="Arial" charset="0"/>
                </a:rPr>
                <a:t>Houston</a:t>
              </a:r>
            </a:p>
          </p:txBody>
        </p:sp>
        <p:sp>
          <p:nvSpPr>
            <p:cNvPr id="3114" name="Rectangle 154"/>
            <p:cNvSpPr>
              <a:spLocks noChangeArrowheads="1"/>
            </p:cNvSpPr>
            <p:nvPr/>
          </p:nvSpPr>
          <p:spPr bwMode="auto">
            <a:xfrm>
              <a:off x="2268701" y="4725116"/>
              <a:ext cx="923330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sz="1600">
                  <a:solidFill>
                    <a:srgbClr val="000000"/>
                  </a:solidFill>
                  <a:latin typeface="Tahoma" pitchFamily="34" charset="0"/>
                  <a:cs typeface="Arial" charset="0"/>
                </a:rPr>
                <a:t>Document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GB" sz="1600">
                  <a:solidFill>
                    <a:srgbClr val="000000"/>
                  </a:solidFill>
                  <a:latin typeface="Tahoma" pitchFamily="34" charset="0"/>
                  <a:cs typeface="Arial" charset="0"/>
                </a:rPr>
                <a:t>Portal</a:t>
              </a:r>
              <a:endParaRPr lang="en-US" sz="1600">
                <a:solidFill>
                  <a:srgbClr val="000000"/>
                </a:solidFill>
                <a:latin typeface="Tahoma" pitchFamily="34" charset="0"/>
                <a:cs typeface="Arial" charset="0"/>
              </a:endParaRPr>
            </a:p>
          </p:txBody>
        </p:sp>
        <p:sp>
          <p:nvSpPr>
            <p:cNvPr id="3115" name="Rectangle 155"/>
            <p:cNvSpPr>
              <a:spLocks noChangeArrowheads="1"/>
            </p:cNvSpPr>
            <p:nvPr/>
          </p:nvSpPr>
          <p:spPr bwMode="auto">
            <a:xfrm>
              <a:off x="1254348" y="4725116"/>
              <a:ext cx="710131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sz="1600">
                  <a:solidFill>
                    <a:srgbClr val="000000"/>
                  </a:solidFill>
                  <a:latin typeface="Tahoma" pitchFamily="34" charset="0"/>
                  <a:cs typeface="Arial" charset="0"/>
                </a:rPr>
                <a:t>Product</a:t>
              </a:r>
              <a:br>
                <a:rPr lang="en-US" sz="1600">
                  <a:solidFill>
                    <a:srgbClr val="000000"/>
                  </a:solidFill>
                  <a:latin typeface="Tahoma" pitchFamily="34" charset="0"/>
                  <a:cs typeface="Arial" charset="0"/>
                </a:rPr>
              </a:br>
              <a:r>
                <a:rPr lang="en-US" sz="1600">
                  <a:solidFill>
                    <a:srgbClr val="000000"/>
                  </a:solidFill>
                  <a:latin typeface="Tahoma" pitchFamily="34" charset="0"/>
                  <a:cs typeface="Arial" charset="0"/>
                </a:rPr>
                <a:t>Support</a:t>
              </a:r>
            </a:p>
          </p:txBody>
        </p:sp>
        <p:sp>
          <p:nvSpPr>
            <p:cNvPr id="3116" name="Rectangle 156"/>
            <p:cNvSpPr>
              <a:spLocks noChangeArrowheads="1"/>
            </p:cNvSpPr>
            <p:nvPr/>
          </p:nvSpPr>
          <p:spPr bwMode="auto">
            <a:xfrm>
              <a:off x="625922" y="2738544"/>
              <a:ext cx="521553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r" eaLnBrk="1" hangingPunct="1">
                <a:lnSpc>
                  <a:spcPct val="90000"/>
                </a:lnSpc>
              </a:pPr>
              <a:r>
                <a:rPr lang="en-US" sz="1600">
                  <a:solidFill>
                    <a:srgbClr val="000000"/>
                  </a:solidFill>
                  <a:latin typeface="Tahoma" pitchFamily="34" charset="0"/>
                  <a:cs typeface="Arial" charset="0"/>
                </a:rPr>
                <a:t>Protel</a:t>
              </a:r>
            </a:p>
          </p:txBody>
        </p:sp>
        <p:sp>
          <p:nvSpPr>
            <p:cNvPr id="3117" name="Rectangle 157"/>
            <p:cNvSpPr>
              <a:spLocks noChangeArrowheads="1"/>
            </p:cNvSpPr>
            <p:nvPr/>
          </p:nvSpPr>
          <p:spPr bwMode="auto">
            <a:xfrm>
              <a:off x="708253" y="3096452"/>
              <a:ext cx="439223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r" eaLnBrk="1" hangingPunct="1">
                <a:lnSpc>
                  <a:spcPct val="90000"/>
                </a:lnSpc>
              </a:pPr>
              <a:r>
                <a:rPr lang="en-US" sz="1600">
                  <a:solidFill>
                    <a:srgbClr val="000000"/>
                  </a:solidFill>
                  <a:latin typeface="Tahoma" pitchFamily="34" charset="0"/>
                  <a:cs typeface="Arial" charset="0"/>
                </a:rPr>
                <a:t>Acad</a:t>
              </a:r>
            </a:p>
          </p:txBody>
        </p:sp>
        <p:sp>
          <p:nvSpPr>
            <p:cNvPr id="3118" name="Rectangle 158"/>
            <p:cNvSpPr>
              <a:spLocks noChangeArrowheads="1"/>
            </p:cNvSpPr>
            <p:nvPr/>
          </p:nvSpPr>
          <p:spPr bwMode="auto">
            <a:xfrm>
              <a:off x="654778" y="3456167"/>
              <a:ext cx="492699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r" eaLnBrk="1" hangingPunct="1">
                <a:lnSpc>
                  <a:spcPct val="90000"/>
                </a:lnSpc>
              </a:pPr>
              <a:r>
                <a:rPr lang="en-US" sz="1600">
                  <a:solidFill>
                    <a:srgbClr val="000000"/>
                  </a:solidFill>
                  <a:latin typeface="Tahoma" pitchFamily="34" charset="0"/>
                  <a:cs typeface="Arial" charset="0"/>
                </a:rPr>
                <a:t>Pro/E</a:t>
              </a:r>
            </a:p>
          </p:txBody>
        </p:sp>
        <p:sp>
          <p:nvSpPr>
            <p:cNvPr id="3119" name="Rectangle 159"/>
            <p:cNvSpPr>
              <a:spLocks noChangeArrowheads="1"/>
            </p:cNvSpPr>
            <p:nvPr/>
          </p:nvSpPr>
          <p:spPr bwMode="auto">
            <a:xfrm>
              <a:off x="379639" y="3815884"/>
              <a:ext cx="767838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r" eaLnBrk="1" hangingPunct="1">
                <a:lnSpc>
                  <a:spcPct val="90000"/>
                </a:lnSpc>
              </a:pPr>
              <a:r>
                <a:rPr lang="en-US" sz="1600">
                  <a:solidFill>
                    <a:srgbClr val="000000"/>
                  </a:solidFill>
                  <a:latin typeface="Tahoma" pitchFamily="34" charset="0"/>
                  <a:cs typeface="Arial" charset="0"/>
                </a:rPr>
                <a:t>Cadence</a:t>
              </a:r>
            </a:p>
          </p:txBody>
        </p:sp>
        <p:sp>
          <p:nvSpPr>
            <p:cNvPr id="3120" name="Line 160"/>
            <p:cNvSpPr>
              <a:spLocks noChangeShapeType="1"/>
            </p:cNvSpPr>
            <p:nvPr/>
          </p:nvSpPr>
          <p:spPr bwMode="auto">
            <a:xfrm flipH="1" flipV="1">
              <a:off x="1466218" y="2850616"/>
              <a:ext cx="706860" cy="6688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sp>
          <p:nvSpPr>
            <p:cNvPr id="3121" name="Line 161"/>
            <p:cNvSpPr>
              <a:spLocks noChangeShapeType="1"/>
            </p:cNvSpPr>
            <p:nvPr/>
          </p:nvSpPr>
          <p:spPr bwMode="auto">
            <a:xfrm flipH="1" flipV="1">
              <a:off x="1453094" y="3197679"/>
              <a:ext cx="706859" cy="3217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sp>
          <p:nvSpPr>
            <p:cNvPr id="3122" name="Line 162"/>
            <p:cNvSpPr>
              <a:spLocks noChangeShapeType="1"/>
            </p:cNvSpPr>
            <p:nvPr/>
          </p:nvSpPr>
          <p:spPr bwMode="auto">
            <a:xfrm flipH="1">
              <a:off x="1439969" y="3557394"/>
              <a:ext cx="733110" cy="235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sp>
          <p:nvSpPr>
            <p:cNvPr id="3123" name="Line 163"/>
            <p:cNvSpPr>
              <a:spLocks noChangeShapeType="1"/>
            </p:cNvSpPr>
            <p:nvPr/>
          </p:nvSpPr>
          <p:spPr bwMode="auto">
            <a:xfrm flipH="1">
              <a:off x="1439969" y="3506781"/>
              <a:ext cx="733110" cy="4464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sp>
          <p:nvSpPr>
            <p:cNvPr id="3124" name="Line 164"/>
            <p:cNvSpPr>
              <a:spLocks noChangeShapeType="1"/>
            </p:cNvSpPr>
            <p:nvPr/>
          </p:nvSpPr>
          <p:spPr bwMode="auto">
            <a:xfrm flipH="1">
              <a:off x="1670589" y="3506781"/>
              <a:ext cx="489364" cy="8929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sp>
          <p:nvSpPr>
            <p:cNvPr id="3125" name="Line 165"/>
            <p:cNvSpPr>
              <a:spLocks noChangeShapeType="1"/>
            </p:cNvSpPr>
            <p:nvPr/>
          </p:nvSpPr>
          <p:spPr bwMode="auto">
            <a:xfrm>
              <a:off x="2133703" y="3506781"/>
              <a:ext cx="669361" cy="9182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endParaRPr lang="de-DE"/>
            </a:p>
          </p:txBody>
        </p:sp>
        <p:graphicFrame>
          <p:nvGraphicFramePr>
            <p:cNvPr id="3079" name="Object 6"/>
            <p:cNvGraphicFramePr>
              <a:graphicFrameLocks noChangeAspect="1"/>
            </p:cNvGraphicFramePr>
            <p:nvPr/>
          </p:nvGraphicFramePr>
          <p:xfrm>
            <a:off x="1205600" y="3087413"/>
            <a:ext cx="354367" cy="258490"/>
          </p:xfrm>
          <a:graphic>
            <a:graphicData uri="http://schemas.openxmlformats.org/presentationml/2006/ole">
              <p:oleObj spid="_x0000_s3079" name="Photo Editor Photo" r:id="rId10" imgW="838095" imgH="628571" progId="">
                <p:embed/>
              </p:oleObj>
            </a:graphicData>
          </a:graphic>
        </p:graphicFrame>
        <p:graphicFrame>
          <p:nvGraphicFramePr>
            <p:cNvPr id="3080" name="Object 7"/>
            <p:cNvGraphicFramePr>
              <a:graphicFrameLocks noChangeAspect="1"/>
            </p:cNvGraphicFramePr>
            <p:nvPr/>
          </p:nvGraphicFramePr>
          <p:xfrm>
            <a:off x="1205600" y="3450745"/>
            <a:ext cx="354367" cy="258489"/>
          </p:xfrm>
          <a:graphic>
            <a:graphicData uri="http://schemas.openxmlformats.org/presentationml/2006/ole">
              <p:oleObj spid="_x0000_s3080" name="Photo Editor Photo" r:id="rId11" imgW="838095" imgH="628571" progId="">
                <p:embed/>
              </p:oleObj>
            </a:graphicData>
          </a:graphic>
        </p:graphicFrame>
        <p:graphicFrame>
          <p:nvGraphicFramePr>
            <p:cNvPr id="3081" name="Object 8"/>
            <p:cNvGraphicFramePr>
              <a:graphicFrameLocks noChangeAspect="1"/>
            </p:cNvGraphicFramePr>
            <p:nvPr/>
          </p:nvGraphicFramePr>
          <p:xfrm>
            <a:off x="1205600" y="3815884"/>
            <a:ext cx="354367" cy="258489"/>
          </p:xfrm>
          <a:graphic>
            <a:graphicData uri="http://schemas.openxmlformats.org/presentationml/2006/ole">
              <p:oleObj spid="_x0000_s3081" name="Photo Editor Photo" r:id="rId12" imgW="838095" imgH="628571" progId="">
                <p:embed/>
              </p:oleObj>
            </a:graphicData>
          </a:graphic>
        </p:graphicFrame>
        <p:graphicFrame>
          <p:nvGraphicFramePr>
            <p:cNvPr id="3082" name="Object 9"/>
            <p:cNvGraphicFramePr>
              <a:graphicFrameLocks noChangeAspect="1"/>
            </p:cNvGraphicFramePr>
            <p:nvPr/>
          </p:nvGraphicFramePr>
          <p:xfrm>
            <a:off x="1205600" y="2724082"/>
            <a:ext cx="354367" cy="258489"/>
          </p:xfrm>
          <a:graphic>
            <a:graphicData uri="http://schemas.openxmlformats.org/presentationml/2006/ole">
              <p:oleObj spid="_x0000_s3082" name="Photo Editor Photo" r:id="rId13" imgW="838095" imgH="628571" progId="">
                <p:embed/>
              </p:oleObj>
            </a:graphicData>
          </a:graphic>
        </p:graphicFrame>
        <p:graphicFrame>
          <p:nvGraphicFramePr>
            <p:cNvPr id="3083" name="Object 10"/>
            <p:cNvGraphicFramePr>
              <a:graphicFrameLocks noChangeAspect="1"/>
            </p:cNvGraphicFramePr>
            <p:nvPr/>
          </p:nvGraphicFramePr>
          <p:xfrm>
            <a:off x="1518717" y="4278635"/>
            <a:ext cx="314993" cy="386830"/>
          </p:xfrm>
          <a:graphic>
            <a:graphicData uri="http://schemas.openxmlformats.org/presentationml/2006/ole">
              <p:oleObj spid="_x0000_s3083" name="Photo Editor Photo" r:id="rId14" imgW="809738" imgH="1028844" progId="">
                <p:embed/>
              </p:oleObj>
            </a:graphicData>
          </a:graphic>
        </p:graphicFrame>
        <p:graphicFrame>
          <p:nvGraphicFramePr>
            <p:cNvPr id="3084" name="Object 11"/>
            <p:cNvGraphicFramePr>
              <a:graphicFrameLocks noChangeAspect="1"/>
            </p:cNvGraphicFramePr>
            <p:nvPr/>
          </p:nvGraphicFramePr>
          <p:xfrm>
            <a:off x="2617443" y="4278635"/>
            <a:ext cx="314993" cy="386830"/>
          </p:xfrm>
          <a:graphic>
            <a:graphicData uri="http://schemas.openxmlformats.org/presentationml/2006/ole">
              <p:oleObj spid="_x0000_s3084" name="Photo Editor Photo" r:id="rId15" imgW="809738" imgH="1028844" progId="">
                <p:embed/>
              </p:oleObj>
            </a:graphicData>
          </a:graphic>
        </p:graphicFrame>
        <p:graphicFrame>
          <p:nvGraphicFramePr>
            <p:cNvPr id="3085" name="Object 12"/>
            <p:cNvGraphicFramePr>
              <a:graphicFrameLocks noChangeAspect="1"/>
            </p:cNvGraphicFramePr>
            <p:nvPr/>
          </p:nvGraphicFramePr>
          <p:xfrm>
            <a:off x="1998706" y="3329634"/>
            <a:ext cx="271870" cy="462750"/>
          </p:xfrm>
          <a:graphic>
            <a:graphicData uri="http://schemas.openxmlformats.org/presentationml/2006/ole">
              <p:oleObj spid="_x0000_s3085" name="Photo Editor Photo" r:id="rId16" imgW="476316" imgH="838095" progId="">
                <p:embed/>
              </p:oleObj>
            </a:graphicData>
          </a:graphic>
        </p:graphicFrame>
        <p:graphicFrame>
          <p:nvGraphicFramePr>
            <p:cNvPr id="3086" name="Object 13"/>
            <p:cNvGraphicFramePr>
              <a:graphicFrameLocks noChangeAspect="1"/>
            </p:cNvGraphicFramePr>
            <p:nvPr/>
          </p:nvGraphicFramePr>
          <p:xfrm>
            <a:off x="9481668" y="3083798"/>
            <a:ext cx="271868" cy="462750"/>
          </p:xfrm>
          <a:graphic>
            <a:graphicData uri="http://schemas.openxmlformats.org/presentationml/2006/ole">
              <p:oleObj spid="_x0000_s3086" name="Photo Editor Photo" r:id="rId17" imgW="476316" imgH="838095" progId="">
                <p:embed/>
              </p:oleObj>
            </a:graphicData>
          </a:graphic>
        </p:graphicFrame>
        <p:graphicFrame>
          <p:nvGraphicFramePr>
            <p:cNvPr id="3087" name="Object 14"/>
            <p:cNvGraphicFramePr>
              <a:graphicFrameLocks noChangeAspect="1"/>
            </p:cNvGraphicFramePr>
            <p:nvPr/>
          </p:nvGraphicFramePr>
          <p:xfrm>
            <a:off x="8461691" y="4396129"/>
            <a:ext cx="271868" cy="462750"/>
          </p:xfrm>
          <a:graphic>
            <a:graphicData uri="http://schemas.openxmlformats.org/presentationml/2006/ole">
              <p:oleObj spid="_x0000_s3087" name="Photo Editor Photo" r:id="rId18" imgW="476316" imgH="838095" progId="">
                <p:embed/>
              </p:oleObj>
            </a:graphicData>
          </a:graphic>
        </p:graphicFrame>
        <p:pic>
          <p:nvPicPr>
            <p:cNvPr id="3126" name="Picture 175" descr="B1"/>
            <p:cNvPicPr>
              <a:picLocks noChangeAspect="1" noChangeArrowheads="1"/>
            </p:cNvPicPr>
            <p:nvPr/>
          </p:nvPicPr>
          <p:blipFill>
            <a:blip r:embed="rId19">
              <a:lum bright="12000"/>
            </a:blip>
            <a:srcRect/>
            <a:stretch>
              <a:fillRect/>
            </a:stretch>
          </p:blipFill>
          <p:spPr bwMode="auto">
            <a:xfrm>
              <a:off x="5144887" y="2675277"/>
              <a:ext cx="472490" cy="690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127" name="Group 177"/>
            <p:cNvGrpSpPr>
              <a:grpSpLocks/>
            </p:cNvGrpSpPr>
            <p:nvPr/>
          </p:nvGrpSpPr>
          <p:grpSpPr bwMode="auto">
            <a:xfrm>
              <a:off x="5570504" y="2510783"/>
              <a:ext cx="2752439" cy="491672"/>
              <a:chOff x="2971" y="1389"/>
              <a:chExt cx="1468" cy="272"/>
            </a:xfrm>
          </p:grpSpPr>
          <p:sp>
            <p:nvSpPr>
              <p:cNvPr id="3129" name="Line 178"/>
              <p:cNvSpPr>
                <a:spLocks noChangeShapeType="1"/>
              </p:cNvSpPr>
              <p:nvPr/>
            </p:nvSpPr>
            <p:spPr bwMode="auto">
              <a:xfrm flipH="1">
                <a:off x="2971" y="1525"/>
                <a:ext cx="907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aphicFrame>
            <p:nvGraphicFramePr>
              <p:cNvPr id="3088" name="Object 16"/>
              <p:cNvGraphicFramePr>
                <a:graphicFrameLocks noChangeAspect="1"/>
              </p:cNvGraphicFramePr>
              <p:nvPr/>
            </p:nvGraphicFramePr>
            <p:xfrm>
              <a:off x="3833" y="1389"/>
              <a:ext cx="145" cy="256"/>
            </p:xfrm>
            <a:graphic>
              <a:graphicData uri="http://schemas.openxmlformats.org/presentationml/2006/ole">
                <p:oleObj spid="_x0000_s3088" name="Photo Editor Photo" r:id="rId20" imgW="476316" imgH="838095" progId="">
                  <p:embed/>
                </p:oleObj>
              </a:graphicData>
            </a:graphic>
          </p:graphicFrame>
          <p:sp>
            <p:nvSpPr>
              <p:cNvPr id="3130" name="Rectangle 180"/>
              <p:cNvSpPr>
                <a:spLocks noChangeArrowheads="1"/>
              </p:cNvSpPr>
              <p:nvPr/>
            </p:nvSpPr>
            <p:spPr bwMode="auto">
              <a:xfrm>
                <a:off x="4014" y="1434"/>
                <a:ext cx="425" cy="17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eaLnBrk="1" hangingPunct="1"/>
                <a:r>
                  <a:rPr lang="en-GB" sz="2100">
                    <a:solidFill>
                      <a:srgbClr val="000000"/>
                    </a:solidFill>
                    <a:latin typeface="Impact" pitchFamily="34" charset="0"/>
                    <a:cs typeface="Arial" charset="0"/>
                  </a:rPr>
                  <a:t>Siberia</a:t>
                </a:r>
                <a:endParaRPr lang="en-US" sz="2100">
                  <a:solidFill>
                    <a:srgbClr val="000000"/>
                  </a:solidFill>
                  <a:latin typeface="Impact" pitchFamily="34" charset="0"/>
                  <a:cs typeface="Arial" charset="0"/>
                </a:endParaRPr>
              </a:p>
            </p:txBody>
          </p:sp>
        </p:grpSp>
        <p:pic>
          <p:nvPicPr>
            <p:cNvPr id="3128" name="Picture 5" descr="schlumberger_COLOR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8195609" y="923929"/>
              <a:ext cx="2388698" cy="516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92" name="Rectangle 183"/>
          <p:cNvSpPr>
            <a:spLocks noChangeArrowheads="1"/>
          </p:cNvSpPr>
          <p:nvPr/>
        </p:nvSpPr>
        <p:spPr bwMode="auto">
          <a:xfrm>
            <a:off x="1755775" y="831850"/>
            <a:ext cx="634047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100">
                <a:solidFill>
                  <a:srgbClr val="FF0000"/>
                </a:solidFill>
                <a:ea typeface="ＭＳ Ｐゴシック" charset="-128"/>
              </a:rPr>
              <a:t>ENOVIA MatrixOne Deployment 2007</a:t>
            </a:r>
            <a:endParaRPr lang="en-US" sz="21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 bwMode="auto">
          <a:xfrm>
            <a:off x="1014413" y="1347788"/>
            <a:ext cx="9442450" cy="56626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104652" tIns="54419" rIns="41861" bIns="54419"/>
          <a:lstStyle/>
          <a:p>
            <a:pPr eaLnBrk="1" hangingPunct="1">
              <a:defRPr/>
            </a:pPr>
            <a:endParaRPr lang="en-US" sz="2100" dirty="0"/>
          </a:p>
        </p:txBody>
      </p:sp>
      <p:graphicFrame>
        <p:nvGraphicFramePr>
          <p:cNvPr id="60" name="Group 849"/>
          <p:cNvGraphicFramePr>
            <a:graphicFrameLocks noGrp="1"/>
          </p:cNvGraphicFramePr>
          <p:nvPr/>
        </p:nvGraphicFramePr>
        <p:xfrm>
          <a:off x="7950200" y="2022475"/>
          <a:ext cx="2161828" cy="1742553"/>
        </p:xfrm>
        <a:graphic>
          <a:graphicData uri="http://schemas.openxmlformats.org/drawingml/2006/table">
            <a:tbl>
              <a:tblPr/>
              <a:tblGrid>
                <a:gridCol w="973104"/>
                <a:gridCol w="1188724"/>
              </a:tblGrid>
              <a:tr h="22414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pitchFamily="34" charset="0"/>
                        </a:rPr>
                        <a:t>Named Users</a:t>
                      </a:r>
                      <a:endParaRPr kumimoji="0" lang="fr-FR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pitchFamily="34" charset="0"/>
                        </a:rPr>
                        <a:t>Concurrent Users</a:t>
                      </a:r>
                      <a:endParaRPr kumimoji="0" lang="fr-FR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</a:tr>
              <a:tr h="1898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1,000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170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</a:tr>
              <a:tr h="1898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7,000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1,170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</a:tr>
              <a:tr h="1898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15,000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2,500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</a:tr>
              <a:tr h="1898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22,000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3,670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</a:tr>
              <a:tr h="1898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31,000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5,170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</a:tr>
              <a:tr h="1898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46,000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7,670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</a:tr>
              <a:tr h="1898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120,000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E2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20,000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E2C8"/>
                    </a:solidFill>
                  </a:tcPr>
                </a:tc>
              </a:tr>
              <a:tr h="1898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150,000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E2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25,000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27614" marR="27614" marT="26622" marB="2662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E2C8"/>
                    </a:solidFill>
                  </a:tcPr>
                </a:tc>
              </a:tr>
            </a:tbl>
          </a:graphicData>
        </a:graphic>
      </p:graphicFrame>
      <p:sp>
        <p:nvSpPr>
          <p:cNvPr id="4132" name="Rectangle 2"/>
          <p:cNvSpPr txBox="1">
            <a:spLocks noChangeArrowheads="1"/>
          </p:cNvSpPr>
          <p:nvPr/>
        </p:nvSpPr>
        <p:spPr bwMode="auto">
          <a:xfrm>
            <a:off x="1447800" y="252413"/>
            <a:ext cx="8785225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/>
          <a:lstStyle/>
          <a:p>
            <a:pPr marL="1443038" indent="-1443038" eaLnBrk="1" hangingPunct="1">
              <a:lnSpc>
                <a:spcPct val="95000"/>
              </a:lnSpc>
            </a:pPr>
            <a:endParaRPr lang="en-US" sz="3500"/>
          </a:p>
        </p:txBody>
      </p:sp>
      <p:sp>
        <p:nvSpPr>
          <p:cNvPr id="4133" name="Rectangle 3"/>
          <p:cNvSpPr>
            <a:spLocks noChangeArrowheads="1"/>
          </p:cNvSpPr>
          <p:nvPr/>
        </p:nvSpPr>
        <p:spPr bwMode="auto">
          <a:xfrm>
            <a:off x="3198813" y="896938"/>
            <a:ext cx="7240587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sz="2100">
              <a:solidFill>
                <a:srgbClr val="FF9900"/>
              </a:solidFill>
              <a:cs typeface="Arial" charset="0"/>
            </a:endParaRPr>
          </a:p>
        </p:txBody>
      </p:sp>
      <p:cxnSp>
        <p:nvCxnSpPr>
          <p:cNvPr id="63" name="Straight Connector 62"/>
          <p:cNvCxnSpPr>
            <a:stCxn id="59" idx="2"/>
          </p:cNvCxnSpPr>
          <p:nvPr/>
        </p:nvCxnSpPr>
        <p:spPr bwMode="auto">
          <a:xfrm rot="5400000" flipH="1">
            <a:off x="2905919" y="4180681"/>
            <a:ext cx="5657850" cy="1588"/>
          </a:xfrm>
          <a:prstGeom prst="line">
            <a:avLst/>
          </a:prstGeom>
          <a:solidFill>
            <a:srgbClr val="3A73BA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10800000" flipH="1" flipV="1">
            <a:off x="1014413" y="4129088"/>
            <a:ext cx="9434512" cy="19050"/>
          </a:xfrm>
          <a:prstGeom prst="line">
            <a:avLst/>
          </a:prstGeom>
          <a:solidFill>
            <a:srgbClr val="3A73BA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36" name="Rectangle 39"/>
          <p:cNvSpPr>
            <a:spLocks noChangeArrowheads="1"/>
          </p:cNvSpPr>
          <p:nvPr/>
        </p:nvSpPr>
        <p:spPr bwMode="auto">
          <a:xfrm>
            <a:off x="5748338" y="1873250"/>
            <a:ext cx="2133600" cy="224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pPr eaLnBrk="1" hangingPunct="1">
              <a:lnSpc>
                <a:spcPct val="95000"/>
              </a:lnSpc>
              <a:spcBef>
                <a:spcPts val="1400"/>
              </a:spcBef>
            </a:pPr>
            <a:r>
              <a:rPr lang="en-US" sz="1600">
                <a:solidFill>
                  <a:srgbClr val="0070C0"/>
                </a:solidFill>
                <a:latin typeface="Arial Black" pitchFamily="34" charset="0"/>
              </a:rPr>
              <a:t>Certified</a:t>
            </a:r>
            <a:br>
              <a:rPr lang="en-US" sz="1600">
                <a:solidFill>
                  <a:srgbClr val="0070C0"/>
                </a:solidFill>
                <a:latin typeface="Arial Black" pitchFamily="34" charset="0"/>
              </a:rPr>
            </a:br>
            <a:r>
              <a:rPr lang="en-US" sz="1600">
                <a:solidFill>
                  <a:srgbClr val="0070C0"/>
                </a:solidFill>
                <a:latin typeface="Arial Black" pitchFamily="34" charset="0"/>
              </a:rPr>
              <a:t>Benchmark</a:t>
            </a:r>
          </a:p>
          <a:p>
            <a:pPr eaLnBrk="1" hangingPunct="1">
              <a:lnSpc>
                <a:spcPct val="95000"/>
              </a:lnSpc>
              <a:spcBef>
                <a:spcPts val="1400"/>
              </a:spcBef>
            </a:pPr>
            <a:r>
              <a:rPr lang="en-US" i="1">
                <a:solidFill>
                  <a:srgbClr val="002060"/>
                </a:solidFill>
              </a:rPr>
              <a:t>Largest PLM Implementations </a:t>
            </a:r>
            <a:br>
              <a:rPr lang="en-US" i="1">
                <a:solidFill>
                  <a:srgbClr val="002060"/>
                </a:solidFill>
              </a:rPr>
            </a:br>
            <a:r>
              <a:rPr lang="en-US" i="1">
                <a:solidFill>
                  <a:srgbClr val="002060"/>
                </a:solidFill>
              </a:rPr>
              <a:t>in the World</a:t>
            </a:r>
          </a:p>
          <a:p>
            <a:pPr eaLnBrk="1" hangingPunct="1">
              <a:lnSpc>
                <a:spcPct val="95000"/>
              </a:lnSpc>
              <a:spcBef>
                <a:spcPts val="1400"/>
              </a:spcBef>
            </a:pPr>
            <a:r>
              <a:rPr lang="en-US" i="1">
                <a:solidFill>
                  <a:srgbClr val="002060"/>
                </a:solidFill>
              </a:rPr>
              <a:t>25,000+ </a:t>
            </a:r>
            <a:br>
              <a:rPr lang="en-US" i="1">
                <a:solidFill>
                  <a:srgbClr val="002060"/>
                </a:solidFill>
              </a:rPr>
            </a:br>
            <a:r>
              <a:rPr lang="en-US" i="1">
                <a:solidFill>
                  <a:srgbClr val="002060"/>
                </a:solidFill>
              </a:rPr>
              <a:t>concurrent users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1025525" y="1331913"/>
            <a:ext cx="9444038" cy="5664200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104652" tIns="54419" rIns="41861" bIns="54419"/>
          <a:lstStyle/>
          <a:p>
            <a:pPr eaLnBrk="1" hangingPunct="1">
              <a:defRPr/>
            </a:pPr>
            <a:endParaRPr lang="en-US" sz="2100" dirty="0"/>
          </a:p>
        </p:txBody>
      </p:sp>
      <p:sp>
        <p:nvSpPr>
          <p:cNvPr id="67" name="Rectangle 66"/>
          <p:cNvSpPr/>
          <p:nvPr/>
        </p:nvSpPr>
        <p:spPr bwMode="auto">
          <a:xfrm>
            <a:off x="1100138" y="6586538"/>
            <a:ext cx="4564062" cy="392112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00B0F0"/>
              </a:gs>
              <a:gs pos="100000">
                <a:schemeClr val="bg1">
                  <a:lumMod val="9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104652" tIns="54419" rIns="41861" bIns="54419"/>
          <a:lstStyle/>
          <a:p>
            <a:pPr eaLnBrk="1" hangingPunct="1">
              <a:defRPr/>
            </a:pPr>
            <a:endParaRPr lang="en-US" sz="2100" dirty="0"/>
          </a:p>
        </p:txBody>
      </p:sp>
      <p:sp>
        <p:nvSpPr>
          <p:cNvPr id="68" name="TextBox 67"/>
          <p:cNvSpPr txBox="1"/>
          <p:nvPr/>
        </p:nvSpPr>
        <p:spPr>
          <a:xfrm>
            <a:off x="2801938" y="6554788"/>
            <a:ext cx="1050925" cy="430212"/>
          </a:xfrm>
          <a:prstGeom prst="rect">
            <a:avLst/>
          </a:prstGeom>
          <a:noFill/>
        </p:spPr>
        <p:txBody>
          <a:bodyPr wrap="none" lIns="106326" tIns="53163" rIns="106326" bIns="53163">
            <a:spAutoFit/>
          </a:bodyPr>
          <a:lstStyle/>
          <a:p>
            <a:pPr eaLnBrk="1" hangingPunct="1">
              <a:defRPr/>
            </a:pPr>
            <a:r>
              <a:rPr lang="en-US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OPEN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5807075" y="6586538"/>
            <a:ext cx="4565650" cy="392112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00B0F0"/>
              </a:gs>
              <a:gs pos="100000">
                <a:schemeClr val="bg1">
                  <a:lumMod val="9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104652" tIns="54419" rIns="41861" bIns="54419"/>
          <a:lstStyle/>
          <a:p>
            <a:pPr eaLnBrk="1" hangingPunct="1">
              <a:defRPr/>
            </a:pPr>
            <a:endParaRPr lang="en-US" sz="2100" dirty="0"/>
          </a:p>
        </p:txBody>
      </p:sp>
      <p:sp>
        <p:nvSpPr>
          <p:cNvPr id="70" name="TextBox 69"/>
          <p:cNvSpPr txBox="1"/>
          <p:nvPr/>
        </p:nvSpPr>
        <p:spPr>
          <a:xfrm>
            <a:off x="7164388" y="6554788"/>
            <a:ext cx="1665287" cy="430212"/>
          </a:xfrm>
          <a:prstGeom prst="rect">
            <a:avLst/>
          </a:prstGeom>
          <a:noFill/>
        </p:spPr>
        <p:txBody>
          <a:bodyPr wrap="none" lIns="106326" tIns="53163" rIns="106326" bIns="53163">
            <a:spAutoFit/>
          </a:bodyPr>
          <a:lstStyle/>
          <a:p>
            <a:pPr eaLnBrk="1" hangingPunct="1">
              <a:defRPr/>
            </a:pPr>
            <a:r>
              <a:rPr lang="en-US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FLEXIBLE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5807075" y="1365250"/>
            <a:ext cx="4565650" cy="3937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00B0F0"/>
              </a:gs>
              <a:gs pos="100000">
                <a:schemeClr val="bg1">
                  <a:lumMod val="9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104652" tIns="54419" rIns="41861" bIns="54419"/>
          <a:lstStyle/>
          <a:p>
            <a:pPr eaLnBrk="1" hangingPunct="1">
              <a:defRPr/>
            </a:pPr>
            <a:endParaRPr lang="en-US" sz="2100" dirty="0"/>
          </a:p>
        </p:txBody>
      </p:sp>
      <p:sp>
        <p:nvSpPr>
          <p:cNvPr id="72" name="TextBox 71"/>
          <p:cNvSpPr txBox="1"/>
          <p:nvPr/>
        </p:nvSpPr>
        <p:spPr>
          <a:xfrm>
            <a:off x="7089775" y="1328738"/>
            <a:ext cx="1801813" cy="430212"/>
          </a:xfrm>
          <a:prstGeom prst="rect">
            <a:avLst/>
          </a:prstGeom>
          <a:noFill/>
        </p:spPr>
        <p:txBody>
          <a:bodyPr wrap="none" lIns="106326" tIns="53163" rIns="106326" bIns="53163">
            <a:spAutoFit/>
          </a:bodyPr>
          <a:lstStyle/>
          <a:p>
            <a:pPr eaLnBrk="1" hangingPunct="1">
              <a:defRPr/>
            </a:pPr>
            <a:r>
              <a:rPr lang="en-US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SCALABLE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1100138" y="1365250"/>
            <a:ext cx="4564062" cy="3937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00B0F0"/>
              </a:gs>
              <a:gs pos="100000">
                <a:schemeClr val="bg1">
                  <a:lumMod val="95000"/>
                </a:schemeClr>
              </a:gs>
            </a:gsLst>
            <a:lin ang="10800000" scaled="0"/>
          </a:gradFill>
          <a:ln w="12700" cap="flat" cmpd="sng" algn="ctr">
            <a:noFill/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104652" tIns="54419" rIns="41861" bIns="54419"/>
          <a:lstStyle/>
          <a:p>
            <a:pPr eaLnBrk="1" hangingPunct="1">
              <a:defRPr/>
            </a:pPr>
            <a:endParaRPr lang="en-US" sz="2100" dirty="0"/>
          </a:p>
        </p:txBody>
      </p:sp>
      <p:sp>
        <p:nvSpPr>
          <p:cNvPr id="74" name="TextBox 73"/>
          <p:cNvSpPr txBox="1"/>
          <p:nvPr/>
        </p:nvSpPr>
        <p:spPr>
          <a:xfrm>
            <a:off x="2589213" y="1328738"/>
            <a:ext cx="1433512" cy="430212"/>
          </a:xfrm>
          <a:prstGeom prst="rect">
            <a:avLst/>
          </a:prstGeom>
          <a:noFill/>
        </p:spPr>
        <p:txBody>
          <a:bodyPr wrap="none" lIns="106326" tIns="53163" rIns="106326" bIns="53163">
            <a:spAutoFit/>
          </a:bodyPr>
          <a:lstStyle/>
          <a:p>
            <a:pPr eaLnBrk="1" hangingPunct="1">
              <a:defRPr/>
            </a:pPr>
            <a:r>
              <a:rPr lang="en-US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GLOBAL</a:t>
            </a:r>
          </a:p>
        </p:txBody>
      </p:sp>
      <p:pic>
        <p:nvPicPr>
          <p:cNvPr id="4146" name="Picture 5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6200" y="4200525"/>
            <a:ext cx="4202113" cy="2371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147" name="Picture 5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6213" y="1808163"/>
            <a:ext cx="3883025" cy="2295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8" name="Rectangle 77"/>
          <p:cNvSpPr/>
          <p:nvPr/>
        </p:nvSpPr>
        <p:spPr>
          <a:xfrm>
            <a:off x="7872413" y="3824288"/>
            <a:ext cx="2089150" cy="209550"/>
          </a:xfrm>
          <a:prstGeom prst="rect">
            <a:avLst/>
          </a:prstGeom>
        </p:spPr>
        <p:txBody>
          <a:bodyPr lIns="106326" tIns="53163" rIns="106326" bIns="53163">
            <a:spAutoFit/>
          </a:bodyPr>
          <a:lstStyle/>
          <a:p>
            <a:pPr eaLnBrk="1" hangingPunct="1">
              <a:lnSpc>
                <a:spcPct val="95000"/>
              </a:lnSpc>
              <a:spcBef>
                <a:spcPts val="1395"/>
              </a:spcBef>
              <a:defRPr/>
            </a:pP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*Results by Sun Microsystems</a:t>
            </a:r>
          </a:p>
        </p:txBody>
      </p:sp>
      <p:pic>
        <p:nvPicPr>
          <p:cNvPr id="4149" name="Picture 102" descr="12-Workflow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92800" y="4219575"/>
            <a:ext cx="4438650" cy="207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50" name="Rectangle 24"/>
          <p:cNvSpPr>
            <a:spLocks noChangeArrowheads="1"/>
          </p:cNvSpPr>
          <p:nvPr/>
        </p:nvSpPr>
        <p:spPr bwMode="auto">
          <a:xfrm>
            <a:off x="5816600" y="6330950"/>
            <a:ext cx="45561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350"/>
              </a:spcBef>
            </a:pPr>
            <a:r>
              <a:rPr lang="en-US" sz="1600" i="1">
                <a:solidFill>
                  <a:srgbClr val="002060"/>
                </a:solidFill>
                <a:latin typeface="Arial Narrow" pitchFamily="34" charset="0"/>
              </a:rPr>
              <a:t>Continuous Improvement   •  Predictable Results</a:t>
            </a:r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2187575" y="2219325"/>
            <a:ext cx="7097713" cy="3800475"/>
            <a:chOff x="1167" y="1228"/>
            <a:chExt cx="3785" cy="2102"/>
          </a:xfrm>
        </p:grpSpPr>
        <p:grpSp>
          <p:nvGrpSpPr>
            <p:cNvPr id="4154" name="Group 104"/>
            <p:cNvGrpSpPr>
              <a:grpSpLocks/>
            </p:cNvGrpSpPr>
            <p:nvPr/>
          </p:nvGrpSpPr>
          <p:grpSpPr bwMode="auto">
            <a:xfrm>
              <a:off x="1167" y="1228"/>
              <a:ext cx="3785" cy="2102"/>
              <a:chOff x="1167" y="1228"/>
              <a:chExt cx="3785" cy="2102"/>
            </a:xfrm>
          </p:grpSpPr>
          <p:sp>
            <p:nvSpPr>
              <p:cNvPr id="82" name="Oval 81"/>
              <p:cNvSpPr/>
              <p:nvPr/>
            </p:nvSpPr>
            <p:spPr bwMode="auto">
              <a:xfrm>
                <a:off x="1167" y="1228"/>
                <a:ext cx="3785" cy="2102"/>
              </a:xfrm>
              <a:prstGeom prst="ellipse">
                <a:avLst/>
              </a:prstGeom>
              <a:solidFill>
                <a:srgbClr val="F7DA89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txBody>
              <a:bodyPr lIns="90000" tIns="46800" rIns="36000" bIns="46800"/>
              <a:lstStyle/>
              <a:p>
                <a:pPr eaLnBrk="1" hangingPunct="1">
                  <a:defRPr/>
                </a:pPr>
                <a:endParaRPr lang="en-US" sz="2100" dirty="0"/>
              </a:p>
            </p:txBody>
          </p:sp>
          <p:grpSp>
            <p:nvGrpSpPr>
              <p:cNvPr id="4160" name="Group 75"/>
              <p:cNvGrpSpPr>
                <a:grpSpLocks/>
              </p:cNvGrpSpPr>
              <p:nvPr/>
            </p:nvGrpSpPr>
            <p:grpSpPr bwMode="auto">
              <a:xfrm>
                <a:off x="4090" y="2358"/>
                <a:ext cx="535" cy="400"/>
                <a:chOff x="5827776" y="3566754"/>
                <a:chExt cx="849312" cy="635427"/>
              </a:xfrm>
            </p:grpSpPr>
            <p:graphicFrame>
              <p:nvGraphicFramePr>
                <p:cNvPr id="4098" name="Object 2"/>
                <p:cNvGraphicFramePr>
                  <a:graphicFrameLocks noChangeAspect="1"/>
                </p:cNvGraphicFramePr>
                <p:nvPr/>
              </p:nvGraphicFramePr>
              <p:xfrm>
                <a:off x="5827776" y="3566754"/>
                <a:ext cx="849312" cy="328612"/>
              </p:xfrm>
              <a:graphic>
                <a:graphicData uri="http://schemas.openxmlformats.org/presentationml/2006/ole">
                  <p:oleObj spid="_x0000_s4098" name="Bitmap Image" r:id="rId7" imgW="1771429" imgH="685714" progId="PBrush">
                    <p:embed/>
                  </p:oleObj>
                </a:graphicData>
              </a:graphic>
            </p:graphicFrame>
            <p:sp>
              <p:nvSpPr>
                <p:cNvPr id="4199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5828492" y="3920676"/>
                  <a:ext cx="847874" cy="2815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4,000 users expected</a:t>
                  </a:r>
                </a:p>
              </p:txBody>
            </p:sp>
          </p:grpSp>
          <p:grpSp>
            <p:nvGrpSpPr>
              <p:cNvPr id="4161" name="Group 43"/>
              <p:cNvGrpSpPr>
                <a:grpSpLocks/>
              </p:cNvGrpSpPr>
              <p:nvPr/>
            </p:nvGrpSpPr>
            <p:grpSpPr bwMode="auto">
              <a:xfrm>
                <a:off x="3808" y="1747"/>
                <a:ext cx="658" cy="227"/>
                <a:chOff x="4930806" y="3168502"/>
                <a:chExt cx="1044386" cy="361248"/>
              </a:xfrm>
            </p:grpSpPr>
            <p:pic>
              <p:nvPicPr>
                <p:cNvPr id="4197" name="Picture 87" descr="nokia_bu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4930806" y="3168502"/>
                  <a:ext cx="1044386" cy="1817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98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5029061" y="3389049"/>
                  <a:ext cx="847874" cy="1407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30,000</a:t>
                  </a:r>
                </a:p>
              </p:txBody>
            </p:sp>
          </p:grpSp>
          <p:grpSp>
            <p:nvGrpSpPr>
              <p:cNvPr id="4162" name="Group 33"/>
              <p:cNvGrpSpPr>
                <a:grpSpLocks/>
              </p:cNvGrpSpPr>
              <p:nvPr/>
            </p:nvGrpSpPr>
            <p:grpSpPr bwMode="auto">
              <a:xfrm>
                <a:off x="1481" y="2452"/>
                <a:ext cx="896" cy="259"/>
                <a:chOff x="2482046" y="3896797"/>
                <a:chExt cx="1422400" cy="413144"/>
              </a:xfrm>
            </p:grpSpPr>
            <p:pic>
              <p:nvPicPr>
                <p:cNvPr id="4195" name="Picture 29" descr="MOTOROLA"/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2482046" y="3896797"/>
                  <a:ext cx="1422400" cy="2817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96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2880489" y="4168880"/>
                  <a:ext cx="847874" cy="1410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11,000</a:t>
                  </a:r>
                </a:p>
              </p:txBody>
            </p:sp>
          </p:grpSp>
          <p:grpSp>
            <p:nvGrpSpPr>
              <p:cNvPr id="4163" name="Group 74"/>
              <p:cNvGrpSpPr>
                <a:grpSpLocks/>
              </p:cNvGrpSpPr>
              <p:nvPr/>
            </p:nvGrpSpPr>
            <p:grpSpPr bwMode="auto">
              <a:xfrm>
                <a:off x="2611" y="1381"/>
                <a:ext cx="535" cy="322"/>
                <a:chOff x="4390707" y="2484411"/>
                <a:chExt cx="847874" cy="510023"/>
              </a:xfrm>
            </p:grpSpPr>
            <p:pic>
              <p:nvPicPr>
                <p:cNvPr id="4193" name="Picture 85" descr="3M"/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502078" y="2484411"/>
                  <a:ext cx="625132" cy="3254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94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4390707" y="2854210"/>
                  <a:ext cx="847874" cy="1402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4,000</a:t>
                  </a:r>
                </a:p>
              </p:txBody>
            </p:sp>
          </p:grpSp>
          <p:grpSp>
            <p:nvGrpSpPr>
              <p:cNvPr id="4164" name="Group 41"/>
              <p:cNvGrpSpPr>
                <a:grpSpLocks/>
              </p:cNvGrpSpPr>
              <p:nvPr/>
            </p:nvGrpSpPr>
            <p:grpSpPr bwMode="auto">
              <a:xfrm>
                <a:off x="1419" y="1899"/>
                <a:ext cx="915" cy="247"/>
                <a:chOff x="2846388" y="3209925"/>
                <a:chExt cx="1452562" cy="391294"/>
              </a:xfrm>
            </p:grpSpPr>
            <p:pic>
              <p:nvPicPr>
                <p:cNvPr id="4191" name="Picture 73" descr="jnj_lgo"/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2846388" y="3209925"/>
                  <a:ext cx="1452562" cy="279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92" name="TextBox 113"/>
                <p:cNvSpPr txBox="1">
                  <a:spLocks noChangeArrowheads="1"/>
                </p:cNvSpPr>
                <p:nvPr/>
              </p:nvSpPr>
              <p:spPr bwMode="auto">
                <a:xfrm>
                  <a:off x="2859213" y="3460687"/>
                  <a:ext cx="847724" cy="1405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20,000</a:t>
                  </a:r>
                </a:p>
              </p:txBody>
            </p:sp>
          </p:grpSp>
          <p:grpSp>
            <p:nvGrpSpPr>
              <p:cNvPr id="4165" name="Group 59"/>
              <p:cNvGrpSpPr>
                <a:grpSpLocks/>
              </p:cNvGrpSpPr>
              <p:nvPr/>
            </p:nvGrpSpPr>
            <p:grpSpPr bwMode="auto">
              <a:xfrm>
                <a:off x="3284" y="2639"/>
                <a:ext cx="766" cy="290"/>
                <a:chOff x="4846951" y="4416725"/>
                <a:chExt cx="922024" cy="348445"/>
              </a:xfrm>
            </p:grpSpPr>
            <p:pic>
              <p:nvPicPr>
                <p:cNvPr id="4189" name="Picture 143" descr="jci_logo_bk"/>
                <p:cNvPicPr>
                  <a:picLocks noChangeAspect="1" noChangeArrowheads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4846951" y="4416725"/>
                  <a:ext cx="922024" cy="2076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90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4884265" y="4658618"/>
                  <a:ext cx="847396" cy="1065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9,000</a:t>
                  </a:r>
                </a:p>
              </p:txBody>
            </p:sp>
          </p:grpSp>
          <p:grpSp>
            <p:nvGrpSpPr>
              <p:cNvPr id="4166" name="Group 64"/>
              <p:cNvGrpSpPr>
                <a:grpSpLocks/>
              </p:cNvGrpSpPr>
              <p:nvPr/>
            </p:nvGrpSpPr>
            <p:grpSpPr bwMode="auto">
              <a:xfrm>
                <a:off x="1987" y="1487"/>
                <a:ext cx="534" cy="341"/>
                <a:chOff x="3208888" y="2712267"/>
                <a:chExt cx="847874" cy="541181"/>
              </a:xfrm>
            </p:grpSpPr>
            <p:sp>
              <p:nvSpPr>
                <p:cNvPr id="4187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3208888" y="3113002"/>
                  <a:ext cx="847874" cy="1404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5,000</a:t>
                  </a:r>
                </a:p>
              </p:txBody>
            </p:sp>
            <p:pic>
              <p:nvPicPr>
                <p:cNvPr id="4188" name="Picture 47" descr="L:\Retrospect Backup\Backup copy of Drive D (D)\QBR\QBR-January2005\logos\CNH.png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3246942" y="2712267"/>
                  <a:ext cx="771766" cy="3665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167" name="Picture 2" descr="lglogo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3272" y="1407"/>
                <a:ext cx="471" cy="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68" name="TextBox 54"/>
              <p:cNvSpPr txBox="1">
                <a:spLocks noChangeArrowheads="1"/>
              </p:cNvSpPr>
              <p:nvPr/>
            </p:nvSpPr>
            <p:spPr bwMode="auto">
              <a:xfrm>
                <a:off x="3517" y="1629"/>
                <a:ext cx="328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1300" i="1">
                    <a:solidFill>
                      <a:srgbClr val="C00000"/>
                    </a:solidFill>
                    <a:latin typeface="Arial Narrow" pitchFamily="34" charset="0"/>
                  </a:rPr>
                  <a:t>12,000</a:t>
                </a:r>
              </a:p>
            </p:txBody>
          </p:sp>
          <p:grpSp>
            <p:nvGrpSpPr>
              <p:cNvPr id="4169" name="Group 52"/>
              <p:cNvGrpSpPr>
                <a:grpSpLocks/>
              </p:cNvGrpSpPr>
              <p:nvPr/>
            </p:nvGrpSpPr>
            <p:grpSpPr bwMode="auto">
              <a:xfrm>
                <a:off x="1954" y="2768"/>
                <a:ext cx="771" cy="268"/>
                <a:chOff x="3195613" y="4425825"/>
                <a:chExt cx="928687" cy="321799"/>
              </a:xfrm>
            </p:grpSpPr>
            <p:pic>
              <p:nvPicPr>
                <p:cNvPr id="4185" name="Picture 23" descr="honda"/>
                <p:cNvPicPr>
                  <a:picLocks noChangeAspect="1" noChangeArrowheads="1"/>
                </p:cNvPicPr>
                <p:nvPr/>
              </p:nvPicPr>
              <p:blipFill>
                <a:blip r:embed="rId15"/>
                <a:srcRect/>
                <a:stretch>
                  <a:fillRect/>
                </a:stretch>
              </p:blipFill>
              <p:spPr bwMode="auto">
                <a:xfrm>
                  <a:off x="3195613" y="4425825"/>
                  <a:ext cx="928687" cy="187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86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3236567" y="4641129"/>
                  <a:ext cx="849188" cy="1064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10,000+</a:t>
                  </a:r>
                </a:p>
              </p:txBody>
            </p:sp>
          </p:grpSp>
          <p:grpSp>
            <p:nvGrpSpPr>
              <p:cNvPr id="4170" name="Group 55"/>
              <p:cNvGrpSpPr>
                <a:grpSpLocks/>
              </p:cNvGrpSpPr>
              <p:nvPr/>
            </p:nvGrpSpPr>
            <p:grpSpPr bwMode="auto">
              <a:xfrm>
                <a:off x="3395" y="2047"/>
                <a:ext cx="535" cy="382"/>
                <a:chOff x="4973637" y="3602038"/>
                <a:chExt cx="849312" cy="606556"/>
              </a:xfrm>
            </p:grpSpPr>
            <p:sp>
              <p:nvSpPr>
                <p:cNvPr id="4183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4973637" y="4067875"/>
                  <a:ext cx="849312" cy="1407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3,000+</a:t>
                  </a:r>
                </a:p>
              </p:txBody>
            </p:sp>
            <p:pic>
              <p:nvPicPr>
                <p:cNvPr id="4184" name="Picture 48" descr="L:\Retrospect Backup\Backup copy of Drive D (D)\GCC2006\GeneralSession\Closing\Customers\by Industry\HighTech\cummins.png"/>
                <p:cNvPicPr>
                  <a:picLocks noChangeAspect="1" noChangeArrowheads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 bwMode="auto">
                <a:xfrm>
                  <a:off x="5183188" y="3602038"/>
                  <a:ext cx="430212" cy="406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4171" name="Group 58"/>
              <p:cNvGrpSpPr>
                <a:grpSpLocks/>
              </p:cNvGrpSpPr>
              <p:nvPr/>
            </p:nvGrpSpPr>
            <p:grpSpPr bwMode="auto">
              <a:xfrm>
                <a:off x="3051" y="1886"/>
                <a:ext cx="335" cy="438"/>
                <a:chOff x="4594225" y="3109913"/>
                <a:chExt cx="531813" cy="694367"/>
              </a:xfrm>
            </p:grpSpPr>
            <p:sp>
              <p:nvSpPr>
                <p:cNvPr id="4181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4594225" y="3663763"/>
                  <a:ext cx="531813" cy="1405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100,000</a:t>
                  </a:r>
                </a:p>
              </p:txBody>
            </p:sp>
            <p:pic>
              <p:nvPicPr>
                <p:cNvPr id="4182" name="Picture 49" descr="L:\Retrospect Backup\Backup copy of Drive D (D)\Customers\GE\ge_lgo_bu.png"/>
                <p:cNvPicPr>
                  <a:picLocks noChangeAspect="1" noChangeArrowheads="1"/>
                </p:cNvPicPr>
                <p:nvPr/>
              </p:nvPicPr>
              <p:blipFill>
                <a:blip r:embed="rId17"/>
                <a:srcRect/>
                <a:stretch>
                  <a:fillRect/>
                </a:stretch>
              </p:blipFill>
              <p:spPr bwMode="auto">
                <a:xfrm>
                  <a:off x="4624388" y="3109913"/>
                  <a:ext cx="471487" cy="4714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4172" name="Group 61"/>
              <p:cNvGrpSpPr>
                <a:grpSpLocks/>
              </p:cNvGrpSpPr>
              <p:nvPr/>
            </p:nvGrpSpPr>
            <p:grpSpPr bwMode="auto">
              <a:xfrm>
                <a:off x="2240" y="2207"/>
                <a:ext cx="569" cy="220"/>
                <a:chOff x="3603749" y="3520622"/>
                <a:chExt cx="903288" cy="348856"/>
              </a:xfrm>
            </p:grpSpPr>
            <p:pic>
              <p:nvPicPr>
                <p:cNvPr id="4179" name="Picture 78" descr="L:\Retrospect Backup\Backup copy of Drive D (D)\Corporate\acquisition\customers\DS customers\Airbus.png"/>
                <p:cNvPicPr>
                  <a:picLocks noChangeAspect="1" noChangeArrowheads="1"/>
                </p:cNvPicPr>
                <p:nvPr/>
              </p:nvPicPr>
              <p:blipFill>
                <a:blip r:embed="rId18"/>
                <a:srcRect/>
                <a:stretch>
                  <a:fillRect/>
                </a:stretch>
              </p:blipFill>
              <p:spPr bwMode="auto">
                <a:xfrm>
                  <a:off x="3603749" y="3520622"/>
                  <a:ext cx="903288" cy="1508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80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3835524" y="3729285"/>
                  <a:ext cx="531813" cy="1401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6,000</a:t>
                  </a:r>
                </a:p>
              </p:txBody>
            </p:sp>
          </p:grpSp>
          <p:pic>
            <p:nvPicPr>
              <p:cNvPr id="4173" name="Picture 11" descr="sikorsky-lgo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972" y="2078"/>
                <a:ext cx="836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174" name="Group 65"/>
              <p:cNvGrpSpPr>
                <a:grpSpLocks/>
              </p:cNvGrpSpPr>
              <p:nvPr/>
            </p:nvGrpSpPr>
            <p:grpSpPr bwMode="auto">
              <a:xfrm>
                <a:off x="2642" y="2481"/>
                <a:ext cx="732" cy="233"/>
                <a:chOff x="4277570" y="3957061"/>
                <a:chExt cx="1161329" cy="369881"/>
              </a:xfrm>
            </p:grpSpPr>
            <p:pic>
              <p:nvPicPr>
                <p:cNvPr id="4177" name="Picture 34" descr="boeing"/>
                <p:cNvPicPr>
                  <a:picLocks noChangeAspect="1" noChangeArrowheads="1"/>
                </p:cNvPicPr>
                <p:nvPr/>
              </p:nvPicPr>
              <p:blipFill>
                <a:blip r:embed="rId20"/>
                <a:srcRect/>
                <a:stretch>
                  <a:fillRect/>
                </a:stretch>
              </p:blipFill>
              <p:spPr bwMode="auto">
                <a:xfrm>
                  <a:off x="4277570" y="3957061"/>
                  <a:ext cx="1161329" cy="2733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78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4546125" y="4186626"/>
                  <a:ext cx="849312" cy="1403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eaLnBrk="1" hangingPunct="1">
                    <a:lnSpc>
                      <a:spcPct val="80000"/>
                    </a:lnSpc>
                  </a:pPr>
                  <a:r>
                    <a:rPr lang="en-US" sz="1300" i="1">
                      <a:solidFill>
                        <a:srgbClr val="C00000"/>
                      </a:solidFill>
                      <a:latin typeface="Arial Narrow" pitchFamily="34" charset="0"/>
                    </a:rPr>
                    <a:t>4,000</a:t>
                  </a:r>
                </a:p>
              </p:txBody>
            </p:sp>
          </p:grpSp>
          <p:pic>
            <p:nvPicPr>
              <p:cNvPr id="4175" name="Picture 18" descr="L:\Retrospect Backup\customers\northrop_grumman_logo.jpg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662" y="3007"/>
                <a:ext cx="1224" cy="2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76" name="Picture 19" descr="L:\Retrospect Backup\Backup copy of Drive D (D)\Corporate\acquisition\customers\gulfstream-lgo.png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1397" y="2218"/>
                <a:ext cx="66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155" name="Picture 102" descr="P&amp;G_lgo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451" y="1776"/>
              <a:ext cx="460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56" name="TextBox 54"/>
            <p:cNvSpPr txBox="1">
              <a:spLocks noChangeArrowheads="1"/>
            </p:cNvSpPr>
            <p:nvPr/>
          </p:nvSpPr>
          <p:spPr bwMode="auto">
            <a:xfrm>
              <a:off x="2498" y="2035"/>
              <a:ext cx="328" cy="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sz="1300" i="1">
                  <a:solidFill>
                    <a:srgbClr val="C00000"/>
                  </a:solidFill>
                  <a:latin typeface="Arial Narrow" pitchFamily="34" charset="0"/>
                </a:rPr>
                <a:t>12,000</a:t>
              </a:r>
            </a:p>
          </p:txBody>
        </p:sp>
      </p:grpSp>
      <p:sp>
        <p:nvSpPr>
          <p:cNvPr id="75" name="Footer Placeholder 3"/>
          <p:cNvSpPr txBox="1">
            <a:spLocks noGrp="1"/>
          </p:cNvSpPr>
          <p:nvPr/>
        </p:nvSpPr>
        <p:spPr bwMode="auto">
          <a:xfrm>
            <a:off x="4008438" y="7519988"/>
            <a:ext cx="6524625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41861" bIns="53163"/>
          <a:lstStyle/>
          <a:p>
            <a:pPr algn="r">
              <a:defRPr/>
            </a:pPr>
            <a:r>
              <a:rPr lang="en-US" sz="9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</a:t>
            </a:r>
            <a:fld id="{05C614B0-4303-4A4A-B7F7-11CEFB6915C4}" type="slidenum">
              <a:rPr lang="en-US" sz="900" i="1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defRPr/>
              </a:pPr>
              <a:t>22</a:t>
            </a:fld>
            <a:endParaRPr lang="en-US" sz="9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53" name="Rectangle 103"/>
          <p:cNvSpPr>
            <a:spLocks noGrp="1" noChangeArrowheads="1"/>
          </p:cNvSpPr>
          <p:nvPr>
            <p:ph type="title"/>
          </p:nvPr>
        </p:nvSpPr>
        <p:spPr>
          <a:xfrm>
            <a:off x="511175" y="227013"/>
            <a:ext cx="9961563" cy="747712"/>
          </a:xfrm>
        </p:spPr>
        <p:txBody>
          <a:bodyPr/>
          <a:lstStyle/>
          <a:p>
            <a:r>
              <a:rPr lang="en-US" sz="3200" smtClean="0"/>
              <a:t>Remote Access V6 / V6: Proven, Scalable, Open, Flexible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541338" y="617538"/>
            <a:ext cx="8501062" cy="603250"/>
          </a:xfrm>
        </p:spPr>
        <p:txBody>
          <a:bodyPr/>
          <a:lstStyle/>
          <a:p>
            <a:r>
              <a:rPr lang="en-US" sz="3600" smtClean="0"/>
              <a:t>Data Exchange V6 / V6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Data Exchange V6 / V6: Overview</a:t>
            </a:r>
          </a:p>
        </p:txBody>
      </p:sp>
      <p:sp>
        <p:nvSpPr>
          <p:cNvPr id="72" name="Rectangle 3"/>
          <p:cNvSpPr>
            <a:spLocks noGrp="1" noChangeArrowheads="1"/>
          </p:cNvSpPr>
          <p:nvPr>
            <p:ph idx="1"/>
          </p:nvPr>
        </p:nvSpPr>
        <p:spPr>
          <a:xfrm>
            <a:off x="255588" y="1689100"/>
            <a:ext cx="4857750" cy="32877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Support exchanges between different customized data model</a:t>
            </a:r>
            <a:endParaRPr lang="fr-FR" dirty="0" smtClean="0"/>
          </a:p>
          <a:p>
            <a:pPr marL="461486" lvl="1" indent="-193825">
              <a:defRPr/>
            </a:pPr>
            <a:r>
              <a:rPr lang="en-US" dirty="0" smtClean="0"/>
              <a:t>OEM and Supplier have their own PLM environment</a:t>
            </a:r>
            <a:endParaRPr lang="fr-FR" dirty="0" smtClean="0"/>
          </a:p>
          <a:p>
            <a:pPr marL="461486" lvl="1" indent="-193825">
              <a:defRPr/>
            </a:pPr>
            <a:r>
              <a:rPr lang="en-US" dirty="0" smtClean="0"/>
              <a:t>Enable Supplier to work with different OEM </a:t>
            </a:r>
            <a:endParaRPr lang="fr-FR" dirty="0" smtClean="0"/>
          </a:p>
          <a:p>
            <a:pPr>
              <a:defRPr/>
            </a:pPr>
            <a:r>
              <a:rPr lang="en-US" dirty="0" smtClean="0"/>
              <a:t>Enables </a:t>
            </a:r>
            <a:r>
              <a:rPr lang="en-US" dirty="0"/>
              <a:t>to exchange any kind of PLM data</a:t>
            </a:r>
          </a:p>
          <a:p>
            <a:pPr>
              <a:defRPr/>
            </a:pPr>
            <a:r>
              <a:rPr lang="en-US" dirty="0" smtClean="0"/>
              <a:t>Supports </a:t>
            </a:r>
            <a:r>
              <a:rPr lang="en-US" dirty="0"/>
              <a:t>large amount of data</a:t>
            </a:r>
          </a:p>
          <a:p>
            <a:pPr marL="275046" lvl="1" indent="101528">
              <a:defRPr/>
            </a:pPr>
            <a:r>
              <a:rPr lang="en-US" dirty="0"/>
              <a:t> No data loading in CATIA  for Export &amp; Import</a:t>
            </a:r>
          </a:p>
          <a:p>
            <a:pPr>
              <a:defRPr/>
            </a:pPr>
            <a:r>
              <a:rPr lang="en-US" dirty="0" smtClean="0"/>
              <a:t>Controls export of data through filtering</a:t>
            </a:r>
          </a:p>
          <a:p>
            <a:pPr>
              <a:defRPr/>
            </a:pPr>
            <a:r>
              <a:rPr lang="en-US" dirty="0" smtClean="0"/>
              <a:t>Checks information </a:t>
            </a:r>
            <a:r>
              <a:rPr lang="en-US" dirty="0"/>
              <a:t>before </a:t>
            </a:r>
            <a:r>
              <a:rPr lang="en-US" dirty="0" smtClean="0"/>
              <a:t>import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5686425" y="1689100"/>
            <a:ext cx="4929188" cy="3687763"/>
          </a:xfrm>
          <a:prstGeom prst="rect">
            <a:avLst/>
          </a:prstGeom>
        </p:spPr>
        <p:txBody>
          <a:bodyPr lIns="106326" tIns="53163" rIns="106326" bIns="53163">
            <a:spAutoFit/>
          </a:bodyPr>
          <a:lstStyle/>
          <a:p>
            <a:pPr marL="342900" indent="-342900" defTabSz="-13873163"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lang="en-US" sz="1600" b="1" dirty="0">
                <a:latin typeface="+mn-lt"/>
              </a:rPr>
              <a:t>User activity focused on process decisions </a:t>
            </a:r>
          </a:p>
          <a:p>
            <a:pPr marL="461486" lvl="1" indent="-193825" defTabSz="-13873163"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lang="en-US" sz="1600" b="1" dirty="0">
                <a:latin typeface="+mn-lt"/>
              </a:rPr>
              <a:t> World wide Unique internal identifier used during all exchange processes allows automated updates</a:t>
            </a:r>
          </a:p>
          <a:p>
            <a:pPr marL="461486" lvl="1" indent="-193825" defTabSz="-13873163"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lang="en-US" sz="1600" b="1" dirty="0">
                <a:latin typeface="+mn-lt"/>
              </a:rPr>
              <a:t> No manual reconciliation is needed</a:t>
            </a:r>
          </a:p>
          <a:p>
            <a:pPr marL="342900" indent="-342900" defTabSz="-13873163"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lang="en-US" sz="1600" b="1" dirty="0">
                <a:latin typeface="+mn-lt"/>
              </a:rPr>
              <a:t> Support any round-trip exchanges</a:t>
            </a:r>
          </a:p>
          <a:p>
            <a:pPr marL="461486" lvl="1" indent="-193825" defTabSz="-13873163"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lang="en-US" kern="0" dirty="0">
                <a:latin typeface="Arial"/>
              </a:rPr>
              <a:t> </a:t>
            </a:r>
            <a:r>
              <a:rPr lang="en-US" sz="1600" b="1" dirty="0">
                <a:latin typeface="+mn-lt"/>
              </a:rPr>
              <a:t>Multiple exchanges between OEM and Supplier</a:t>
            </a:r>
          </a:p>
          <a:p>
            <a:pPr marL="461486" lvl="1" indent="-193825" defTabSz="-13873163"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lang="en-US" sz="1600" b="1" dirty="0">
                <a:latin typeface="+mn-lt"/>
              </a:rPr>
              <a:t> Supports multi-tier supply chain</a:t>
            </a:r>
          </a:p>
          <a:p>
            <a:pPr marL="275046" lvl="1" indent="101528" eaLnBrk="1" hangingPunct="1">
              <a:spcBef>
                <a:spcPct val="30000"/>
              </a:spcBef>
              <a:buFontTx/>
              <a:buBlip>
                <a:blip r:embed="rId5"/>
              </a:buBlip>
              <a:defRPr/>
            </a:pPr>
            <a:endParaRPr lang="en-US" kern="0" dirty="0">
              <a:latin typeface="Arial"/>
            </a:endParaRPr>
          </a:p>
          <a:p>
            <a:pPr marL="275046" lvl="1" indent="101528" eaLnBrk="1" hangingPunct="1">
              <a:spcBef>
                <a:spcPct val="30000"/>
              </a:spcBef>
              <a:buFontTx/>
              <a:buBlip>
                <a:blip r:embed="rId5"/>
              </a:buBlip>
              <a:defRPr/>
            </a:pPr>
            <a:endParaRPr lang="en-US" kern="0" dirty="0">
              <a:latin typeface="Arial"/>
            </a:endParaRPr>
          </a:p>
          <a:p>
            <a:pPr marL="275046" lvl="1" indent="101528" eaLnBrk="1" hangingPunct="1">
              <a:spcBef>
                <a:spcPct val="30000"/>
              </a:spcBef>
              <a:buFontTx/>
              <a:buBlip>
                <a:blip r:embed="rId5"/>
              </a:buBlip>
              <a:defRPr/>
            </a:pPr>
            <a:endParaRPr lang="en-US" kern="0" dirty="0">
              <a:latin typeface="Arial"/>
            </a:endParaRPr>
          </a:p>
        </p:txBody>
      </p:sp>
      <p:sp>
        <p:nvSpPr>
          <p:cNvPr id="27653" name="TextBox 39"/>
          <p:cNvSpPr txBox="1">
            <a:spLocks noChangeArrowheads="1"/>
          </p:cNvSpPr>
          <p:nvPr/>
        </p:nvSpPr>
        <p:spPr bwMode="auto">
          <a:xfrm>
            <a:off x="398463" y="903288"/>
            <a:ext cx="8972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Enables to Manage Multiple Supplier Communities Offline</a:t>
            </a:r>
          </a:p>
        </p:txBody>
      </p:sp>
      <p:grpSp>
        <p:nvGrpSpPr>
          <p:cNvPr id="27654" name="Group 36"/>
          <p:cNvGrpSpPr>
            <a:grpSpLocks/>
          </p:cNvGrpSpPr>
          <p:nvPr/>
        </p:nvGrpSpPr>
        <p:grpSpPr bwMode="auto">
          <a:xfrm>
            <a:off x="827088" y="4976813"/>
            <a:ext cx="9070975" cy="2573337"/>
            <a:chOff x="281267" y="4625853"/>
            <a:chExt cx="9902714" cy="2995735"/>
          </a:xfrm>
        </p:grpSpPr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1665983" y="7202075"/>
              <a:ext cx="1811050" cy="356679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  <a:t>OEM</a:t>
              </a:r>
            </a:p>
          </p:txBody>
        </p:sp>
        <p:sp>
          <p:nvSpPr>
            <p:cNvPr id="31" name="Rectangle 20"/>
            <p:cNvSpPr>
              <a:spLocks noChangeArrowheads="1"/>
            </p:cNvSpPr>
            <p:nvPr/>
          </p:nvSpPr>
          <p:spPr bwMode="auto">
            <a:xfrm>
              <a:off x="7419747" y="7264909"/>
              <a:ext cx="1774655" cy="356679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FF0000"/>
                  </a:solidFill>
                  <a:latin typeface="Arial Black" pitchFamily="34" charset="0"/>
                </a:rPr>
                <a:t>Partner</a:t>
              </a:r>
            </a:p>
          </p:txBody>
        </p:sp>
        <p:sp>
          <p:nvSpPr>
            <p:cNvPr id="33" name="Oval 2"/>
            <p:cNvSpPr>
              <a:spLocks noChangeArrowheads="1"/>
            </p:cNvSpPr>
            <p:nvPr/>
          </p:nvSpPr>
          <p:spPr bwMode="auto">
            <a:xfrm rot="332896">
              <a:off x="6862741" y="5069087"/>
              <a:ext cx="2864721" cy="1929911"/>
            </a:xfrm>
            <a:prstGeom prst="ellipse">
              <a:avLst/>
            </a:prstGeom>
            <a:solidFill>
              <a:srgbClr val="FEF0B4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 dirty="0"/>
            </a:p>
          </p:txBody>
        </p:sp>
        <p:sp>
          <p:nvSpPr>
            <p:cNvPr id="34" name="Oval 2"/>
            <p:cNvSpPr>
              <a:spLocks noChangeArrowheads="1"/>
            </p:cNvSpPr>
            <p:nvPr/>
          </p:nvSpPr>
          <p:spPr bwMode="auto">
            <a:xfrm rot="332896">
              <a:off x="938192" y="5069087"/>
              <a:ext cx="2864721" cy="1929911"/>
            </a:xfrm>
            <a:prstGeom prst="ellipse">
              <a:avLst/>
            </a:prstGeom>
            <a:solidFill>
              <a:srgbClr val="C7D1FD"/>
            </a:solidFill>
            <a:ln w="22225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20999999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 dirty="0">
                <a:latin typeface="Arial" pitchFamily="34" charset="0"/>
              </a:endParaRPr>
            </a:p>
          </p:txBody>
        </p:sp>
        <p:pic>
          <p:nvPicPr>
            <p:cNvPr id="27661" name="Picture 6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56563" y="5380038"/>
              <a:ext cx="500062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 descr="typeorange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39BE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7819579" y="5560890"/>
              <a:ext cx="448116" cy="450098"/>
            </a:xfrm>
            <a:prstGeom prst="rect">
              <a:avLst/>
            </a:prstGeom>
            <a:noFill/>
          </p:spPr>
        </p:pic>
        <p:grpSp>
          <p:nvGrpSpPr>
            <p:cNvPr id="27663" name="Group 26"/>
            <p:cNvGrpSpPr>
              <a:grpSpLocks/>
            </p:cNvGrpSpPr>
            <p:nvPr/>
          </p:nvGrpSpPr>
          <p:grpSpPr bwMode="auto">
            <a:xfrm>
              <a:off x="7126288" y="5764213"/>
              <a:ext cx="396875" cy="561975"/>
              <a:chOff x="3945" y="2440"/>
              <a:chExt cx="212" cy="311"/>
            </a:xfrm>
          </p:grpSpPr>
          <p:pic>
            <p:nvPicPr>
              <p:cNvPr id="27685" name="Picture 27" descr="Server sm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3945" y="2440"/>
                <a:ext cx="212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86" name="Picture 28" descr="Picture2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4052" y="2625"/>
                <a:ext cx="97" cy="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3" name="Text Box 70"/>
            <p:cNvSpPr txBox="1">
              <a:spLocks noChangeArrowheads="1"/>
            </p:cNvSpPr>
            <p:nvPr/>
          </p:nvSpPr>
          <p:spPr bwMode="auto">
            <a:xfrm>
              <a:off x="6844371" y="5329970"/>
              <a:ext cx="939319" cy="306781"/>
            </a:xfrm>
            <a:prstGeom prst="roundRect">
              <a:avLst/>
            </a:prstGeom>
            <a:solidFill>
              <a:schemeClr val="accent3"/>
            </a:solidFill>
            <a:ln w="9525">
              <a:solidFill>
                <a:srgbClr val="FFB9B9"/>
              </a:solidFill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rgbClr val="000066"/>
                  </a:solidFill>
                </a:rPr>
                <a:t>V6</a:t>
              </a:r>
              <a:endParaRPr lang="en-US" b="1" dirty="0">
                <a:solidFill>
                  <a:srgbClr val="000066"/>
                </a:solidFill>
              </a:endParaRPr>
            </a:p>
          </p:txBody>
        </p:sp>
        <p:sp>
          <p:nvSpPr>
            <p:cNvPr id="50" name="AutoShape 110"/>
            <p:cNvSpPr>
              <a:spLocks noChangeArrowheads="1"/>
            </p:cNvSpPr>
            <p:nvPr/>
          </p:nvSpPr>
          <p:spPr bwMode="auto">
            <a:xfrm flipH="1" flipV="1">
              <a:off x="3872171" y="6106163"/>
              <a:ext cx="2963535" cy="184808"/>
            </a:xfrm>
            <a:prstGeom prst="rightArrow">
              <a:avLst>
                <a:gd name="adj1" fmla="val 45741"/>
                <a:gd name="adj2" fmla="val 64527"/>
              </a:avLst>
            </a:prstGeom>
            <a:solidFill>
              <a:srgbClr val="FFD7AF"/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7666" name="Text Box 81"/>
            <p:cNvSpPr txBox="1">
              <a:spLocks noChangeArrowheads="1"/>
            </p:cNvSpPr>
            <p:nvPr/>
          </p:nvSpPr>
          <p:spPr bwMode="auto">
            <a:xfrm>
              <a:off x="4711700" y="6315075"/>
              <a:ext cx="1646238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54419" rIns="0" bIns="54419">
              <a:spAutoFit/>
            </a:bodyPr>
            <a:lstStyle/>
            <a:p>
              <a:r>
                <a:rPr lang="en-US" sz="1200" b="1"/>
                <a:t>3DXML with Authoring</a:t>
              </a:r>
            </a:p>
          </p:txBody>
        </p:sp>
        <p:sp>
          <p:nvSpPr>
            <p:cNvPr id="52" name="AutoShape 111"/>
            <p:cNvSpPr>
              <a:spLocks noChangeArrowheads="1"/>
            </p:cNvSpPr>
            <p:nvPr/>
          </p:nvSpPr>
          <p:spPr bwMode="auto">
            <a:xfrm flipV="1">
              <a:off x="3929361" y="5930597"/>
              <a:ext cx="2941006" cy="171871"/>
            </a:xfrm>
            <a:prstGeom prst="rightArrow">
              <a:avLst>
                <a:gd name="adj1" fmla="val 45741"/>
                <a:gd name="adj2" fmla="val 64527"/>
              </a:avLst>
            </a:prstGeom>
            <a:solidFill>
              <a:srgbClr val="CCCCFF"/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/>
            </a:p>
          </p:txBody>
        </p:sp>
        <p:grpSp>
          <p:nvGrpSpPr>
            <p:cNvPr id="27668" name="Group 78"/>
            <p:cNvGrpSpPr>
              <a:grpSpLocks/>
            </p:cNvGrpSpPr>
            <p:nvPr/>
          </p:nvGrpSpPr>
          <p:grpSpPr bwMode="auto">
            <a:xfrm>
              <a:off x="5286375" y="5635625"/>
              <a:ext cx="338138" cy="439738"/>
              <a:chOff x="3354" y="1824"/>
              <a:chExt cx="269" cy="363"/>
            </a:xfrm>
          </p:grpSpPr>
          <p:pic>
            <p:nvPicPr>
              <p:cNvPr id="27683" name="Picture 79" descr="I_CMD_lcasendmail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3354" y="1918"/>
                <a:ext cx="269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84" name="Picture 80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398" y="1824"/>
                <a:ext cx="181" cy="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7669" name="Picture 10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09800" y="5268913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0" name="Picture 11" descr="BlueUser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79613" y="5453063"/>
              <a:ext cx="442912" cy="447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1" name="Picture 8" descr="sql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97175" y="5799138"/>
              <a:ext cx="593725" cy="69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" name="Text Box 70"/>
            <p:cNvSpPr txBox="1">
              <a:spLocks noChangeArrowheads="1"/>
            </p:cNvSpPr>
            <p:nvPr/>
          </p:nvSpPr>
          <p:spPr bwMode="auto">
            <a:xfrm>
              <a:off x="2768210" y="5499994"/>
              <a:ext cx="941053" cy="306781"/>
            </a:xfrm>
            <a:prstGeom prst="roundRect">
              <a:avLst/>
            </a:prstGeom>
            <a:solidFill>
              <a:schemeClr val="accent3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rgbClr val="000066"/>
                  </a:solidFill>
                </a:rPr>
                <a:t>V6</a:t>
              </a:r>
              <a:endParaRPr lang="en-US" b="1" dirty="0">
                <a:solidFill>
                  <a:srgbClr val="000066"/>
                </a:solidFill>
              </a:endParaRPr>
            </a:p>
          </p:txBody>
        </p:sp>
        <p:pic>
          <p:nvPicPr>
            <p:cNvPr id="27673" name="Picture 10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39875" y="5199063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4" name="Picture 11" descr="BlueUser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08100" y="5383213"/>
              <a:ext cx="444500" cy="446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5" name="Picture 10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11338" y="5915025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6" name="Picture 11" descr="BlueUser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81150" y="6099175"/>
              <a:ext cx="444500" cy="447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7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14"/>
            <a:srcRect t="53370" r="69099" b="15451"/>
            <a:stretch>
              <a:fillRect/>
            </a:stretch>
          </p:blipFill>
          <p:spPr bwMode="auto">
            <a:xfrm>
              <a:off x="281267" y="5143937"/>
              <a:ext cx="1007768" cy="9803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7678" name="Picture 6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580438" y="5630863"/>
              <a:ext cx="500062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13" descr="typeorange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39BE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344249" y="5811956"/>
              <a:ext cx="448116" cy="450098"/>
            </a:xfrm>
            <a:prstGeom prst="rect">
              <a:avLst/>
            </a:prstGeom>
            <a:noFill/>
          </p:spPr>
        </p:pic>
        <p:pic>
          <p:nvPicPr>
            <p:cNvPr id="27680" name="Picture 6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748713" y="6203950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13" descr="typeorange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39BE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512755" y="6384241"/>
              <a:ext cx="448116" cy="450098"/>
            </a:xfrm>
            <a:prstGeom prst="rect">
              <a:avLst/>
            </a:prstGeom>
            <a:noFill/>
          </p:spPr>
        </p:pic>
        <p:pic>
          <p:nvPicPr>
            <p:cNvPr id="42" name="Picture 41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14"/>
            <a:srcRect l="34760" t="53465" r="34267" b="15562"/>
            <a:stretch>
              <a:fillRect/>
            </a:stretch>
          </p:blipFill>
          <p:spPr bwMode="auto">
            <a:xfrm>
              <a:off x="9009809" y="4625853"/>
              <a:ext cx="1174172" cy="11320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auto">
          <a:xfrm>
            <a:off x="455613" y="3930650"/>
            <a:ext cx="9963150" cy="2705100"/>
          </a:xfrm>
          <a:prstGeom prst="roundRect">
            <a:avLst/>
          </a:prstGeom>
          <a:solidFill>
            <a:srgbClr val="FEF0B4"/>
          </a:solidFill>
          <a:ln w="9525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/>
          <a:lstStyle/>
          <a:p>
            <a:pPr algn="ctr" defTabSz="1063264">
              <a:spcBef>
                <a:spcPct val="50000"/>
              </a:spcBef>
              <a:defRPr/>
            </a:pPr>
            <a:endParaRPr lang="en-US" sz="1400" b="1" dirty="0">
              <a:solidFill>
                <a:srgbClr val="120C80"/>
              </a:solidFill>
              <a:latin typeface="Arial" pitchFamily="34" charset="0"/>
            </a:endParaRPr>
          </a:p>
        </p:txBody>
      </p:sp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908050" y="171450"/>
            <a:ext cx="9891713" cy="514350"/>
          </a:xfrm>
        </p:spPr>
        <p:txBody>
          <a:bodyPr/>
          <a:lstStyle/>
          <a:p>
            <a:r>
              <a:rPr lang="en-US" sz="3200" smtClean="0"/>
              <a:t>Data Exchange V6 / V6: 3DXML with Authoring</a:t>
            </a:r>
          </a:p>
        </p:txBody>
      </p:sp>
      <p:sp>
        <p:nvSpPr>
          <p:cNvPr id="28676" name="Content Placeholder 5"/>
          <p:cNvSpPr>
            <a:spLocks noGrp="1"/>
          </p:cNvSpPr>
          <p:nvPr>
            <p:ph idx="1"/>
          </p:nvPr>
        </p:nvSpPr>
        <p:spPr>
          <a:xfrm>
            <a:off x="398463" y="2117725"/>
            <a:ext cx="9720262" cy="4918075"/>
          </a:xfrm>
        </p:spPr>
        <p:txBody>
          <a:bodyPr/>
          <a:lstStyle/>
          <a:p>
            <a:r>
              <a:rPr lang="en-US" smtClean="0"/>
              <a:t>Two types of 3DXML files can be generated and exchanged</a:t>
            </a:r>
          </a:p>
          <a:p>
            <a:pPr lvl="1"/>
            <a:r>
              <a:rPr lang="en-US" smtClean="0"/>
              <a:t>3DXML for Review</a:t>
            </a:r>
          </a:p>
          <a:p>
            <a:pPr lvl="2"/>
            <a:r>
              <a:rPr lang="en-US" smtClean="0"/>
              <a:t>Dedicated to design review type of scenarios</a:t>
            </a:r>
          </a:p>
          <a:p>
            <a:pPr lvl="2"/>
            <a:r>
              <a:rPr lang="en-US" smtClean="0"/>
              <a:t>Contain only light representation of the geometry</a:t>
            </a:r>
          </a:p>
          <a:p>
            <a:pPr lvl="2"/>
            <a:r>
              <a:rPr lang="en-US" smtClean="0"/>
              <a:t>Markup and annotations can be added</a:t>
            </a:r>
          </a:p>
          <a:p>
            <a:pPr lvl="2"/>
            <a:r>
              <a:rPr lang="en-US" smtClean="0"/>
              <a:t>FT&amp;A can be exported (XML Mesh)</a:t>
            </a:r>
          </a:p>
          <a:p>
            <a:pPr lvl="2"/>
            <a:endParaRPr lang="en-US" smtClean="0"/>
          </a:p>
          <a:p>
            <a:pPr lvl="1"/>
            <a:r>
              <a:rPr lang="en-US" smtClean="0"/>
              <a:t>3DXML with Authoring</a:t>
            </a:r>
          </a:p>
          <a:p>
            <a:pPr lvl="2"/>
            <a:r>
              <a:rPr lang="en-US" smtClean="0"/>
              <a:t>Enables round trip exchanges with complete context including exact geometry as well as meta-data</a:t>
            </a:r>
          </a:p>
          <a:p>
            <a:pPr lvl="2"/>
            <a:r>
              <a:rPr lang="en-US" smtClean="0"/>
              <a:t>Supports exchange between V6 implementations with different customizations </a:t>
            </a:r>
          </a:p>
          <a:p>
            <a:pPr lvl="3"/>
            <a:r>
              <a:rPr lang="en-US" smtClean="0"/>
              <a:t>Core attributes are exported: data identification, creation date, version sequence number, etc. </a:t>
            </a:r>
          </a:p>
          <a:p>
            <a:pPr lvl="2"/>
            <a:r>
              <a:rPr lang="en-US" smtClean="0"/>
              <a:t>Exact geometry and meta-data are private</a:t>
            </a:r>
          </a:p>
        </p:txBody>
      </p:sp>
      <p:sp>
        <p:nvSpPr>
          <p:cNvPr id="28677" name="Rectangle 2"/>
          <p:cNvSpPr>
            <a:spLocks noChangeArrowheads="1"/>
          </p:cNvSpPr>
          <p:nvPr/>
        </p:nvSpPr>
        <p:spPr bwMode="auto">
          <a:xfrm>
            <a:off x="0" y="0"/>
            <a:ext cx="21431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326" tIns="53163" rIns="106326" bIns="53163" anchor="ctr">
            <a:spAutoFit/>
          </a:bodyPr>
          <a:lstStyle/>
          <a:p>
            <a:endParaRPr lang="en-US"/>
          </a:p>
        </p:txBody>
      </p:sp>
      <p:sp>
        <p:nvSpPr>
          <p:cNvPr id="28678" name="TextBox 4"/>
          <p:cNvSpPr txBox="1">
            <a:spLocks noChangeArrowheads="1"/>
          </p:cNvSpPr>
          <p:nvPr/>
        </p:nvSpPr>
        <p:spPr bwMode="auto">
          <a:xfrm>
            <a:off x="398463" y="903288"/>
            <a:ext cx="9829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Leverages 3DXML Standard Based Format for Rich Semantic Exchanges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38"/>
          <p:cNvSpPr>
            <a:spLocks noGrp="1"/>
          </p:cNvSpPr>
          <p:nvPr>
            <p:ph type="title"/>
          </p:nvPr>
        </p:nvSpPr>
        <p:spPr>
          <a:xfrm>
            <a:off x="398463" y="188913"/>
            <a:ext cx="10002837" cy="642937"/>
          </a:xfrm>
        </p:spPr>
        <p:txBody>
          <a:bodyPr/>
          <a:lstStyle/>
          <a:p>
            <a:r>
              <a:rPr lang="en-US" sz="3200" smtClean="0"/>
              <a:t>Data Exchange V6 / V6: 3DXML with Authoring Import</a:t>
            </a:r>
          </a:p>
        </p:txBody>
      </p:sp>
      <p:sp>
        <p:nvSpPr>
          <p:cNvPr id="29699" name="Content Placeholder 12"/>
          <p:cNvSpPr>
            <a:spLocks noGrp="1"/>
          </p:cNvSpPr>
          <p:nvPr>
            <p:ph idx="1"/>
          </p:nvPr>
        </p:nvSpPr>
        <p:spPr>
          <a:xfrm>
            <a:off x="327025" y="1189038"/>
            <a:ext cx="5788025" cy="6430962"/>
          </a:xfrm>
        </p:spPr>
        <p:txBody>
          <a:bodyPr/>
          <a:lstStyle/>
          <a:p>
            <a:r>
              <a:rPr lang="en-GB" smtClean="0"/>
              <a:t>3DXML with Authoring - Import as Reference</a:t>
            </a:r>
          </a:p>
          <a:p>
            <a:pPr marL="338138" lvl="1" indent="261938"/>
            <a:r>
              <a:rPr lang="en-GB" smtClean="0"/>
              <a:t>Enables co-development / co design with roundtrip exchanges between an OEM and its partners.</a:t>
            </a:r>
          </a:p>
          <a:p>
            <a:pPr marL="338138" lvl="1" indent="261938"/>
            <a:r>
              <a:rPr lang="en-GB" smtClean="0"/>
              <a:t>Import objects with identical name and internal identifiers as the originating site. </a:t>
            </a:r>
          </a:p>
          <a:p>
            <a:pPr marL="338138" lvl="1" indent="261938"/>
            <a:r>
              <a:rPr lang="en-GB" smtClean="0"/>
              <a:t>Objects cannot be edited as the ownership remains with the originating V6 site. </a:t>
            </a:r>
          </a:p>
          <a:p>
            <a:pPr marL="338138" lvl="1" indent="261938"/>
            <a:r>
              <a:rPr lang="en-GB" smtClean="0"/>
              <a:t>Links are kept.</a:t>
            </a:r>
          </a:p>
          <a:p>
            <a:pPr marL="338138" lvl="1" indent="261938"/>
            <a:r>
              <a:rPr lang="en-GB" smtClean="0"/>
              <a:t>Automatic updates can be received to keep the object up to date (only the changes since the last update are imported).</a:t>
            </a:r>
          </a:p>
          <a:p>
            <a:pPr marL="338138" lvl="1" indent="261938"/>
            <a:r>
              <a:rPr lang="en-GB" u="sng" smtClean="0"/>
              <a:t>Variant:</a:t>
            </a:r>
            <a:r>
              <a:rPr lang="en-GB" smtClean="0"/>
              <a:t> data can also be duplicated and then versioned to better control the re-integration of modified data in existing V6 environment. </a:t>
            </a:r>
            <a:r>
              <a:rPr lang="en-GB" i="1" smtClean="0"/>
              <a:t>(A1 on the schema)</a:t>
            </a:r>
          </a:p>
          <a:p>
            <a:r>
              <a:rPr lang="en-GB" smtClean="0"/>
              <a:t>3DXML with Authoring - Import as New</a:t>
            </a:r>
          </a:p>
          <a:p>
            <a:pPr marL="338138" lvl="1" indent="261938"/>
            <a:r>
              <a:rPr lang="en-GB" smtClean="0"/>
              <a:t>Enables to create a new object as a copy of the original to support carry over scenarios.</a:t>
            </a:r>
          </a:p>
          <a:p>
            <a:pPr marL="338138" lvl="1" indent="261938"/>
            <a:r>
              <a:rPr lang="en-GB" smtClean="0"/>
              <a:t>The receiving site becomes the owner of the object, applying new internal identifiers, business rules and lifecycles from the receiving site. </a:t>
            </a:r>
          </a:p>
          <a:p>
            <a:pPr marL="338138" lvl="1" indent="261938"/>
            <a:r>
              <a:rPr lang="en-GB" smtClean="0"/>
              <a:t>The imported data can be edited.</a:t>
            </a:r>
            <a:endParaRPr lang="en-US" smtClean="0"/>
          </a:p>
        </p:txBody>
      </p:sp>
      <p:grpSp>
        <p:nvGrpSpPr>
          <p:cNvPr id="29700" name="Group 35"/>
          <p:cNvGrpSpPr>
            <a:grpSpLocks/>
          </p:cNvGrpSpPr>
          <p:nvPr/>
        </p:nvGrpSpPr>
        <p:grpSpPr bwMode="auto">
          <a:xfrm>
            <a:off x="6472238" y="1331913"/>
            <a:ext cx="4143375" cy="5813425"/>
            <a:chOff x="5910263" y="1503363"/>
            <a:chExt cx="5032061" cy="6142037"/>
          </a:xfrm>
        </p:grpSpPr>
        <p:sp>
          <p:nvSpPr>
            <p:cNvPr id="56" name="Rounded Rectangle 55"/>
            <p:cNvSpPr/>
            <p:nvPr/>
          </p:nvSpPr>
          <p:spPr>
            <a:xfrm>
              <a:off x="9027827" y="1503363"/>
              <a:ext cx="1914497" cy="31028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5946894" y="1525167"/>
              <a:ext cx="2174776" cy="31028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84038" y="2281600"/>
              <a:ext cx="424158" cy="42266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55746" y="2524799"/>
              <a:ext cx="426086" cy="42266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r>
                <a:rPr lang="en-US" dirty="0"/>
                <a:t>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20414" y="3529464"/>
              <a:ext cx="487783" cy="4209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r>
                <a:rPr lang="en-US" dirty="0"/>
                <a:t>A’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55746" y="3626743"/>
              <a:ext cx="426086" cy="42434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r>
                <a:rPr lang="en-US" dirty="0"/>
                <a:t>B</a:t>
              </a:r>
            </a:p>
          </p:txBody>
        </p:sp>
        <p:cxnSp>
          <p:nvCxnSpPr>
            <p:cNvPr id="23" name="Elbow Connector 22"/>
            <p:cNvCxnSpPr>
              <a:stCxn id="15" idx="3"/>
              <a:endCxn id="17" idx="1"/>
            </p:cNvCxnSpPr>
            <p:nvPr/>
          </p:nvCxnSpPr>
          <p:spPr>
            <a:xfrm>
              <a:off x="6608196" y="2494609"/>
              <a:ext cx="547550" cy="2415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18" idx="3"/>
              <a:endCxn id="21" idx="1"/>
            </p:cNvCxnSpPr>
            <p:nvPr/>
          </p:nvCxnSpPr>
          <p:spPr>
            <a:xfrm>
              <a:off x="6608196" y="3740795"/>
              <a:ext cx="547550" cy="9895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ight Arrow 30"/>
            <p:cNvSpPr/>
            <p:nvPr/>
          </p:nvSpPr>
          <p:spPr>
            <a:xfrm>
              <a:off x="7863319" y="2336949"/>
              <a:ext cx="1740978" cy="813460"/>
            </a:xfrm>
            <a:prstGeom prst="rightArrow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9710" name="Picture 11" descr="3D-XML---lfichie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32725" y="2024063"/>
              <a:ext cx="474663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Rectangle 32"/>
            <p:cNvSpPr/>
            <p:nvPr/>
          </p:nvSpPr>
          <p:spPr>
            <a:xfrm>
              <a:off x="9922415" y="2482869"/>
              <a:ext cx="424158" cy="42434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34" name="Right Arrow 33"/>
            <p:cNvSpPr/>
            <p:nvPr/>
          </p:nvSpPr>
          <p:spPr>
            <a:xfrm rot="10800000">
              <a:off x="7840183" y="3287942"/>
              <a:ext cx="1777609" cy="811782"/>
            </a:xfrm>
            <a:prstGeom prst="rightArrow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713" name="TextBox 36"/>
            <p:cNvSpPr txBox="1">
              <a:spLocks noChangeArrowheads="1"/>
            </p:cNvSpPr>
            <p:nvPr/>
          </p:nvSpPr>
          <p:spPr bwMode="auto">
            <a:xfrm>
              <a:off x="7789863" y="2482850"/>
              <a:ext cx="1727200" cy="47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1200"/>
                <a:t>Export A</a:t>
              </a:r>
              <a:br>
                <a:rPr lang="en-US" sz="1200"/>
              </a:br>
              <a:r>
                <a:rPr lang="en-US" sz="1200"/>
                <a:t>3DXML with Authoring</a:t>
              </a:r>
            </a:p>
          </p:txBody>
        </p:sp>
        <p:sp>
          <p:nvSpPr>
            <p:cNvPr id="29714" name="TextBox 37"/>
            <p:cNvSpPr txBox="1">
              <a:spLocks noChangeArrowheads="1"/>
            </p:cNvSpPr>
            <p:nvPr/>
          </p:nvSpPr>
          <p:spPr bwMode="auto">
            <a:xfrm>
              <a:off x="7956550" y="3448050"/>
              <a:ext cx="1835150" cy="490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r>
                <a:rPr lang="en-US" sz="1200"/>
                <a:t>Import A</a:t>
              </a:r>
              <a:br>
                <a:rPr lang="en-US" sz="1200"/>
              </a:br>
              <a:r>
                <a:rPr lang="en-US" sz="1200"/>
                <a:t>3DXML as Reference</a:t>
              </a:r>
            </a:p>
          </p:txBody>
        </p:sp>
        <p:sp>
          <p:nvSpPr>
            <p:cNvPr id="29715" name="TextBox 52"/>
            <p:cNvSpPr txBox="1">
              <a:spLocks noChangeArrowheads="1"/>
            </p:cNvSpPr>
            <p:nvPr/>
          </p:nvSpPr>
          <p:spPr bwMode="auto">
            <a:xfrm>
              <a:off x="6170542" y="1578849"/>
              <a:ext cx="15017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2300" b="1"/>
                <a:t>V6 Env. 1</a:t>
              </a:r>
            </a:p>
          </p:txBody>
        </p:sp>
        <p:sp>
          <p:nvSpPr>
            <p:cNvPr id="29716" name="TextBox 53"/>
            <p:cNvSpPr txBox="1">
              <a:spLocks noChangeArrowheads="1"/>
            </p:cNvSpPr>
            <p:nvPr/>
          </p:nvSpPr>
          <p:spPr bwMode="auto">
            <a:xfrm>
              <a:off x="9093200" y="1525588"/>
              <a:ext cx="1503363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2300" b="1"/>
                <a:t>V6 Env. 2</a:t>
              </a:r>
            </a:p>
          </p:txBody>
        </p:sp>
        <p:pic>
          <p:nvPicPr>
            <p:cNvPr id="29717" name="Picture 11" descr="3D-XML---lfichie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66238" y="2967038"/>
              <a:ext cx="476250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18" name="TextBox 57"/>
            <p:cNvSpPr txBox="1">
              <a:spLocks noChangeArrowheads="1"/>
            </p:cNvSpPr>
            <p:nvPr/>
          </p:nvSpPr>
          <p:spPr bwMode="auto">
            <a:xfrm>
              <a:off x="9877425" y="2913063"/>
              <a:ext cx="525463" cy="322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1400"/>
                <a:t>Edit</a:t>
              </a:r>
            </a:p>
          </p:txBody>
        </p:sp>
        <p:sp>
          <p:nvSpPr>
            <p:cNvPr id="29719" name="TextBox 58"/>
            <p:cNvSpPr txBox="1">
              <a:spLocks noChangeArrowheads="1"/>
            </p:cNvSpPr>
            <p:nvPr/>
          </p:nvSpPr>
          <p:spPr bwMode="auto">
            <a:xfrm>
              <a:off x="6069013" y="4057650"/>
              <a:ext cx="1793875" cy="53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r>
                <a:rPr lang="en-US" sz="1400"/>
                <a:t>As Ref.: Review, Design in context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9035539" y="5194958"/>
              <a:ext cx="1906785" cy="24303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5954606" y="5215085"/>
              <a:ext cx="2172848" cy="24303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768219" y="6301934"/>
              <a:ext cx="510919" cy="4226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r>
                <a:rPr lang="en-US" dirty="0"/>
                <a:t>A’</a:t>
              </a:r>
            </a:p>
          </p:txBody>
        </p:sp>
        <p:sp>
          <p:nvSpPr>
            <p:cNvPr id="71" name="Right Arrow 70"/>
            <p:cNvSpPr/>
            <p:nvPr/>
          </p:nvSpPr>
          <p:spPr>
            <a:xfrm rot="10800000">
              <a:off x="7847895" y="6117438"/>
              <a:ext cx="1779538" cy="811782"/>
            </a:xfrm>
            <a:prstGeom prst="rightArrow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957119" y="6301934"/>
              <a:ext cx="426087" cy="42266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29725" name="TextBox 73"/>
            <p:cNvSpPr txBox="1">
              <a:spLocks noChangeArrowheads="1"/>
            </p:cNvSpPr>
            <p:nvPr/>
          </p:nvSpPr>
          <p:spPr bwMode="auto">
            <a:xfrm>
              <a:off x="7962900" y="6276975"/>
              <a:ext cx="1836738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r>
                <a:rPr lang="en-US" sz="1300"/>
                <a:t>Import A</a:t>
              </a:r>
              <a:br>
                <a:rPr lang="en-US" sz="1300"/>
              </a:br>
              <a:r>
                <a:rPr lang="en-US" sz="1300"/>
                <a:t>3DXML as New</a:t>
              </a:r>
            </a:p>
          </p:txBody>
        </p:sp>
        <p:pic>
          <p:nvPicPr>
            <p:cNvPr id="29726" name="Picture 11" descr="3D-XML---lfichie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85288" y="5797550"/>
              <a:ext cx="474662" cy="67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27" name="TextBox 78"/>
            <p:cNvSpPr txBox="1">
              <a:spLocks noChangeArrowheads="1"/>
            </p:cNvSpPr>
            <p:nvPr/>
          </p:nvSpPr>
          <p:spPr bwMode="auto">
            <a:xfrm>
              <a:off x="6335713" y="6818313"/>
              <a:ext cx="1243012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1400"/>
                <a:t>As New: Edit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957119" y="3418766"/>
              <a:ext cx="481998" cy="4243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r>
                <a:rPr lang="en-US" dirty="0"/>
                <a:t>A’</a:t>
              </a:r>
            </a:p>
          </p:txBody>
        </p:sp>
        <p:sp>
          <p:nvSpPr>
            <p:cNvPr id="29729" name="TextBox 35"/>
            <p:cNvSpPr txBox="1">
              <a:spLocks noChangeArrowheads="1"/>
            </p:cNvSpPr>
            <p:nvPr/>
          </p:nvSpPr>
          <p:spPr bwMode="auto">
            <a:xfrm>
              <a:off x="9769475" y="3849688"/>
              <a:ext cx="8636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1400"/>
                <a:t>Save as</a:t>
              </a:r>
            </a:p>
          </p:txBody>
        </p:sp>
        <p:sp>
          <p:nvSpPr>
            <p:cNvPr id="29730" name="TextBox 39"/>
            <p:cNvSpPr txBox="1">
              <a:spLocks noChangeArrowheads="1"/>
            </p:cNvSpPr>
            <p:nvPr/>
          </p:nvSpPr>
          <p:spPr bwMode="auto">
            <a:xfrm>
              <a:off x="6170542" y="5202189"/>
              <a:ext cx="1503364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2300" b="1"/>
                <a:t>V6 Env. 1</a:t>
              </a:r>
            </a:p>
          </p:txBody>
        </p:sp>
        <p:sp>
          <p:nvSpPr>
            <p:cNvPr id="29731" name="TextBox 40"/>
            <p:cNvSpPr txBox="1">
              <a:spLocks noChangeArrowheads="1"/>
            </p:cNvSpPr>
            <p:nvPr/>
          </p:nvSpPr>
          <p:spPr bwMode="auto">
            <a:xfrm>
              <a:off x="9115425" y="5167313"/>
              <a:ext cx="15017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2300" b="1"/>
                <a:t>V6 Env. 2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10263" y="3178921"/>
              <a:ext cx="424158" cy="42266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r>
                <a:rPr lang="en-US" dirty="0"/>
                <a:t>A</a:t>
              </a:r>
              <a:r>
                <a:rPr lang="en-US" sz="800" dirty="0"/>
                <a:t>1</a:t>
              </a:r>
              <a:endParaRPr lang="en-US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8"/>
          <p:cNvSpPr>
            <a:spLocks noGrp="1"/>
          </p:cNvSpPr>
          <p:nvPr>
            <p:ph type="title"/>
          </p:nvPr>
        </p:nvSpPr>
        <p:spPr>
          <a:xfrm>
            <a:off x="369888" y="331788"/>
            <a:ext cx="10429875" cy="714375"/>
          </a:xfrm>
        </p:spPr>
        <p:txBody>
          <a:bodyPr/>
          <a:lstStyle/>
          <a:p>
            <a:r>
              <a:rPr lang="en-US" sz="3200" smtClean="0"/>
              <a:t>Data Exchange V6 / V6: 3DXML with Authoring Export /  Import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8463" y="1260475"/>
            <a:ext cx="9401175" cy="61912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mtClean="0"/>
              <a:t>Extract a sub-set of the whole design</a:t>
            </a:r>
            <a:endParaRPr lang="fr-FR" smtClean="0"/>
          </a:p>
          <a:p>
            <a:pPr>
              <a:lnSpc>
                <a:spcPct val="85000"/>
              </a:lnSpc>
            </a:pPr>
            <a:endParaRPr lang="fr-FR" smtClean="0"/>
          </a:p>
          <a:p>
            <a:pPr>
              <a:lnSpc>
                <a:spcPct val="85000"/>
              </a:lnSpc>
            </a:pPr>
            <a:endParaRPr lang="fr-FR" smtClean="0"/>
          </a:p>
          <a:p>
            <a:pPr>
              <a:lnSpc>
                <a:spcPct val="85000"/>
              </a:lnSpc>
            </a:pPr>
            <a:endParaRPr lang="fr-FR" smtClean="0"/>
          </a:p>
          <a:p>
            <a:pPr>
              <a:lnSpc>
                <a:spcPct val="85000"/>
              </a:lnSpc>
            </a:pPr>
            <a:endParaRPr lang="fr-FR" smtClean="0"/>
          </a:p>
          <a:p>
            <a:pPr>
              <a:lnSpc>
                <a:spcPct val="85000"/>
              </a:lnSpc>
            </a:pPr>
            <a:endParaRPr lang="fr-FR" smtClean="0"/>
          </a:p>
          <a:p>
            <a:pPr>
              <a:lnSpc>
                <a:spcPct val="85000"/>
              </a:lnSpc>
            </a:pPr>
            <a:endParaRPr lang="fr-FR" smtClean="0"/>
          </a:p>
          <a:p>
            <a:pPr>
              <a:lnSpc>
                <a:spcPct val="85000"/>
              </a:lnSpc>
            </a:pPr>
            <a:endParaRPr lang="fr-FR" smtClean="0"/>
          </a:p>
          <a:p>
            <a:pPr>
              <a:lnSpc>
                <a:spcPct val="85000"/>
              </a:lnSpc>
            </a:pPr>
            <a:endParaRPr lang="fr-FR" smtClean="0"/>
          </a:p>
          <a:p>
            <a:pPr>
              <a:lnSpc>
                <a:spcPct val="85000"/>
              </a:lnSpc>
            </a:pPr>
            <a:endParaRPr lang="fr-FR" smtClean="0"/>
          </a:p>
          <a:p>
            <a:pPr>
              <a:lnSpc>
                <a:spcPct val="85000"/>
              </a:lnSpc>
            </a:pPr>
            <a:endParaRPr lang="fr-FR" smtClean="0"/>
          </a:p>
          <a:p>
            <a:pPr>
              <a:lnSpc>
                <a:spcPct val="85000"/>
              </a:lnSpc>
            </a:pPr>
            <a:endParaRPr lang="fr-FR" smtClean="0"/>
          </a:p>
          <a:p>
            <a:pPr>
              <a:lnSpc>
                <a:spcPct val="85000"/>
              </a:lnSpc>
            </a:pPr>
            <a:r>
              <a:rPr lang="fr-FR" smtClean="0"/>
              <a:t>C</a:t>
            </a:r>
            <a:r>
              <a:rPr lang="en-US" smtClean="0"/>
              <a:t>ontrol the content of the package before import</a:t>
            </a:r>
            <a:endParaRPr lang="fr-FR" smtClean="0"/>
          </a:p>
        </p:txBody>
      </p:sp>
      <p:sp>
        <p:nvSpPr>
          <p:cNvPr id="30724" name="Rectangle 7"/>
          <p:cNvSpPr>
            <a:spLocks noChangeArrowheads="1"/>
          </p:cNvSpPr>
          <p:nvPr/>
        </p:nvSpPr>
        <p:spPr bwMode="auto">
          <a:xfrm>
            <a:off x="6615113" y="1711325"/>
            <a:ext cx="40322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53163" rIns="0" bIns="53163"/>
          <a:lstStyle/>
          <a:p>
            <a:pPr marL="338138" lvl="1" indent="261938" defTabSz="-13873163">
              <a:lnSpc>
                <a:spcPct val="85000"/>
              </a:lnSpc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lang="en-US" sz="1600" b="1" dirty="0">
                <a:latin typeface="+mn-lt"/>
              </a:rPr>
              <a:t>Preview the data list before export</a:t>
            </a:r>
          </a:p>
        </p:txBody>
      </p:sp>
      <p:sp>
        <p:nvSpPr>
          <p:cNvPr id="30725" name="Rectangle 8"/>
          <p:cNvSpPr>
            <a:spLocks noChangeArrowheads="1"/>
          </p:cNvSpPr>
          <p:nvPr/>
        </p:nvSpPr>
        <p:spPr bwMode="auto">
          <a:xfrm>
            <a:off x="184150" y="1617663"/>
            <a:ext cx="35147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53163" rIns="0" bIns="53163"/>
          <a:lstStyle/>
          <a:p>
            <a:pPr marL="338138" lvl="1" indent="261938" defTabSz="-13873163">
              <a:lnSpc>
                <a:spcPct val="85000"/>
              </a:lnSpc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lang="en-US" sz="1600" b="1" dirty="0">
                <a:latin typeface="+mn-lt"/>
              </a:rPr>
              <a:t>Export selection in context</a:t>
            </a:r>
          </a:p>
        </p:txBody>
      </p:sp>
      <p:sp>
        <p:nvSpPr>
          <p:cNvPr id="30726" name="Rectangle 10"/>
          <p:cNvSpPr>
            <a:spLocks noChangeArrowheads="1"/>
          </p:cNvSpPr>
          <p:nvPr/>
        </p:nvSpPr>
        <p:spPr bwMode="auto">
          <a:xfrm>
            <a:off x="3327400" y="1689100"/>
            <a:ext cx="35496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53163" rIns="0" bIns="53163"/>
          <a:lstStyle/>
          <a:p>
            <a:pPr marL="338138" lvl="1" indent="261938" defTabSz="-13873163">
              <a:lnSpc>
                <a:spcPct val="85000"/>
              </a:lnSpc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lang="en-US" sz="1600" b="1" dirty="0">
                <a:latin typeface="+mn-lt"/>
              </a:rPr>
              <a:t>Export only what you need</a:t>
            </a:r>
          </a:p>
        </p:txBody>
      </p:sp>
      <p:sp>
        <p:nvSpPr>
          <p:cNvPr id="30727" name="Rectangle 15"/>
          <p:cNvSpPr>
            <a:spLocks noChangeArrowheads="1"/>
          </p:cNvSpPr>
          <p:nvPr/>
        </p:nvSpPr>
        <p:spPr bwMode="auto">
          <a:xfrm>
            <a:off x="3255963" y="4762500"/>
            <a:ext cx="3590925" cy="65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53163" rIns="0" bIns="53163"/>
          <a:lstStyle/>
          <a:p>
            <a:pPr marL="338138" lvl="1" indent="261938" defTabSz="-13873163">
              <a:lnSpc>
                <a:spcPct val="85000"/>
              </a:lnSpc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lang="en-US" sz="1600" b="1" dirty="0">
                <a:latin typeface="+mn-lt"/>
              </a:rPr>
              <a:t>Get information from emitter thanks to 3D XML identity card</a:t>
            </a:r>
          </a:p>
        </p:txBody>
      </p:sp>
      <p:sp>
        <p:nvSpPr>
          <p:cNvPr id="30728" name="Rectangle 16"/>
          <p:cNvSpPr>
            <a:spLocks noChangeArrowheads="1"/>
          </p:cNvSpPr>
          <p:nvPr/>
        </p:nvSpPr>
        <p:spPr bwMode="auto">
          <a:xfrm>
            <a:off x="7345363" y="4813300"/>
            <a:ext cx="3590925" cy="65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53163" rIns="0" bIns="53163"/>
          <a:lstStyle/>
          <a:p>
            <a:pPr marL="338138" lvl="1" indent="261938" defTabSz="-13873163">
              <a:lnSpc>
                <a:spcPct val="85000"/>
              </a:lnSpc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lang="en-US" sz="1600" b="1" dirty="0">
                <a:latin typeface="+mn-lt"/>
              </a:rPr>
              <a:t>Preview 3D XML content</a:t>
            </a:r>
          </a:p>
        </p:txBody>
      </p:sp>
      <p:pic>
        <p:nvPicPr>
          <p:cNvPr id="3072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3813" y="2211388"/>
            <a:ext cx="2133600" cy="175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073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94550" y="2282825"/>
            <a:ext cx="3267075" cy="1804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07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0563" y="5448300"/>
            <a:ext cx="2473325" cy="172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94125" y="5370513"/>
            <a:ext cx="241141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8"/>
          <a:srcRect l="821"/>
          <a:stretch>
            <a:fillRect/>
          </a:stretch>
        </p:blipFill>
        <p:spPr bwMode="auto">
          <a:xfrm>
            <a:off x="5657850" y="5848350"/>
            <a:ext cx="2030413" cy="9858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34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21613" y="5172075"/>
            <a:ext cx="24066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5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4050" y="2036763"/>
            <a:ext cx="2701925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6" name="Picture 9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084763" y="2470150"/>
            <a:ext cx="2003425" cy="1163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2"/>
          <p:cNvSpPr>
            <a:spLocks noGrp="1"/>
          </p:cNvSpPr>
          <p:nvPr>
            <p:ph type="title"/>
          </p:nvPr>
        </p:nvSpPr>
        <p:spPr>
          <a:xfrm>
            <a:off x="255588" y="474663"/>
            <a:ext cx="10544175" cy="514350"/>
          </a:xfrm>
        </p:spPr>
        <p:txBody>
          <a:bodyPr/>
          <a:lstStyle/>
          <a:p>
            <a:r>
              <a:rPr lang="en-US" sz="3200" smtClean="0"/>
              <a:t>Data Exchange V6 / V6: Support Customized Data Model 1/2</a:t>
            </a: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2324100" y="4354513"/>
            <a:ext cx="3328988" cy="262255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21265" tIns="21265" rIns="21265" bIns="21265" anchor="ctr"/>
          <a:lstStyle/>
          <a:p>
            <a:pPr>
              <a:buClr>
                <a:srgbClr val="EB8B18"/>
              </a:buClr>
            </a:pPr>
            <a:endParaRPr lang="en-US" sz="1600" i="1"/>
          </a:p>
        </p:txBody>
      </p:sp>
      <p:sp>
        <p:nvSpPr>
          <p:cNvPr id="863235" name="AutoShape 3"/>
          <p:cNvSpPr>
            <a:spLocks noChangeArrowheads="1"/>
          </p:cNvSpPr>
          <p:nvPr/>
        </p:nvSpPr>
        <p:spPr bwMode="auto">
          <a:xfrm>
            <a:off x="5835650" y="5572125"/>
            <a:ext cx="3416300" cy="1235075"/>
          </a:xfrm>
          <a:prstGeom prst="wedgeRoundRectCallout">
            <a:avLst>
              <a:gd name="adj1" fmla="val -61247"/>
              <a:gd name="adj2" fmla="val -20964"/>
              <a:gd name="adj3" fmla="val 16667"/>
            </a:avLst>
          </a:prstGeom>
          <a:solidFill>
            <a:schemeClr val="accent3">
              <a:lumMod val="95000"/>
            </a:schemeClr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21265" tIns="21265" rIns="21265" bIns="21265" anchor="ctr"/>
          <a:lstStyle/>
          <a:p>
            <a:pPr>
              <a:buClr>
                <a:srgbClr val="EB8B18"/>
              </a:buClr>
              <a:buFontTx/>
              <a:buChar char="•"/>
              <a:defRPr/>
            </a:pPr>
            <a:r>
              <a:rPr lang="en-US" sz="1200" dirty="0"/>
              <a:t> Naming attributes (</a:t>
            </a:r>
            <a:r>
              <a:rPr lang="en-US" sz="1200" dirty="0" err="1"/>
              <a:t>PLMExternalID</a:t>
            </a:r>
            <a:r>
              <a:rPr lang="en-US" sz="1200" dirty="0"/>
              <a:t>, </a:t>
            </a:r>
            <a:r>
              <a:rPr lang="en-US" sz="1200" dirty="0" err="1"/>
              <a:t>V_Name</a:t>
            </a:r>
            <a:r>
              <a:rPr lang="en-US" sz="1200" dirty="0"/>
              <a:t>)</a:t>
            </a:r>
          </a:p>
          <a:p>
            <a:pPr>
              <a:buClr>
                <a:srgbClr val="EB8B18"/>
              </a:buClr>
              <a:buFontTx/>
              <a:buChar char="•"/>
              <a:defRPr/>
            </a:pPr>
            <a:r>
              <a:rPr lang="en-US" sz="1200" dirty="0"/>
              <a:t> All modeler attributes</a:t>
            </a:r>
          </a:p>
          <a:p>
            <a:pPr>
              <a:buClr>
                <a:srgbClr val="EB8B18"/>
              </a:buClr>
              <a:buFontTx/>
              <a:buChar char="•"/>
              <a:defRPr/>
            </a:pPr>
            <a:r>
              <a:rPr lang="en-US" sz="1200" dirty="0"/>
              <a:t> All relation design</a:t>
            </a:r>
          </a:p>
          <a:p>
            <a:pPr>
              <a:buClr>
                <a:srgbClr val="EB8B18"/>
              </a:buClr>
              <a:buFontTx/>
              <a:buChar char="•"/>
              <a:defRPr/>
            </a:pPr>
            <a:r>
              <a:rPr lang="en-US" sz="1200" dirty="0"/>
              <a:t> All streams (Representation)</a:t>
            </a:r>
          </a:p>
        </p:txBody>
      </p:sp>
      <p:sp>
        <p:nvSpPr>
          <p:cNvPr id="863236" name="AutoShape 4"/>
          <p:cNvSpPr>
            <a:spLocks noChangeArrowheads="1"/>
          </p:cNvSpPr>
          <p:nvPr/>
        </p:nvSpPr>
        <p:spPr bwMode="auto">
          <a:xfrm>
            <a:off x="5835650" y="4443413"/>
            <a:ext cx="3416300" cy="936625"/>
          </a:xfrm>
          <a:prstGeom prst="wedgeRoundRectCallout">
            <a:avLst>
              <a:gd name="adj1" fmla="val -60595"/>
              <a:gd name="adj2" fmla="val 14352"/>
              <a:gd name="adj3" fmla="val 16667"/>
            </a:avLst>
          </a:prstGeom>
          <a:solidFill>
            <a:schemeClr val="accent3">
              <a:lumMod val="95000"/>
            </a:schemeClr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21265" tIns="21265" rIns="21265" bIns="21265" anchor="ctr"/>
          <a:lstStyle/>
          <a:p>
            <a:pPr>
              <a:buClr>
                <a:srgbClr val="EB8B18"/>
              </a:buClr>
              <a:buFontTx/>
              <a:buChar char="•"/>
              <a:defRPr/>
            </a:pPr>
            <a:r>
              <a:rPr lang="en-US" sz="1200" dirty="0"/>
              <a:t> Lifecycle (ex: maturity)</a:t>
            </a:r>
          </a:p>
          <a:p>
            <a:pPr>
              <a:buClr>
                <a:srgbClr val="EB8B18"/>
              </a:buClr>
              <a:buFontTx/>
              <a:buChar char="•"/>
              <a:defRPr/>
            </a:pPr>
            <a:r>
              <a:rPr lang="en-US" sz="1200" dirty="0"/>
              <a:t> P&amp;O attributes (ex: user/project/org)</a:t>
            </a:r>
          </a:p>
          <a:p>
            <a:pPr>
              <a:buClr>
                <a:srgbClr val="EB8B18"/>
              </a:buClr>
              <a:buFontTx/>
              <a:buChar char="•"/>
              <a:defRPr/>
            </a:pPr>
            <a:r>
              <a:rPr lang="en-US" sz="1200" dirty="0"/>
              <a:t> All Custom attributes</a:t>
            </a:r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2627313" y="5345113"/>
            <a:ext cx="2789237" cy="1431925"/>
          </a:xfrm>
          <a:prstGeom prst="rect">
            <a:avLst/>
          </a:prstGeom>
          <a:solidFill>
            <a:srgbClr val="FFD7AF">
              <a:alpha val="50195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21265" tIns="21265" rIns="21265" bIns="21265" anchor="ctr"/>
          <a:lstStyle/>
          <a:p>
            <a:pPr>
              <a:buClr>
                <a:srgbClr val="EB8B18"/>
              </a:buClr>
            </a:pPr>
            <a:r>
              <a:rPr lang="en-US" sz="1600" i="1"/>
              <a:t>CD: </a:t>
            </a:r>
            <a:br>
              <a:rPr lang="en-US" sz="1600" i="1"/>
            </a:br>
            <a:r>
              <a:rPr lang="en-US" sz="1600" i="1"/>
              <a:t>Core data </a:t>
            </a:r>
            <a:br>
              <a:rPr lang="en-US" sz="1600" i="1"/>
            </a:br>
            <a:r>
              <a:rPr lang="en-US" sz="1600" i="1"/>
              <a:t>shared with other </a:t>
            </a:r>
            <a:br>
              <a:rPr lang="en-US" sz="1600" i="1"/>
            </a:br>
            <a:r>
              <a:rPr lang="en-US" sz="1600" i="1"/>
              <a:t>enterprises</a:t>
            </a:r>
          </a:p>
        </p:txBody>
      </p:sp>
      <p:sp>
        <p:nvSpPr>
          <p:cNvPr id="863238" name="Rectangle 6"/>
          <p:cNvSpPr>
            <a:spLocks noChangeArrowheads="1"/>
          </p:cNvSpPr>
          <p:nvPr/>
        </p:nvSpPr>
        <p:spPr bwMode="auto">
          <a:xfrm>
            <a:off x="2627313" y="4651375"/>
            <a:ext cx="2789237" cy="715963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21265" tIns="21265" rIns="21265" bIns="21265" anchor="ctr"/>
          <a:lstStyle/>
          <a:p>
            <a:pPr>
              <a:buClr>
                <a:srgbClr val="EB8B18"/>
              </a:buClr>
              <a:defRPr/>
            </a:pPr>
            <a:r>
              <a:rPr lang="en-US" sz="1600" i="1" dirty="0"/>
              <a:t>EE: </a:t>
            </a:r>
            <a:br>
              <a:rPr lang="en-US" sz="1600" i="1" dirty="0"/>
            </a:br>
            <a:r>
              <a:rPr lang="en-US" sz="1600" i="1" dirty="0"/>
              <a:t>Enterprise-specific data</a:t>
            </a:r>
          </a:p>
        </p:txBody>
      </p:sp>
      <p:sp>
        <p:nvSpPr>
          <p:cNvPr id="31752" name="Text Box 7"/>
          <p:cNvSpPr txBox="1">
            <a:spLocks noChangeArrowheads="1"/>
          </p:cNvSpPr>
          <p:nvPr/>
        </p:nvSpPr>
        <p:spPr bwMode="auto">
          <a:xfrm>
            <a:off x="2368550" y="4354513"/>
            <a:ext cx="2070100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21265" tIns="21265" rIns="21265" bIns="21265">
            <a:spAutoFit/>
          </a:bodyPr>
          <a:lstStyle/>
          <a:p>
            <a:pPr>
              <a:buClr>
                <a:srgbClr val="EB8B18"/>
              </a:buClr>
            </a:pPr>
            <a:r>
              <a:rPr lang="en-US" sz="1600" i="1"/>
              <a:t>3DXML with Authoring</a:t>
            </a:r>
          </a:p>
        </p:txBody>
      </p:sp>
      <p:sp>
        <p:nvSpPr>
          <p:cNvPr id="31753" name="Rectangle 10"/>
          <p:cNvSpPr>
            <a:spLocks noChangeArrowheads="1"/>
          </p:cNvSpPr>
          <p:nvPr/>
        </p:nvSpPr>
        <p:spPr bwMode="auto">
          <a:xfrm>
            <a:off x="230188" y="2430463"/>
            <a:ext cx="10358437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/>
          <a:lstStyle/>
          <a:p>
            <a:pPr marL="342900" indent="-342900" defTabSz="-13873163">
              <a:lnSpc>
                <a:spcPct val="85000"/>
              </a:lnSpc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lang="en-US" sz="1600" b="1" dirty="0">
                <a:latin typeface="+mn-lt"/>
              </a:rPr>
              <a:t>3DXML with Authoring files are composed of two parts: </a:t>
            </a:r>
          </a:p>
          <a:p>
            <a:pPr marL="338138" lvl="1" indent="261938" defTabSz="-13873163">
              <a:lnSpc>
                <a:spcPct val="85000"/>
              </a:lnSpc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lang="en-US" sz="1600" b="1" dirty="0">
                <a:latin typeface="+mn-lt"/>
              </a:rPr>
              <a:t>Core data (CD): </a:t>
            </a:r>
            <a:br>
              <a:rPr lang="en-US" sz="1600" b="1" dirty="0">
                <a:latin typeface="+mn-lt"/>
              </a:rPr>
            </a:br>
            <a:r>
              <a:rPr lang="en-US" sz="1600" b="1" dirty="0">
                <a:latin typeface="+mn-lt"/>
              </a:rPr>
              <a:t>This is the core description of the object, that can be shared with all other enterprises.</a:t>
            </a:r>
          </a:p>
          <a:p>
            <a:pPr marL="338138" lvl="1" indent="261938" defTabSz="-13873163">
              <a:lnSpc>
                <a:spcPct val="85000"/>
              </a:lnSpc>
              <a:spcBef>
                <a:spcPct val="20000"/>
              </a:spcBef>
              <a:buFontTx/>
              <a:buBlip>
                <a:blip r:embed="rId4"/>
              </a:buBlip>
              <a:defRPr/>
            </a:pPr>
            <a:r>
              <a:rPr lang="en-US" sz="1600" b="1" dirty="0">
                <a:latin typeface="+mn-lt"/>
              </a:rPr>
              <a:t>Extended Enterprise (EE): </a:t>
            </a:r>
            <a:br>
              <a:rPr lang="en-US" sz="1600" b="1" dirty="0">
                <a:latin typeface="+mn-lt"/>
              </a:rPr>
            </a:br>
            <a:r>
              <a:rPr lang="en-US" sz="1600" b="1" dirty="0">
                <a:latin typeface="+mn-lt"/>
              </a:rPr>
              <a:t>Additional enterprise-specific information needed to integrate the object into enterprise processes.</a:t>
            </a:r>
          </a:p>
        </p:txBody>
      </p:sp>
      <p:sp>
        <p:nvSpPr>
          <p:cNvPr id="31754" name="TextBox 10"/>
          <p:cNvSpPr txBox="1">
            <a:spLocks noChangeArrowheads="1"/>
          </p:cNvSpPr>
          <p:nvPr/>
        </p:nvSpPr>
        <p:spPr bwMode="auto">
          <a:xfrm>
            <a:off x="398463" y="1331913"/>
            <a:ext cx="9901237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Enables to Accommodate Data Exchanges </a:t>
            </a:r>
            <a:br>
              <a:rPr lang="en-US" sz="2300" i="1">
                <a:solidFill>
                  <a:srgbClr val="C00000"/>
                </a:solidFill>
              </a:rPr>
            </a:br>
            <a:r>
              <a:rPr lang="en-US" sz="2300" i="1">
                <a:solidFill>
                  <a:srgbClr val="C00000"/>
                </a:solidFill>
              </a:rPr>
              <a:t>Between Various V6 Implementations with Different Customizations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4"/>
          <p:cNvSpPr>
            <a:spLocks noChangeArrowheads="1"/>
          </p:cNvSpPr>
          <p:nvPr/>
        </p:nvSpPr>
        <p:spPr bwMode="auto">
          <a:xfrm>
            <a:off x="1381125" y="6454775"/>
            <a:ext cx="2132013" cy="969963"/>
          </a:xfrm>
          <a:prstGeom prst="rect">
            <a:avLst/>
          </a:prstGeom>
          <a:solidFill>
            <a:srgbClr val="FFD7AF"/>
          </a:solidFill>
          <a:ln w="9525" algn="ctr">
            <a:noFill/>
            <a:round/>
            <a:headEnd/>
            <a:tailEnd/>
          </a:ln>
        </p:spPr>
        <p:txBody>
          <a:bodyPr lIns="106326" tIns="53163" rIns="106326" bIns="53163"/>
          <a:lstStyle/>
          <a:p>
            <a:pPr algn="ctr" defTabSz="1062038">
              <a:spcBef>
                <a:spcPct val="50000"/>
              </a:spcBef>
            </a:pPr>
            <a:endParaRPr lang="en-US" sz="1400" b="1">
              <a:solidFill>
                <a:srgbClr val="120C80"/>
              </a:solidFill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1365250" y="5245100"/>
            <a:ext cx="2130425" cy="1247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/>
          <a:lstStyle/>
          <a:p>
            <a:pPr algn="ctr" defTabSz="1063264">
              <a:spcBef>
                <a:spcPct val="50000"/>
              </a:spcBef>
              <a:defRPr/>
            </a:pPr>
            <a:endParaRPr lang="en-US" sz="1400" b="1" dirty="0">
              <a:solidFill>
                <a:srgbClr val="120C80"/>
              </a:solidFill>
              <a:latin typeface="Arial" pitchFamily="34" charset="0"/>
            </a:endParaRPr>
          </a:p>
        </p:txBody>
      </p:sp>
      <p:grpSp>
        <p:nvGrpSpPr>
          <p:cNvPr id="32772" name="Group 117"/>
          <p:cNvGrpSpPr>
            <a:grpSpLocks/>
          </p:cNvGrpSpPr>
          <p:nvPr/>
        </p:nvGrpSpPr>
        <p:grpSpPr bwMode="auto">
          <a:xfrm>
            <a:off x="1465263" y="5319713"/>
            <a:ext cx="88900" cy="882650"/>
            <a:chOff x="1465681" y="5319713"/>
            <a:chExt cx="87725" cy="882650"/>
          </a:xfrm>
        </p:grpSpPr>
        <p:sp>
          <p:nvSpPr>
            <p:cNvPr id="32992" name="AutoShape 70"/>
            <p:cNvSpPr>
              <a:spLocks noChangeAspect="1" noChangeArrowheads="1"/>
            </p:cNvSpPr>
            <p:nvPr/>
          </p:nvSpPr>
          <p:spPr bwMode="auto">
            <a:xfrm>
              <a:off x="1465681" y="5319713"/>
              <a:ext cx="85026" cy="8826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457" y="10800"/>
                  </a:moveTo>
                  <a:cubicBezTo>
                    <a:pt x="4457" y="7296"/>
                    <a:pt x="7296" y="4457"/>
                    <a:pt x="10800" y="4457"/>
                  </a:cubicBezTo>
                  <a:cubicBezTo>
                    <a:pt x="14303" y="4456"/>
                    <a:pt x="17142" y="7296"/>
                    <a:pt x="17143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93" name="Rectangle 71"/>
            <p:cNvSpPr>
              <a:spLocks noChangeAspect="1" noChangeArrowheads="1"/>
            </p:cNvSpPr>
            <p:nvPr/>
          </p:nvSpPr>
          <p:spPr bwMode="auto">
            <a:xfrm>
              <a:off x="1531812" y="5360063"/>
              <a:ext cx="21594" cy="31397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94" name="Rectangle 72"/>
            <p:cNvSpPr>
              <a:spLocks noChangeAspect="1" noChangeArrowheads="1"/>
            </p:cNvSpPr>
            <p:nvPr/>
          </p:nvSpPr>
          <p:spPr bwMode="auto">
            <a:xfrm>
              <a:off x="1465681" y="5360063"/>
              <a:ext cx="20244" cy="31397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773" name="Group 118"/>
          <p:cNvGrpSpPr>
            <a:grpSpLocks/>
          </p:cNvGrpSpPr>
          <p:nvPr/>
        </p:nvGrpSpPr>
        <p:grpSpPr bwMode="auto">
          <a:xfrm>
            <a:off x="1350963" y="5381625"/>
            <a:ext cx="441325" cy="644525"/>
            <a:chOff x="1350962" y="5381500"/>
            <a:chExt cx="441325" cy="644334"/>
          </a:xfrm>
        </p:grpSpPr>
        <p:sp>
          <p:nvSpPr>
            <p:cNvPr id="32989" name="AutoShape 74"/>
            <p:cNvSpPr>
              <a:spLocks noChangeAspect="1" noChangeArrowheads="1"/>
            </p:cNvSpPr>
            <p:nvPr/>
          </p:nvSpPr>
          <p:spPr bwMode="auto">
            <a:xfrm rot="5400000">
              <a:off x="1528123" y="5204339"/>
              <a:ext cx="87004" cy="441325"/>
            </a:xfrm>
            <a:prstGeom prst="flowChartDelay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90" name="AutoShape 75"/>
            <p:cNvSpPr>
              <a:spLocks noChangeAspect="1" noChangeArrowheads="1"/>
            </p:cNvSpPr>
            <p:nvPr/>
          </p:nvSpPr>
          <p:spPr bwMode="auto">
            <a:xfrm>
              <a:off x="1561503" y="5421849"/>
              <a:ext cx="52635" cy="441325"/>
            </a:xfrm>
            <a:prstGeom prst="flowChartConnector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91" name="AutoShape 76"/>
            <p:cNvSpPr>
              <a:spLocks noChangeAspect="1" noChangeArrowheads="1"/>
            </p:cNvSpPr>
            <p:nvPr/>
          </p:nvSpPr>
          <p:spPr bwMode="auto">
            <a:xfrm flipV="1">
              <a:off x="1558804" y="5429414"/>
              <a:ext cx="26992" cy="5964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400 w 21600"/>
                <a:gd name="T13" fmla="*/ 5160 h 21600"/>
                <a:gd name="T14" fmla="*/ 16200 w 21600"/>
                <a:gd name="T15" fmla="*/ 1644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774" name="Group 119"/>
          <p:cNvGrpSpPr>
            <a:grpSpLocks/>
          </p:cNvGrpSpPr>
          <p:nvPr/>
        </p:nvGrpSpPr>
        <p:grpSpPr bwMode="auto">
          <a:xfrm>
            <a:off x="1471613" y="6569075"/>
            <a:ext cx="87312" cy="881063"/>
            <a:chOff x="1470855" y="6569075"/>
            <a:chExt cx="88041" cy="881063"/>
          </a:xfrm>
        </p:grpSpPr>
        <p:sp>
          <p:nvSpPr>
            <p:cNvPr id="32986" name="AutoShape 70"/>
            <p:cNvSpPr>
              <a:spLocks noChangeAspect="1" noChangeArrowheads="1"/>
            </p:cNvSpPr>
            <p:nvPr/>
          </p:nvSpPr>
          <p:spPr bwMode="auto">
            <a:xfrm>
              <a:off x="1470855" y="6569075"/>
              <a:ext cx="85332" cy="8810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457" y="10800"/>
                  </a:moveTo>
                  <a:cubicBezTo>
                    <a:pt x="4457" y="7296"/>
                    <a:pt x="7296" y="4457"/>
                    <a:pt x="10800" y="4457"/>
                  </a:cubicBezTo>
                  <a:cubicBezTo>
                    <a:pt x="14303" y="4456"/>
                    <a:pt x="17142" y="7296"/>
                    <a:pt x="17143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87" name="Rectangle 71"/>
            <p:cNvSpPr>
              <a:spLocks noChangeAspect="1" noChangeArrowheads="1"/>
            </p:cNvSpPr>
            <p:nvPr/>
          </p:nvSpPr>
          <p:spPr bwMode="auto">
            <a:xfrm>
              <a:off x="1537224" y="6609352"/>
              <a:ext cx="21672" cy="31340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88" name="Rectangle 72"/>
            <p:cNvSpPr>
              <a:spLocks noChangeAspect="1" noChangeArrowheads="1"/>
            </p:cNvSpPr>
            <p:nvPr/>
          </p:nvSpPr>
          <p:spPr bwMode="auto">
            <a:xfrm>
              <a:off x="1470855" y="6609352"/>
              <a:ext cx="20317" cy="31340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775" name="Group 120"/>
          <p:cNvGrpSpPr>
            <a:grpSpLocks/>
          </p:cNvGrpSpPr>
          <p:nvPr/>
        </p:nvGrpSpPr>
        <p:grpSpPr bwMode="auto">
          <a:xfrm>
            <a:off x="1355725" y="6630988"/>
            <a:ext cx="442913" cy="642937"/>
            <a:chOff x="1355725" y="6630749"/>
            <a:chExt cx="442913" cy="643176"/>
          </a:xfrm>
        </p:grpSpPr>
        <p:sp>
          <p:nvSpPr>
            <p:cNvPr id="32983" name="AutoShape 74"/>
            <p:cNvSpPr>
              <a:spLocks noChangeAspect="1" noChangeArrowheads="1"/>
            </p:cNvSpPr>
            <p:nvPr/>
          </p:nvSpPr>
          <p:spPr bwMode="auto">
            <a:xfrm rot="5400000">
              <a:off x="1533758" y="6452716"/>
              <a:ext cx="86848" cy="442913"/>
            </a:xfrm>
            <a:prstGeom prst="flowChartDelay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84" name="AutoShape 75"/>
            <p:cNvSpPr>
              <a:spLocks noChangeAspect="1" noChangeArrowheads="1"/>
            </p:cNvSpPr>
            <p:nvPr/>
          </p:nvSpPr>
          <p:spPr bwMode="auto">
            <a:xfrm>
              <a:off x="1567023" y="6671026"/>
              <a:ext cx="52824" cy="440532"/>
            </a:xfrm>
            <a:prstGeom prst="flowChartConnector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85" name="AutoShape 76"/>
            <p:cNvSpPr>
              <a:spLocks noChangeAspect="1" noChangeArrowheads="1"/>
            </p:cNvSpPr>
            <p:nvPr/>
          </p:nvSpPr>
          <p:spPr bwMode="auto">
            <a:xfrm flipV="1">
              <a:off x="1564314" y="6678578"/>
              <a:ext cx="27089" cy="5953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400 w 21600"/>
                <a:gd name="T13" fmla="*/ 5160 h 21600"/>
                <a:gd name="T14" fmla="*/ 16200 w 21600"/>
                <a:gd name="T15" fmla="*/ 1644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sp>
        <p:nvSpPr>
          <p:cNvPr id="32776" name="Rectangle 94"/>
          <p:cNvSpPr>
            <a:spLocks noChangeArrowheads="1"/>
          </p:cNvSpPr>
          <p:nvPr/>
        </p:nvSpPr>
        <p:spPr bwMode="auto">
          <a:xfrm>
            <a:off x="1411288" y="3817938"/>
            <a:ext cx="2130425" cy="969962"/>
          </a:xfrm>
          <a:prstGeom prst="rect">
            <a:avLst/>
          </a:prstGeom>
          <a:solidFill>
            <a:srgbClr val="FFD7AF"/>
          </a:solidFill>
          <a:ln w="9525" algn="ctr">
            <a:noFill/>
            <a:round/>
            <a:headEnd/>
            <a:tailEnd/>
          </a:ln>
        </p:spPr>
        <p:txBody>
          <a:bodyPr lIns="106326" tIns="53163" rIns="106326" bIns="53163"/>
          <a:lstStyle/>
          <a:p>
            <a:pPr algn="ctr" defTabSz="1062038">
              <a:spcBef>
                <a:spcPct val="50000"/>
              </a:spcBef>
            </a:pPr>
            <a:endParaRPr lang="en-US" sz="1400" b="1">
              <a:solidFill>
                <a:srgbClr val="120C80"/>
              </a:solidFill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1393825" y="2608263"/>
            <a:ext cx="2130425" cy="1247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/>
          <a:lstStyle/>
          <a:p>
            <a:pPr algn="ctr" defTabSz="1063264">
              <a:spcBef>
                <a:spcPct val="50000"/>
              </a:spcBef>
              <a:defRPr/>
            </a:pPr>
            <a:endParaRPr lang="en-US" sz="1400" b="1" dirty="0">
              <a:solidFill>
                <a:srgbClr val="120C80"/>
              </a:solidFill>
              <a:latin typeface="Arial" pitchFamily="34" charset="0"/>
            </a:endParaRPr>
          </a:p>
        </p:txBody>
      </p:sp>
      <p:sp>
        <p:nvSpPr>
          <p:cNvPr id="32778" name="Rectangle 56"/>
          <p:cNvSpPr>
            <a:spLocks noChangeArrowheads="1"/>
          </p:cNvSpPr>
          <p:nvPr/>
        </p:nvSpPr>
        <p:spPr bwMode="auto">
          <a:xfrm>
            <a:off x="6908800" y="6448425"/>
            <a:ext cx="2300288" cy="969963"/>
          </a:xfrm>
          <a:prstGeom prst="rect">
            <a:avLst/>
          </a:prstGeom>
          <a:solidFill>
            <a:srgbClr val="FFD7AF"/>
          </a:solidFill>
          <a:ln w="9525" algn="ctr">
            <a:noFill/>
            <a:round/>
            <a:headEnd/>
            <a:tailEnd/>
          </a:ln>
        </p:spPr>
        <p:txBody>
          <a:bodyPr lIns="106326" tIns="53163" rIns="106326" bIns="53163"/>
          <a:lstStyle/>
          <a:p>
            <a:pPr algn="ctr" defTabSz="1062038">
              <a:spcBef>
                <a:spcPct val="50000"/>
              </a:spcBef>
            </a:pPr>
            <a:endParaRPr lang="en-US" sz="1400" b="1">
              <a:solidFill>
                <a:srgbClr val="120C80"/>
              </a:solidFill>
            </a:endParaRPr>
          </a:p>
        </p:txBody>
      </p:sp>
      <p:sp>
        <p:nvSpPr>
          <p:cNvPr id="32779" name="Rectangle 57"/>
          <p:cNvSpPr>
            <a:spLocks noChangeArrowheads="1"/>
          </p:cNvSpPr>
          <p:nvPr/>
        </p:nvSpPr>
        <p:spPr bwMode="auto">
          <a:xfrm>
            <a:off x="6891338" y="5222875"/>
            <a:ext cx="2300287" cy="1233488"/>
          </a:xfrm>
          <a:prstGeom prst="rect">
            <a:avLst/>
          </a:prstGeom>
          <a:solidFill>
            <a:srgbClr val="B4FEB8"/>
          </a:solidFill>
          <a:ln w="9525" algn="ctr">
            <a:noFill/>
            <a:round/>
            <a:headEnd/>
            <a:tailEnd/>
          </a:ln>
        </p:spPr>
        <p:txBody>
          <a:bodyPr lIns="106326" tIns="53163" rIns="106326" bIns="53163"/>
          <a:lstStyle/>
          <a:p>
            <a:pPr algn="ctr" defTabSz="1062038">
              <a:spcBef>
                <a:spcPct val="50000"/>
              </a:spcBef>
            </a:pPr>
            <a:endParaRPr lang="en-US" sz="1400" b="1">
              <a:solidFill>
                <a:srgbClr val="120C80"/>
              </a:solidFill>
            </a:endParaRPr>
          </a:p>
        </p:txBody>
      </p:sp>
      <p:grpSp>
        <p:nvGrpSpPr>
          <p:cNvPr id="32780" name="Group 121"/>
          <p:cNvGrpSpPr>
            <a:grpSpLocks/>
          </p:cNvGrpSpPr>
          <p:nvPr/>
        </p:nvGrpSpPr>
        <p:grpSpPr bwMode="auto">
          <a:xfrm>
            <a:off x="8950325" y="5326063"/>
            <a:ext cx="87313" cy="881062"/>
            <a:chOff x="8949568" y="5326063"/>
            <a:chExt cx="88041" cy="881062"/>
          </a:xfrm>
        </p:grpSpPr>
        <p:sp>
          <p:nvSpPr>
            <p:cNvPr id="32980" name="AutoShape 70"/>
            <p:cNvSpPr>
              <a:spLocks noChangeAspect="1" noChangeArrowheads="1"/>
            </p:cNvSpPr>
            <p:nvPr/>
          </p:nvSpPr>
          <p:spPr bwMode="auto">
            <a:xfrm>
              <a:off x="8949568" y="5326063"/>
              <a:ext cx="85332" cy="8810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457" y="10800"/>
                  </a:moveTo>
                  <a:cubicBezTo>
                    <a:pt x="4457" y="7296"/>
                    <a:pt x="7296" y="4457"/>
                    <a:pt x="10800" y="4457"/>
                  </a:cubicBezTo>
                  <a:cubicBezTo>
                    <a:pt x="14303" y="4456"/>
                    <a:pt x="17142" y="7296"/>
                    <a:pt x="17143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81" name="Rectangle 71"/>
            <p:cNvSpPr>
              <a:spLocks noChangeAspect="1" noChangeArrowheads="1"/>
            </p:cNvSpPr>
            <p:nvPr/>
          </p:nvSpPr>
          <p:spPr bwMode="auto">
            <a:xfrm>
              <a:off x="9015937" y="5366340"/>
              <a:ext cx="21672" cy="31340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82" name="Rectangle 72"/>
            <p:cNvSpPr>
              <a:spLocks noChangeAspect="1" noChangeArrowheads="1"/>
            </p:cNvSpPr>
            <p:nvPr/>
          </p:nvSpPr>
          <p:spPr bwMode="auto">
            <a:xfrm>
              <a:off x="8949568" y="5366340"/>
              <a:ext cx="20317" cy="31340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781" name="Group 122"/>
          <p:cNvGrpSpPr>
            <a:grpSpLocks/>
          </p:cNvGrpSpPr>
          <p:nvPr/>
        </p:nvGrpSpPr>
        <p:grpSpPr bwMode="auto">
          <a:xfrm>
            <a:off x="8834438" y="5387975"/>
            <a:ext cx="442912" cy="642938"/>
            <a:chOff x="8834438" y="5387737"/>
            <a:chExt cx="442912" cy="643175"/>
          </a:xfrm>
        </p:grpSpPr>
        <p:sp>
          <p:nvSpPr>
            <p:cNvPr id="32977" name="AutoShape 74"/>
            <p:cNvSpPr>
              <a:spLocks noChangeAspect="1" noChangeArrowheads="1"/>
            </p:cNvSpPr>
            <p:nvPr/>
          </p:nvSpPr>
          <p:spPr bwMode="auto">
            <a:xfrm rot="5400000">
              <a:off x="9012470" y="5209705"/>
              <a:ext cx="86848" cy="442912"/>
            </a:xfrm>
            <a:prstGeom prst="flowChartDelay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78" name="AutoShape 75"/>
            <p:cNvSpPr>
              <a:spLocks noChangeAspect="1" noChangeArrowheads="1"/>
            </p:cNvSpPr>
            <p:nvPr/>
          </p:nvSpPr>
          <p:spPr bwMode="auto">
            <a:xfrm>
              <a:off x="9045735" y="5428014"/>
              <a:ext cx="52824" cy="440531"/>
            </a:xfrm>
            <a:prstGeom prst="flowChartConnector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79" name="AutoShape 76"/>
            <p:cNvSpPr>
              <a:spLocks noChangeAspect="1" noChangeArrowheads="1"/>
            </p:cNvSpPr>
            <p:nvPr/>
          </p:nvSpPr>
          <p:spPr bwMode="auto">
            <a:xfrm flipV="1">
              <a:off x="9043027" y="5435566"/>
              <a:ext cx="27089" cy="5953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400 w 21600"/>
                <a:gd name="T13" fmla="*/ 5160 h 21600"/>
                <a:gd name="T14" fmla="*/ 16200 w 21600"/>
                <a:gd name="T15" fmla="*/ 1644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782" name="Group 123"/>
          <p:cNvGrpSpPr>
            <a:grpSpLocks/>
          </p:cNvGrpSpPr>
          <p:nvPr/>
        </p:nvGrpSpPr>
        <p:grpSpPr bwMode="auto">
          <a:xfrm>
            <a:off x="9001125" y="6927850"/>
            <a:ext cx="93663" cy="881063"/>
            <a:chOff x="9000714" y="6927850"/>
            <a:chExt cx="94803" cy="881063"/>
          </a:xfrm>
        </p:grpSpPr>
        <p:sp>
          <p:nvSpPr>
            <p:cNvPr id="32974" name="AutoShape 310"/>
            <p:cNvSpPr>
              <a:spLocks noChangeAspect="1" noChangeArrowheads="1"/>
            </p:cNvSpPr>
            <p:nvPr/>
          </p:nvSpPr>
          <p:spPr bwMode="auto">
            <a:xfrm>
              <a:off x="9000714" y="6927850"/>
              <a:ext cx="91886" cy="8810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1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457" y="10800"/>
                  </a:moveTo>
                  <a:cubicBezTo>
                    <a:pt x="4457" y="7296"/>
                    <a:pt x="7296" y="4457"/>
                    <a:pt x="10800" y="4457"/>
                  </a:cubicBezTo>
                  <a:cubicBezTo>
                    <a:pt x="14303" y="4456"/>
                    <a:pt x="17142" y="7296"/>
                    <a:pt x="17143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75" name="Rectangle 311"/>
            <p:cNvSpPr>
              <a:spLocks noChangeAspect="1" noChangeArrowheads="1"/>
            </p:cNvSpPr>
            <p:nvPr/>
          </p:nvSpPr>
          <p:spPr bwMode="auto">
            <a:xfrm>
              <a:off x="9072181" y="6973209"/>
              <a:ext cx="23336" cy="31338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76" name="Rectangle 312"/>
            <p:cNvSpPr>
              <a:spLocks noChangeAspect="1" noChangeArrowheads="1"/>
            </p:cNvSpPr>
            <p:nvPr/>
          </p:nvSpPr>
          <p:spPr bwMode="auto">
            <a:xfrm>
              <a:off x="9000714" y="6973209"/>
              <a:ext cx="21878" cy="31338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783" name="Group 124"/>
          <p:cNvGrpSpPr>
            <a:grpSpLocks/>
          </p:cNvGrpSpPr>
          <p:nvPr/>
        </p:nvGrpSpPr>
        <p:grpSpPr bwMode="auto">
          <a:xfrm>
            <a:off x="8829675" y="6981825"/>
            <a:ext cx="441325" cy="676275"/>
            <a:chOff x="8828905" y="6982296"/>
            <a:chExt cx="441325" cy="675949"/>
          </a:xfrm>
        </p:grpSpPr>
        <p:sp>
          <p:nvSpPr>
            <p:cNvPr id="32971" name="AutoShape 313"/>
            <p:cNvSpPr>
              <a:spLocks noChangeAspect="1" noChangeArrowheads="1"/>
            </p:cNvSpPr>
            <p:nvPr/>
          </p:nvSpPr>
          <p:spPr bwMode="auto">
            <a:xfrm rot="5400000">
              <a:off x="9002142" y="6809059"/>
              <a:ext cx="94852" cy="441325"/>
            </a:xfrm>
            <a:prstGeom prst="flowChartDela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72" name="AutoShape 314"/>
            <p:cNvSpPr>
              <a:spLocks noChangeAspect="1" noChangeArrowheads="1"/>
            </p:cNvSpPr>
            <p:nvPr/>
          </p:nvSpPr>
          <p:spPr bwMode="auto">
            <a:xfrm>
              <a:off x="9038490" y="7026126"/>
              <a:ext cx="51942" cy="441388"/>
            </a:xfrm>
            <a:prstGeom prst="flowChartConnector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73" name="AutoShape 315"/>
            <p:cNvSpPr>
              <a:spLocks noChangeAspect="1" noChangeArrowheads="1"/>
            </p:cNvSpPr>
            <p:nvPr/>
          </p:nvSpPr>
          <p:spPr bwMode="auto">
            <a:xfrm flipV="1">
              <a:off x="9035584" y="7034687"/>
              <a:ext cx="29422" cy="62355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333 w 21600"/>
                <a:gd name="T13" fmla="*/ 5397 h 21600"/>
                <a:gd name="T14" fmla="*/ 16267 w 21600"/>
                <a:gd name="T15" fmla="*/ 1620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sp>
        <p:nvSpPr>
          <p:cNvPr id="32784" name="Rectangle 55"/>
          <p:cNvSpPr>
            <a:spLocks noChangeArrowheads="1"/>
          </p:cNvSpPr>
          <p:nvPr/>
        </p:nvSpPr>
        <p:spPr bwMode="auto">
          <a:xfrm>
            <a:off x="6904038" y="3844925"/>
            <a:ext cx="2298700" cy="969963"/>
          </a:xfrm>
          <a:prstGeom prst="rect">
            <a:avLst/>
          </a:prstGeom>
          <a:solidFill>
            <a:srgbClr val="FFD7AF"/>
          </a:solidFill>
          <a:ln w="9525" algn="ctr">
            <a:noFill/>
            <a:round/>
            <a:headEnd/>
            <a:tailEnd/>
          </a:ln>
        </p:spPr>
        <p:txBody>
          <a:bodyPr lIns="106326" tIns="53163" rIns="106326" bIns="53163"/>
          <a:lstStyle/>
          <a:p>
            <a:pPr algn="ctr" defTabSz="1062038">
              <a:spcBef>
                <a:spcPct val="50000"/>
              </a:spcBef>
            </a:pPr>
            <a:endParaRPr lang="en-US" sz="1400" b="1">
              <a:solidFill>
                <a:srgbClr val="120C80"/>
              </a:solidFill>
            </a:endParaRPr>
          </a:p>
        </p:txBody>
      </p:sp>
      <p:sp>
        <p:nvSpPr>
          <p:cNvPr id="32785" name="Rectangle 54"/>
          <p:cNvSpPr>
            <a:spLocks noChangeArrowheads="1"/>
          </p:cNvSpPr>
          <p:nvPr/>
        </p:nvSpPr>
        <p:spPr bwMode="auto">
          <a:xfrm>
            <a:off x="6886575" y="2619375"/>
            <a:ext cx="2298700" cy="1235075"/>
          </a:xfrm>
          <a:prstGeom prst="rect">
            <a:avLst/>
          </a:prstGeom>
          <a:solidFill>
            <a:srgbClr val="B4FEB8"/>
          </a:solidFill>
          <a:ln w="9525" algn="ctr">
            <a:noFill/>
            <a:round/>
            <a:headEnd/>
            <a:tailEnd/>
          </a:ln>
        </p:spPr>
        <p:txBody>
          <a:bodyPr lIns="106326" tIns="53163" rIns="106326" bIns="53163"/>
          <a:lstStyle/>
          <a:p>
            <a:pPr algn="ctr" defTabSz="1062038">
              <a:spcBef>
                <a:spcPct val="50000"/>
              </a:spcBef>
            </a:pPr>
            <a:endParaRPr lang="en-US" sz="1400" b="1">
              <a:solidFill>
                <a:srgbClr val="120C80"/>
              </a:solidFill>
            </a:endParaRPr>
          </a:p>
        </p:txBody>
      </p:sp>
      <p:sp>
        <p:nvSpPr>
          <p:cNvPr id="32786" name="Title 1"/>
          <p:cNvSpPr>
            <a:spLocks noGrp="1"/>
          </p:cNvSpPr>
          <p:nvPr>
            <p:ph type="title"/>
          </p:nvPr>
        </p:nvSpPr>
        <p:spPr>
          <a:xfrm>
            <a:off x="255588" y="331788"/>
            <a:ext cx="10544175" cy="514350"/>
          </a:xfrm>
        </p:spPr>
        <p:txBody>
          <a:bodyPr/>
          <a:lstStyle/>
          <a:p>
            <a:r>
              <a:rPr lang="en-US" sz="3200" smtClean="0"/>
              <a:t>Data Exchange V6 / V6: Support Customized Data Model 2/2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65300" y="2609850"/>
          <a:ext cx="1741897" cy="2186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724"/>
                <a:gridCol w="894173"/>
              </a:tblGrid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Type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OEM Part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Maturity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Under Study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User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Joe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accent3"/>
                          </a:solidFill>
                        </a:rPr>
                        <a:t>OEM Ref.</a:t>
                      </a:r>
                      <a:endParaRPr lang="en-US" sz="900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accent3"/>
                          </a:solidFill>
                        </a:rPr>
                        <a:t>XXX</a:t>
                      </a:r>
                      <a:endParaRPr lang="en-US" sz="900" b="1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accent3"/>
                          </a:solidFill>
                        </a:rPr>
                        <a:t>Invoice ID</a:t>
                      </a:r>
                      <a:endParaRPr lang="en-US" sz="900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Bolt_2012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Ext ID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X1250A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Length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30 mm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Diameter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5 mm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900863" y="2609850"/>
          <a:ext cx="1964934" cy="2186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268"/>
                <a:gridCol w="1008666"/>
              </a:tblGrid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Type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Supplier Part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Maturity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In Work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User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Bill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accent3"/>
                          </a:solidFill>
                        </a:rPr>
                        <a:t>SUP Ref.</a:t>
                      </a:r>
                      <a:endParaRPr lang="en-US" sz="900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accent3"/>
                          </a:solidFill>
                        </a:rPr>
                        <a:t>Ref.</a:t>
                      </a:r>
                      <a:r>
                        <a:rPr lang="en-US" sz="900" baseline="0" dirty="0" smtClean="0">
                          <a:solidFill>
                            <a:schemeClr val="accent3"/>
                          </a:solidFill>
                        </a:rPr>
                        <a:t> Order</a:t>
                      </a:r>
                      <a:endParaRPr lang="en-US" sz="900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accent3"/>
                          </a:solidFill>
                        </a:rPr>
                        <a:t>XXX</a:t>
                      </a:r>
                      <a:endParaRPr lang="en-US" sz="900" b="1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Bolt_2012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Ext ID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X1250A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Length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30 mm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Diameter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5 mm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900863" y="5226050"/>
          <a:ext cx="1964934" cy="2186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268"/>
                <a:gridCol w="1008666"/>
              </a:tblGrid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Type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Supplier Part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Maturity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rgbClr val="FF0000"/>
                          </a:solidFill>
                        </a:rPr>
                        <a:t>Achieved</a:t>
                      </a:r>
                      <a:endParaRPr 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User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Bill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FEB8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accent3"/>
                          </a:solidFill>
                        </a:rPr>
                        <a:t>SUP Ref.</a:t>
                      </a:r>
                      <a:endParaRPr lang="en-US" sz="900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rgbClr val="FF0000"/>
                          </a:solidFill>
                        </a:rPr>
                        <a:t>YYY</a:t>
                      </a:r>
                      <a:endParaRPr 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accent3"/>
                          </a:solidFill>
                        </a:rPr>
                        <a:t>Ref.</a:t>
                      </a:r>
                      <a:r>
                        <a:rPr lang="en-US" sz="900" baseline="0" dirty="0" smtClean="0">
                          <a:solidFill>
                            <a:schemeClr val="accent3"/>
                          </a:solidFill>
                        </a:rPr>
                        <a:t> Order</a:t>
                      </a:r>
                      <a:endParaRPr lang="en-US" sz="900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accent3"/>
                          </a:solidFill>
                        </a:rPr>
                        <a:t>XXX</a:t>
                      </a:r>
                      <a:endParaRPr lang="en-US" sz="900" b="1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Bolt_2012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Ext ID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X1250A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Length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30 mm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Diameter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5 mm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765300" y="5226050"/>
          <a:ext cx="1741897" cy="2186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724"/>
                <a:gridCol w="894173"/>
              </a:tblGrid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Type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OEM Part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Maturity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Under Study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User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Joe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accent3"/>
                          </a:solidFill>
                        </a:rPr>
                        <a:t>OEM Ref.</a:t>
                      </a:r>
                      <a:endParaRPr lang="en-US" sz="900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accent3"/>
                          </a:solidFill>
                        </a:rPr>
                        <a:t>XXX</a:t>
                      </a:r>
                      <a:endParaRPr lang="en-US" sz="900" b="1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accent3"/>
                          </a:solidFill>
                        </a:rPr>
                        <a:t>Invoice ID</a:t>
                      </a:r>
                      <a:endParaRPr lang="en-US" sz="900" dirty="0">
                        <a:solidFill>
                          <a:schemeClr val="accent3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rgbClr val="FF0000"/>
                          </a:solidFill>
                        </a:rPr>
                        <a:t>YYY</a:t>
                      </a:r>
                      <a:endParaRPr 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Bolt_2012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Ext ID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X1250A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Length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30 mm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  <a:tr h="242944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Diameter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ysClr val="windowText" lastClr="000000"/>
                          </a:solidFill>
                        </a:rPr>
                        <a:t>5 mm</a:t>
                      </a:r>
                      <a:endParaRPr 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AF"/>
                    </a:solidFill>
                  </a:tcPr>
                </a:tc>
              </a:tr>
            </a:tbl>
          </a:graphicData>
        </a:graphic>
      </p:graphicFrame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3717925" y="3590925"/>
            <a:ext cx="2879725" cy="400050"/>
          </a:xfrm>
          <a:prstGeom prst="rightArrow">
            <a:avLst>
              <a:gd name="adj1" fmla="val 50000"/>
              <a:gd name="adj2" fmla="val 169163"/>
            </a:avLst>
          </a:prstGeom>
          <a:solidFill>
            <a:schemeClr val="accent1">
              <a:lumMod val="1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lIns="21265" tIns="21265" rIns="21265" bIns="21265" anchor="ctr"/>
          <a:lstStyle/>
          <a:p>
            <a:pPr>
              <a:defRPr/>
            </a:pPr>
            <a:endParaRPr lang="fr-FR"/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 flipH="1">
            <a:off x="3717925" y="6170613"/>
            <a:ext cx="2879725" cy="401637"/>
          </a:xfrm>
          <a:prstGeom prst="rightArrow">
            <a:avLst>
              <a:gd name="adj1" fmla="val 50000"/>
              <a:gd name="adj2" fmla="val 169163"/>
            </a:avLst>
          </a:prstGeom>
          <a:solidFill>
            <a:schemeClr val="accent1">
              <a:lumMod val="1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lIns="21265" tIns="21265" rIns="21265" bIns="21265" anchor="ctr"/>
          <a:lstStyle/>
          <a:p>
            <a:pPr>
              <a:defRPr/>
            </a:pPr>
            <a:endParaRPr lang="fr-FR"/>
          </a:p>
        </p:txBody>
      </p:sp>
      <p:sp>
        <p:nvSpPr>
          <p:cNvPr id="32917" name="TextBox 12"/>
          <p:cNvSpPr txBox="1">
            <a:spLocks noChangeArrowheads="1"/>
          </p:cNvSpPr>
          <p:nvPr/>
        </p:nvSpPr>
        <p:spPr bwMode="auto">
          <a:xfrm>
            <a:off x="327025" y="1046163"/>
            <a:ext cx="9758363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Enables to Accommodate Data Exchanges </a:t>
            </a:r>
            <a:br>
              <a:rPr lang="en-US" sz="2300" i="1">
                <a:solidFill>
                  <a:srgbClr val="C00000"/>
                </a:solidFill>
              </a:rPr>
            </a:br>
            <a:r>
              <a:rPr lang="en-US" sz="2300" i="1">
                <a:solidFill>
                  <a:srgbClr val="C00000"/>
                </a:solidFill>
              </a:rPr>
              <a:t>Between Various V6 Implementations with Different Customizations</a:t>
            </a:r>
          </a:p>
        </p:txBody>
      </p:sp>
      <p:sp>
        <p:nvSpPr>
          <p:cNvPr id="14" name="Text Box 321"/>
          <p:cNvSpPr txBox="1">
            <a:spLocks noChangeArrowheads="1"/>
          </p:cNvSpPr>
          <p:nvPr/>
        </p:nvSpPr>
        <p:spPr bwMode="auto">
          <a:xfrm>
            <a:off x="1978025" y="2012950"/>
            <a:ext cx="1316038" cy="43973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265" tIns="21265" rIns="21265" bIns="21265">
            <a:spAutoFit/>
          </a:bodyPr>
          <a:lstStyle/>
          <a:p>
            <a:pPr algn="ctr">
              <a:buClr>
                <a:srgbClr val="EB8B18"/>
              </a:buClr>
              <a:defRPr/>
            </a:pPr>
            <a:r>
              <a:rPr lang="en-US" sz="2300" b="1" i="1" dirty="0">
                <a:cs typeface="Arial" pitchFamily="34" charset="0"/>
              </a:rPr>
              <a:t>OEM</a:t>
            </a:r>
          </a:p>
        </p:txBody>
      </p:sp>
      <p:sp>
        <p:nvSpPr>
          <p:cNvPr id="15" name="Text Box 324"/>
          <p:cNvSpPr txBox="1">
            <a:spLocks noChangeArrowheads="1"/>
          </p:cNvSpPr>
          <p:nvPr/>
        </p:nvSpPr>
        <p:spPr bwMode="auto">
          <a:xfrm>
            <a:off x="7127875" y="2012950"/>
            <a:ext cx="1511300" cy="43973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265" tIns="21265" rIns="21265" bIns="21265">
            <a:spAutoFit/>
          </a:bodyPr>
          <a:lstStyle/>
          <a:p>
            <a:pPr algn="ctr">
              <a:buClr>
                <a:srgbClr val="EB8B18"/>
              </a:buClr>
              <a:defRPr/>
            </a:pPr>
            <a:r>
              <a:rPr lang="en-US" sz="2300" b="1" i="1" dirty="0">
                <a:cs typeface="Arial" pitchFamily="34" charset="0"/>
              </a:rPr>
              <a:t>Supplier</a:t>
            </a:r>
          </a:p>
        </p:txBody>
      </p:sp>
      <p:sp>
        <p:nvSpPr>
          <p:cNvPr id="16" name="Text Box 335"/>
          <p:cNvSpPr txBox="1">
            <a:spLocks noChangeArrowheads="1"/>
          </p:cNvSpPr>
          <p:nvPr/>
        </p:nvSpPr>
        <p:spPr bwMode="auto">
          <a:xfrm>
            <a:off x="3767138" y="4013200"/>
            <a:ext cx="1801812" cy="444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21265" tIns="21265" rIns="21265" bIns="21265">
            <a:spAutoFit/>
          </a:bodyPr>
          <a:lstStyle/>
          <a:p>
            <a:pPr>
              <a:buClr>
                <a:srgbClr val="EB8B18"/>
              </a:buClr>
              <a:defRPr/>
            </a:pPr>
            <a:r>
              <a:rPr lang="en-US" sz="1400" b="1" i="1" dirty="0">
                <a:solidFill>
                  <a:schemeClr val="accent6">
                    <a:lumMod val="50000"/>
                  </a:schemeClr>
                </a:solidFill>
              </a:rPr>
              <a:t>Export </a:t>
            </a:r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>(3DXML with authoring)</a:t>
            </a:r>
          </a:p>
        </p:txBody>
      </p:sp>
      <p:sp>
        <p:nvSpPr>
          <p:cNvPr id="17" name="Text Box 336"/>
          <p:cNvSpPr txBox="1">
            <a:spLocks noChangeArrowheads="1"/>
          </p:cNvSpPr>
          <p:nvPr/>
        </p:nvSpPr>
        <p:spPr bwMode="auto">
          <a:xfrm>
            <a:off x="5830888" y="4025900"/>
            <a:ext cx="1095375" cy="442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21265" tIns="21265" rIns="21265" bIns="21265">
            <a:spAutoFit/>
          </a:bodyPr>
          <a:lstStyle/>
          <a:p>
            <a:pPr>
              <a:buClr>
                <a:srgbClr val="EB8B18"/>
              </a:buClr>
              <a:defRPr/>
            </a:pPr>
            <a:r>
              <a:rPr lang="en-US" sz="1400" b="1" i="1" dirty="0">
                <a:solidFill>
                  <a:schemeClr val="accent6">
                    <a:lumMod val="50000"/>
                  </a:schemeClr>
                </a:solidFill>
              </a:rPr>
              <a:t>Import</a:t>
            </a:r>
            <a:br>
              <a:rPr lang="en-US" sz="1400" b="1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>(as reference)</a:t>
            </a:r>
          </a:p>
        </p:txBody>
      </p:sp>
      <p:sp>
        <p:nvSpPr>
          <p:cNvPr id="20" name="Text Box 335"/>
          <p:cNvSpPr txBox="1">
            <a:spLocks noChangeArrowheads="1"/>
          </p:cNvSpPr>
          <p:nvPr/>
        </p:nvSpPr>
        <p:spPr bwMode="auto">
          <a:xfrm>
            <a:off x="4913313" y="5643563"/>
            <a:ext cx="1917700" cy="442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21265" tIns="21265" rIns="21265" bIns="21265">
            <a:spAutoFit/>
          </a:bodyPr>
          <a:lstStyle/>
          <a:p>
            <a:pPr algn="r">
              <a:buClr>
                <a:srgbClr val="EB8B18"/>
              </a:buClr>
              <a:defRPr/>
            </a:pPr>
            <a:r>
              <a:rPr lang="en-US" sz="1400" b="1" i="1" dirty="0">
                <a:solidFill>
                  <a:schemeClr val="accent6">
                    <a:lumMod val="50000"/>
                  </a:schemeClr>
                </a:solidFill>
              </a:rPr>
              <a:t>Export </a:t>
            </a:r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> (3DXML with authoring)</a:t>
            </a:r>
          </a:p>
        </p:txBody>
      </p:sp>
      <p:sp>
        <p:nvSpPr>
          <p:cNvPr id="21" name="Text Box 336"/>
          <p:cNvSpPr txBox="1">
            <a:spLocks noChangeArrowheads="1"/>
          </p:cNvSpPr>
          <p:nvPr/>
        </p:nvSpPr>
        <p:spPr bwMode="auto">
          <a:xfrm>
            <a:off x="3603625" y="5665788"/>
            <a:ext cx="1096963" cy="442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21265" tIns="21265" rIns="21265" bIns="21265">
            <a:spAutoFit/>
          </a:bodyPr>
          <a:lstStyle/>
          <a:p>
            <a:pPr>
              <a:buClr>
                <a:srgbClr val="EB8B18"/>
              </a:buClr>
              <a:defRPr/>
            </a:pPr>
            <a:r>
              <a:rPr lang="en-US" sz="1400" b="1" i="1" dirty="0">
                <a:solidFill>
                  <a:schemeClr val="accent6">
                    <a:lumMod val="50000"/>
                  </a:schemeClr>
                </a:solidFill>
              </a:rPr>
              <a:t>Import</a:t>
            </a:r>
            <a:br>
              <a:rPr lang="en-US" sz="1400" b="1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>(as reference)</a:t>
            </a:r>
          </a:p>
        </p:txBody>
      </p: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9139238" y="5240338"/>
            <a:ext cx="1520825" cy="727075"/>
          </a:xfrm>
          <a:prstGeom prst="wedgeRoundRectCallout">
            <a:avLst>
              <a:gd name="adj1" fmla="val -66077"/>
              <a:gd name="adj2" fmla="val 10116"/>
              <a:gd name="adj3" fmla="val 16667"/>
            </a:avLst>
          </a:prstGeom>
          <a:solidFill>
            <a:schemeClr val="accent3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53163" tIns="106326" rIns="53163" bIns="106326" anchor="ctr"/>
          <a:lstStyle/>
          <a:p>
            <a:pPr>
              <a:buClr>
                <a:srgbClr val="EB8B18"/>
              </a:buClr>
              <a:defRPr/>
            </a:pPr>
            <a:r>
              <a:rPr lang="en-US" sz="1000" dirty="0">
                <a:cs typeface="Arial" pitchFamily="34" charset="0"/>
              </a:rPr>
              <a:t>Supplier modifies its own Enterprise Specific information</a:t>
            </a: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8964613" y="3263900"/>
            <a:ext cx="1684337" cy="727075"/>
          </a:xfrm>
          <a:prstGeom prst="wedgeRoundRectCallout">
            <a:avLst>
              <a:gd name="adj1" fmla="val -66077"/>
              <a:gd name="adj2" fmla="val 10116"/>
              <a:gd name="adj3" fmla="val 16667"/>
            </a:avLst>
          </a:prstGeom>
          <a:solidFill>
            <a:schemeClr val="accent3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53163" tIns="106326" rIns="53163" bIns="106326" anchor="ctr"/>
          <a:lstStyle/>
          <a:p>
            <a:pPr>
              <a:buClr>
                <a:srgbClr val="EB8B18"/>
              </a:buClr>
              <a:defRPr/>
            </a:pPr>
            <a:r>
              <a:rPr lang="en-US" sz="1000" dirty="0">
                <a:latin typeface="Arial" pitchFamily="34" charset="0"/>
                <a:cs typeface="Arial" pitchFamily="34" charset="0"/>
              </a:rPr>
              <a:t>Customized attributes can be imported into supplier’s environment</a:t>
            </a: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9023350" y="6084888"/>
            <a:ext cx="1579563" cy="565150"/>
          </a:xfrm>
          <a:prstGeom prst="wedgeRoundRectCallout">
            <a:avLst>
              <a:gd name="adj1" fmla="val -63872"/>
              <a:gd name="adj2" fmla="val -28401"/>
              <a:gd name="adj3" fmla="val 16667"/>
            </a:avLst>
          </a:prstGeom>
          <a:solidFill>
            <a:schemeClr val="accent3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53163" tIns="106326" rIns="53163" bIns="106326" anchor="ctr"/>
          <a:lstStyle/>
          <a:p>
            <a:pPr>
              <a:buClr>
                <a:srgbClr val="EB8B18"/>
              </a:buClr>
              <a:defRPr/>
            </a:pPr>
            <a:r>
              <a:rPr lang="en-US" sz="1000" dirty="0">
                <a:cs typeface="Arial" pitchFamily="34" charset="0"/>
              </a:rPr>
              <a:t>He can also modify customized attributes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AutoShape 4"/>
          <p:cNvSpPr>
            <a:spLocks noChangeArrowheads="1"/>
          </p:cNvSpPr>
          <p:nvPr/>
        </p:nvSpPr>
        <p:spPr bwMode="auto">
          <a:xfrm>
            <a:off x="34925" y="5822950"/>
            <a:ext cx="1579563" cy="725488"/>
          </a:xfrm>
          <a:prstGeom prst="wedgeRoundRectCallout">
            <a:avLst>
              <a:gd name="adj1" fmla="val 60943"/>
              <a:gd name="adj2" fmla="val 21437"/>
              <a:gd name="adj3" fmla="val 16667"/>
            </a:avLst>
          </a:prstGeom>
          <a:solidFill>
            <a:schemeClr val="accent3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53163" tIns="106326" rIns="53163" bIns="106326" anchor="ctr"/>
          <a:lstStyle/>
          <a:p>
            <a:pPr>
              <a:buClr>
                <a:srgbClr val="EB8B18"/>
              </a:buClr>
              <a:defRPr/>
            </a:pPr>
            <a:r>
              <a:rPr lang="en-US" sz="1000" dirty="0">
                <a:cs typeface="Arial" pitchFamily="34" charset="0"/>
              </a:rPr>
              <a:t>Customized attributes are re-imported into OEM’s V6 environment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3878263" y="2681288"/>
            <a:ext cx="1581150" cy="727075"/>
          </a:xfrm>
          <a:prstGeom prst="wedgeRoundRectCallout">
            <a:avLst>
              <a:gd name="adj1" fmla="val -63265"/>
              <a:gd name="adj2" fmla="val 56873"/>
              <a:gd name="adj3" fmla="val 16667"/>
            </a:avLst>
          </a:prstGeom>
          <a:solidFill>
            <a:schemeClr val="accent3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53163" tIns="106326" rIns="53163" bIns="106326" anchor="ctr"/>
          <a:lstStyle/>
          <a:p>
            <a:pPr>
              <a:buClr>
                <a:srgbClr val="EB8B18"/>
              </a:buClr>
              <a:defRPr/>
            </a:pPr>
            <a:r>
              <a:rPr lang="en-US" sz="1000" dirty="0">
                <a:cs typeface="Arial" pitchFamily="34" charset="0"/>
              </a:rPr>
              <a:t>Customized attributes and Core Data are exported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3913188" y="2530475"/>
            <a:ext cx="325437" cy="30162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 anchor="ctr"/>
          <a:lstStyle/>
          <a:p>
            <a:pPr algn="ctr" defTabSz="1063264">
              <a:spcBef>
                <a:spcPct val="50000"/>
              </a:spcBef>
              <a:defRPr/>
            </a:pPr>
            <a:r>
              <a:rPr lang="en-US" sz="1400" b="1" dirty="0">
                <a:solidFill>
                  <a:schemeClr val="accent3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10323513" y="3062288"/>
            <a:ext cx="325437" cy="30162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 anchor="ctr"/>
          <a:lstStyle/>
          <a:p>
            <a:pPr algn="ctr" defTabSz="1063264">
              <a:spcBef>
                <a:spcPct val="50000"/>
              </a:spcBef>
              <a:defRPr/>
            </a:pPr>
            <a:r>
              <a:rPr lang="en-US" sz="1400" b="1" dirty="0">
                <a:solidFill>
                  <a:schemeClr val="accent3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10323513" y="5014913"/>
            <a:ext cx="325437" cy="303212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 anchor="ctr"/>
          <a:lstStyle/>
          <a:p>
            <a:pPr algn="ctr" defTabSz="1063264">
              <a:spcBef>
                <a:spcPct val="50000"/>
              </a:spcBef>
              <a:defRPr/>
            </a:pPr>
            <a:r>
              <a:rPr lang="en-US" dirty="0">
                <a:solidFill>
                  <a:schemeClr val="accent3"/>
                </a:solidFill>
              </a:rPr>
              <a:t>3</a:t>
            </a:r>
            <a:endParaRPr lang="en-US" sz="1400" b="1" dirty="0">
              <a:solidFill>
                <a:schemeClr val="accent3"/>
              </a:solidFill>
              <a:latin typeface="Arial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10323513" y="6577013"/>
            <a:ext cx="325437" cy="303212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 anchor="ctr"/>
          <a:lstStyle/>
          <a:p>
            <a:pPr algn="ctr" defTabSz="1063264">
              <a:spcBef>
                <a:spcPct val="50000"/>
              </a:spcBef>
              <a:defRPr/>
            </a:pPr>
            <a:r>
              <a:rPr lang="en-US" dirty="0">
                <a:solidFill>
                  <a:schemeClr val="accent3"/>
                </a:solidFill>
              </a:rPr>
              <a:t>4</a:t>
            </a:r>
            <a:endParaRPr lang="en-US" sz="1400" b="1" dirty="0">
              <a:solidFill>
                <a:schemeClr val="accent3"/>
              </a:solidFill>
              <a:latin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80963" y="5670550"/>
            <a:ext cx="325437" cy="30162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 anchor="ctr"/>
          <a:lstStyle/>
          <a:p>
            <a:pPr algn="ctr" defTabSz="1063264">
              <a:spcBef>
                <a:spcPct val="50000"/>
              </a:spcBef>
              <a:defRPr/>
            </a:pPr>
            <a:r>
              <a:rPr lang="en-US" dirty="0">
                <a:solidFill>
                  <a:schemeClr val="accent3"/>
                </a:solidFill>
              </a:rPr>
              <a:t>5</a:t>
            </a:r>
            <a:endParaRPr lang="en-US" sz="1400" b="1" dirty="0">
              <a:solidFill>
                <a:schemeClr val="accent3"/>
              </a:solidFill>
              <a:latin typeface="Arial" pitchFamily="34" charset="0"/>
            </a:endParaRPr>
          </a:p>
        </p:txBody>
      </p:sp>
      <p:sp>
        <p:nvSpPr>
          <p:cNvPr id="33" name="Left Brace 32"/>
          <p:cNvSpPr/>
          <p:nvPr/>
        </p:nvSpPr>
        <p:spPr bwMode="auto">
          <a:xfrm>
            <a:off x="1092200" y="2586038"/>
            <a:ext cx="169863" cy="1231900"/>
          </a:xfrm>
          <a:prstGeom prst="leftBrac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/>
          <a:lstStyle/>
          <a:p>
            <a:pPr algn="ctr" defTabSz="1063264">
              <a:spcBef>
                <a:spcPct val="50000"/>
              </a:spcBef>
              <a:defRPr/>
            </a:pPr>
            <a:endParaRPr lang="en-US" sz="1400" b="1" dirty="0">
              <a:solidFill>
                <a:srgbClr val="120C80"/>
              </a:solidFill>
              <a:latin typeface="Arial" pitchFamily="34" charset="0"/>
            </a:endParaRPr>
          </a:p>
        </p:txBody>
      </p:sp>
      <p:sp>
        <p:nvSpPr>
          <p:cNvPr id="34" name="Left Brace 33"/>
          <p:cNvSpPr/>
          <p:nvPr/>
        </p:nvSpPr>
        <p:spPr bwMode="auto">
          <a:xfrm>
            <a:off x="1085850" y="3822700"/>
            <a:ext cx="168275" cy="979488"/>
          </a:xfrm>
          <a:prstGeom prst="leftBrac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/>
          <a:lstStyle/>
          <a:p>
            <a:pPr algn="ctr" defTabSz="1063264">
              <a:spcBef>
                <a:spcPct val="50000"/>
              </a:spcBef>
              <a:defRPr/>
            </a:pPr>
            <a:endParaRPr lang="en-US" sz="1400" b="1" dirty="0">
              <a:solidFill>
                <a:srgbClr val="120C80"/>
              </a:solidFill>
              <a:latin typeface="Arial" pitchFamily="34" charset="0"/>
            </a:endParaRPr>
          </a:p>
        </p:txBody>
      </p:sp>
      <p:sp>
        <p:nvSpPr>
          <p:cNvPr id="32936" name="TextBox 34"/>
          <p:cNvSpPr txBox="1">
            <a:spLocks noChangeArrowheads="1"/>
          </p:cNvSpPr>
          <p:nvPr/>
        </p:nvSpPr>
        <p:spPr bwMode="auto">
          <a:xfrm>
            <a:off x="28575" y="2944813"/>
            <a:ext cx="1173163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pPr algn="r"/>
            <a:r>
              <a:rPr lang="en-US" sz="1300"/>
              <a:t>Enterprise specific data</a:t>
            </a:r>
          </a:p>
        </p:txBody>
      </p:sp>
      <p:sp>
        <p:nvSpPr>
          <p:cNvPr id="32937" name="TextBox 35"/>
          <p:cNvSpPr txBox="1">
            <a:spLocks noChangeArrowheads="1"/>
          </p:cNvSpPr>
          <p:nvPr/>
        </p:nvSpPr>
        <p:spPr bwMode="auto">
          <a:xfrm>
            <a:off x="28575" y="4159250"/>
            <a:ext cx="11731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pPr algn="r"/>
            <a:r>
              <a:rPr lang="en-US" sz="1300"/>
              <a:t>Core data </a:t>
            </a:r>
          </a:p>
        </p:txBody>
      </p:sp>
      <p:sp>
        <p:nvSpPr>
          <p:cNvPr id="37" name="Right Brace 36"/>
          <p:cNvSpPr/>
          <p:nvPr/>
        </p:nvSpPr>
        <p:spPr bwMode="auto">
          <a:xfrm>
            <a:off x="3611563" y="3381375"/>
            <a:ext cx="65087" cy="1387475"/>
          </a:xfrm>
          <a:prstGeom prst="rightBrac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/>
          <a:lstStyle/>
          <a:p>
            <a:pPr algn="ctr" defTabSz="1063264">
              <a:spcBef>
                <a:spcPct val="50000"/>
              </a:spcBef>
              <a:defRPr/>
            </a:pPr>
            <a:endParaRPr lang="en-US" sz="1400" b="1" dirty="0">
              <a:solidFill>
                <a:srgbClr val="120C80"/>
              </a:solidFill>
              <a:latin typeface="Arial" pitchFamily="34" charset="0"/>
            </a:endParaRPr>
          </a:p>
        </p:txBody>
      </p:sp>
      <p:grpSp>
        <p:nvGrpSpPr>
          <p:cNvPr id="32939" name="Group 125"/>
          <p:cNvGrpSpPr>
            <a:grpSpLocks/>
          </p:cNvGrpSpPr>
          <p:nvPr/>
        </p:nvGrpSpPr>
        <p:grpSpPr bwMode="auto">
          <a:xfrm>
            <a:off x="8943975" y="2722563"/>
            <a:ext cx="88900" cy="882650"/>
            <a:chOff x="8944393" y="2722563"/>
            <a:chExt cx="87725" cy="882650"/>
          </a:xfrm>
        </p:grpSpPr>
        <p:sp>
          <p:nvSpPr>
            <p:cNvPr id="32968" name="AutoShape 70"/>
            <p:cNvSpPr>
              <a:spLocks noChangeAspect="1" noChangeArrowheads="1"/>
            </p:cNvSpPr>
            <p:nvPr/>
          </p:nvSpPr>
          <p:spPr bwMode="auto">
            <a:xfrm>
              <a:off x="8944393" y="2722563"/>
              <a:ext cx="85026" cy="8826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457" y="10800"/>
                  </a:moveTo>
                  <a:cubicBezTo>
                    <a:pt x="4457" y="7296"/>
                    <a:pt x="7296" y="4457"/>
                    <a:pt x="10800" y="4457"/>
                  </a:cubicBezTo>
                  <a:cubicBezTo>
                    <a:pt x="14303" y="4456"/>
                    <a:pt x="17142" y="7296"/>
                    <a:pt x="17143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69" name="Rectangle 71"/>
            <p:cNvSpPr>
              <a:spLocks noChangeAspect="1" noChangeArrowheads="1"/>
            </p:cNvSpPr>
            <p:nvPr/>
          </p:nvSpPr>
          <p:spPr bwMode="auto">
            <a:xfrm>
              <a:off x="9010524" y="2762913"/>
              <a:ext cx="21594" cy="31397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70" name="Rectangle 72"/>
            <p:cNvSpPr>
              <a:spLocks noChangeAspect="1" noChangeArrowheads="1"/>
            </p:cNvSpPr>
            <p:nvPr/>
          </p:nvSpPr>
          <p:spPr bwMode="auto">
            <a:xfrm>
              <a:off x="8944393" y="2762913"/>
              <a:ext cx="20244" cy="31397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940" name="Group 126"/>
          <p:cNvGrpSpPr>
            <a:grpSpLocks/>
          </p:cNvGrpSpPr>
          <p:nvPr/>
        </p:nvGrpSpPr>
        <p:grpSpPr bwMode="auto">
          <a:xfrm>
            <a:off x="8829675" y="2784475"/>
            <a:ext cx="441325" cy="644525"/>
            <a:chOff x="8829674" y="2784350"/>
            <a:chExt cx="441325" cy="644334"/>
          </a:xfrm>
        </p:grpSpPr>
        <p:sp>
          <p:nvSpPr>
            <p:cNvPr id="32965" name="AutoShape 74"/>
            <p:cNvSpPr>
              <a:spLocks noChangeAspect="1" noChangeArrowheads="1"/>
            </p:cNvSpPr>
            <p:nvPr/>
          </p:nvSpPr>
          <p:spPr bwMode="auto">
            <a:xfrm rot="5400000">
              <a:off x="9006835" y="2607189"/>
              <a:ext cx="87004" cy="441325"/>
            </a:xfrm>
            <a:prstGeom prst="flowChartDelay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66" name="AutoShape 75"/>
            <p:cNvSpPr>
              <a:spLocks noChangeAspect="1" noChangeArrowheads="1"/>
            </p:cNvSpPr>
            <p:nvPr/>
          </p:nvSpPr>
          <p:spPr bwMode="auto">
            <a:xfrm>
              <a:off x="9040215" y="2824699"/>
              <a:ext cx="52635" cy="441325"/>
            </a:xfrm>
            <a:prstGeom prst="flowChartConnector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67" name="AutoShape 76"/>
            <p:cNvSpPr>
              <a:spLocks noChangeAspect="1" noChangeArrowheads="1"/>
            </p:cNvSpPr>
            <p:nvPr/>
          </p:nvSpPr>
          <p:spPr bwMode="auto">
            <a:xfrm flipV="1">
              <a:off x="9037516" y="2832264"/>
              <a:ext cx="26992" cy="5964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400 w 21600"/>
                <a:gd name="T13" fmla="*/ 5160 h 21600"/>
                <a:gd name="T14" fmla="*/ 16200 w 21600"/>
                <a:gd name="T15" fmla="*/ 1644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941" name="Group 127"/>
          <p:cNvGrpSpPr>
            <a:grpSpLocks/>
          </p:cNvGrpSpPr>
          <p:nvPr/>
        </p:nvGrpSpPr>
        <p:grpSpPr bwMode="auto">
          <a:xfrm>
            <a:off x="9002713" y="4616450"/>
            <a:ext cx="95250" cy="881063"/>
            <a:chOff x="9003071" y="4616450"/>
            <a:chExt cx="94803" cy="881063"/>
          </a:xfrm>
        </p:grpSpPr>
        <p:sp>
          <p:nvSpPr>
            <p:cNvPr id="32962" name="AutoShape 310"/>
            <p:cNvSpPr>
              <a:spLocks noChangeAspect="1" noChangeArrowheads="1"/>
            </p:cNvSpPr>
            <p:nvPr/>
          </p:nvSpPr>
          <p:spPr bwMode="auto">
            <a:xfrm>
              <a:off x="9003071" y="4616450"/>
              <a:ext cx="91886" cy="8810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1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457" y="10800"/>
                  </a:moveTo>
                  <a:cubicBezTo>
                    <a:pt x="4457" y="7296"/>
                    <a:pt x="7296" y="4457"/>
                    <a:pt x="10800" y="4457"/>
                  </a:cubicBezTo>
                  <a:cubicBezTo>
                    <a:pt x="14303" y="4456"/>
                    <a:pt x="17142" y="7296"/>
                    <a:pt x="17143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63" name="Rectangle 311"/>
            <p:cNvSpPr>
              <a:spLocks noChangeAspect="1" noChangeArrowheads="1"/>
            </p:cNvSpPr>
            <p:nvPr/>
          </p:nvSpPr>
          <p:spPr bwMode="auto">
            <a:xfrm>
              <a:off x="9074538" y="4661809"/>
              <a:ext cx="23336" cy="31338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64" name="Rectangle 312"/>
            <p:cNvSpPr>
              <a:spLocks noChangeAspect="1" noChangeArrowheads="1"/>
            </p:cNvSpPr>
            <p:nvPr/>
          </p:nvSpPr>
          <p:spPr bwMode="auto">
            <a:xfrm>
              <a:off x="9003071" y="4661809"/>
              <a:ext cx="21878" cy="31338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942" name="Group 128"/>
          <p:cNvGrpSpPr>
            <a:grpSpLocks/>
          </p:cNvGrpSpPr>
          <p:nvPr/>
        </p:nvGrpSpPr>
        <p:grpSpPr bwMode="auto">
          <a:xfrm>
            <a:off x="8831263" y="4670425"/>
            <a:ext cx="441325" cy="676275"/>
            <a:chOff x="8831262" y="4670896"/>
            <a:chExt cx="441325" cy="675949"/>
          </a:xfrm>
        </p:grpSpPr>
        <p:sp>
          <p:nvSpPr>
            <p:cNvPr id="32959" name="AutoShape 313"/>
            <p:cNvSpPr>
              <a:spLocks noChangeAspect="1" noChangeArrowheads="1"/>
            </p:cNvSpPr>
            <p:nvPr/>
          </p:nvSpPr>
          <p:spPr bwMode="auto">
            <a:xfrm rot="5400000">
              <a:off x="9004499" y="4497659"/>
              <a:ext cx="94852" cy="441325"/>
            </a:xfrm>
            <a:prstGeom prst="flowChartDela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60" name="AutoShape 314"/>
            <p:cNvSpPr>
              <a:spLocks noChangeAspect="1" noChangeArrowheads="1"/>
            </p:cNvSpPr>
            <p:nvPr/>
          </p:nvSpPr>
          <p:spPr bwMode="auto">
            <a:xfrm>
              <a:off x="9040847" y="4714726"/>
              <a:ext cx="51942" cy="441388"/>
            </a:xfrm>
            <a:prstGeom prst="flowChartConnector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61" name="AutoShape 315"/>
            <p:cNvSpPr>
              <a:spLocks noChangeAspect="1" noChangeArrowheads="1"/>
            </p:cNvSpPr>
            <p:nvPr/>
          </p:nvSpPr>
          <p:spPr bwMode="auto">
            <a:xfrm flipV="1">
              <a:off x="9037941" y="4723287"/>
              <a:ext cx="29422" cy="62355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333 w 21600"/>
                <a:gd name="T13" fmla="*/ 5397 h 21600"/>
                <a:gd name="T14" fmla="*/ 16267 w 21600"/>
                <a:gd name="T15" fmla="*/ 1620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943" name="Group 129"/>
          <p:cNvGrpSpPr>
            <a:grpSpLocks/>
          </p:cNvGrpSpPr>
          <p:nvPr/>
        </p:nvGrpSpPr>
        <p:grpSpPr bwMode="auto">
          <a:xfrm>
            <a:off x="1493838" y="2682875"/>
            <a:ext cx="88900" cy="882650"/>
            <a:chOff x="1494256" y="2682875"/>
            <a:chExt cx="87725" cy="882650"/>
          </a:xfrm>
        </p:grpSpPr>
        <p:sp>
          <p:nvSpPr>
            <p:cNvPr id="32956" name="AutoShape 70"/>
            <p:cNvSpPr>
              <a:spLocks noChangeAspect="1" noChangeArrowheads="1"/>
            </p:cNvSpPr>
            <p:nvPr/>
          </p:nvSpPr>
          <p:spPr bwMode="auto">
            <a:xfrm>
              <a:off x="1494256" y="2682875"/>
              <a:ext cx="85026" cy="8826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457" y="10800"/>
                  </a:moveTo>
                  <a:cubicBezTo>
                    <a:pt x="4457" y="7296"/>
                    <a:pt x="7296" y="4457"/>
                    <a:pt x="10800" y="4457"/>
                  </a:cubicBezTo>
                  <a:cubicBezTo>
                    <a:pt x="14303" y="4456"/>
                    <a:pt x="17142" y="7296"/>
                    <a:pt x="17143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57" name="Rectangle 71"/>
            <p:cNvSpPr>
              <a:spLocks noChangeAspect="1" noChangeArrowheads="1"/>
            </p:cNvSpPr>
            <p:nvPr/>
          </p:nvSpPr>
          <p:spPr bwMode="auto">
            <a:xfrm>
              <a:off x="1560387" y="2723225"/>
              <a:ext cx="21594" cy="31397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58" name="Rectangle 72"/>
            <p:cNvSpPr>
              <a:spLocks noChangeAspect="1" noChangeArrowheads="1"/>
            </p:cNvSpPr>
            <p:nvPr/>
          </p:nvSpPr>
          <p:spPr bwMode="auto">
            <a:xfrm>
              <a:off x="1494256" y="2723225"/>
              <a:ext cx="20244" cy="31397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944" name="Group 130"/>
          <p:cNvGrpSpPr>
            <a:grpSpLocks/>
          </p:cNvGrpSpPr>
          <p:nvPr/>
        </p:nvGrpSpPr>
        <p:grpSpPr bwMode="auto">
          <a:xfrm>
            <a:off x="1379538" y="2744788"/>
            <a:ext cx="441325" cy="644525"/>
            <a:chOff x="1379537" y="2744662"/>
            <a:chExt cx="441325" cy="644334"/>
          </a:xfrm>
        </p:grpSpPr>
        <p:sp>
          <p:nvSpPr>
            <p:cNvPr id="32953" name="AutoShape 74"/>
            <p:cNvSpPr>
              <a:spLocks noChangeAspect="1" noChangeArrowheads="1"/>
            </p:cNvSpPr>
            <p:nvPr/>
          </p:nvSpPr>
          <p:spPr bwMode="auto">
            <a:xfrm rot="5400000">
              <a:off x="1556698" y="2567501"/>
              <a:ext cx="87004" cy="441325"/>
            </a:xfrm>
            <a:prstGeom prst="flowChartDelay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54" name="AutoShape 75"/>
            <p:cNvSpPr>
              <a:spLocks noChangeAspect="1" noChangeArrowheads="1"/>
            </p:cNvSpPr>
            <p:nvPr/>
          </p:nvSpPr>
          <p:spPr bwMode="auto">
            <a:xfrm>
              <a:off x="1590078" y="2785011"/>
              <a:ext cx="52635" cy="441325"/>
            </a:xfrm>
            <a:prstGeom prst="flowChartConnector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55" name="AutoShape 76"/>
            <p:cNvSpPr>
              <a:spLocks noChangeAspect="1" noChangeArrowheads="1"/>
            </p:cNvSpPr>
            <p:nvPr/>
          </p:nvSpPr>
          <p:spPr bwMode="auto">
            <a:xfrm flipV="1">
              <a:off x="1587379" y="2792576"/>
              <a:ext cx="26992" cy="5964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400 w 21600"/>
                <a:gd name="T13" fmla="*/ 5160 h 21600"/>
                <a:gd name="T14" fmla="*/ 16200 w 21600"/>
                <a:gd name="T15" fmla="*/ 1644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945" name="Group 131"/>
          <p:cNvGrpSpPr>
            <a:grpSpLocks/>
          </p:cNvGrpSpPr>
          <p:nvPr/>
        </p:nvGrpSpPr>
        <p:grpSpPr bwMode="auto">
          <a:xfrm>
            <a:off x="1500188" y="3932238"/>
            <a:ext cx="88900" cy="881062"/>
            <a:chOff x="1500606" y="3932238"/>
            <a:chExt cx="87725" cy="881062"/>
          </a:xfrm>
        </p:grpSpPr>
        <p:sp>
          <p:nvSpPr>
            <p:cNvPr id="32950" name="AutoShape 70"/>
            <p:cNvSpPr>
              <a:spLocks noChangeAspect="1" noChangeArrowheads="1"/>
            </p:cNvSpPr>
            <p:nvPr/>
          </p:nvSpPr>
          <p:spPr bwMode="auto">
            <a:xfrm>
              <a:off x="1500606" y="3932238"/>
              <a:ext cx="85026" cy="8810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457" y="10800"/>
                  </a:moveTo>
                  <a:cubicBezTo>
                    <a:pt x="4457" y="7296"/>
                    <a:pt x="7296" y="4457"/>
                    <a:pt x="10800" y="4457"/>
                  </a:cubicBezTo>
                  <a:cubicBezTo>
                    <a:pt x="14303" y="4456"/>
                    <a:pt x="17142" y="7296"/>
                    <a:pt x="17143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51" name="Rectangle 71"/>
            <p:cNvSpPr>
              <a:spLocks noChangeAspect="1" noChangeArrowheads="1"/>
            </p:cNvSpPr>
            <p:nvPr/>
          </p:nvSpPr>
          <p:spPr bwMode="auto">
            <a:xfrm>
              <a:off x="1566737" y="3972515"/>
              <a:ext cx="21594" cy="31340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52" name="Rectangle 72"/>
            <p:cNvSpPr>
              <a:spLocks noChangeAspect="1" noChangeArrowheads="1"/>
            </p:cNvSpPr>
            <p:nvPr/>
          </p:nvSpPr>
          <p:spPr bwMode="auto">
            <a:xfrm>
              <a:off x="1500606" y="3972515"/>
              <a:ext cx="20244" cy="31340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32946" name="Group 132"/>
          <p:cNvGrpSpPr>
            <a:grpSpLocks/>
          </p:cNvGrpSpPr>
          <p:nvPr/>
        </p:nvGrpSpPr>
        <p:grpSpPr bwMode="auto">
          <a:xfrm>
            <a:off x="1385888" y="3994150"/>
            <a:ext cx="441325" cy="642938"/>
            <a:chOff x="1385888" y="3993912"/>
            <a:chExt cx="441325" cy="643175"/>
          </a:xfrm>
        </p:grpSpPr>
        <p:sp>
          <p:nvSpPr>
            <p:cNvPr id="32947" name="AutoShape 74"/>
            <p:cNvSpPr>
              <a:spLocks noChangeAspect="1" noChangeArrowheads="1"/>
            </p:cNvSpPr>
            <p:nvPr/>
          </p:nvSpPr>
          <p:spPr bwMode="auto">
            <a:xfrm rot="5400000">
              <a:off x="1563127" y="3816673"/>
              <a:ext cx="86848" cy="441325"/>
            </a:xfrm>
            <a:prstGeom prst="flowChartDelay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48" name="AutoShape 75"/>
            <p:cNvSpPr>
              <a:spLocks noChangeAspect="1" noChangeArrowheads="1"/>
            </p:cNvSpPr>
            <p:nvPr/>
          </p:nvSpPr>
          <p:spPr bwMode="auto">
            <a:xfrm>
              <a:off x="1596428" y="4034189"/>
              <a:ext cx="52635" cy="440531"/>
            </a:xfrm>
            <a:prstGeom prst="flowChartConnector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18288" tIns="18288" rIns="18288" bIns="18288" anchor="ctr">
              <a:spAutoFit/>
            </a:bodyPr>
            <a:lstStyle/>
            <a:p>
              <a:endParaRPr lang="de-DE"/>
            </a:p>
          </p:txBody>
        </p:sp>
        <p:sp>
          <p:nvSpPr>
            <p:cNvPr id="32949" name="AutoShape 76"/>
            <p:cNvSpPr>
              <a:spLocks noChangeAspect="1" noChangeArrowheads="1"/>
            </p:cNvSpPr>
            <p:nvPr/>
          </p:nvSpPr>
          <p:spPr bwMode="auto">
            <a:xfrm flipV="1">
              <a:off x="1593729" y="4041741"/>
              <a:ext cx="26992" cy="5953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400 w 21600"/>
                <a:gd name="T13" fmla="*/ 5160 h 21600"/>
                <a:gd name="T14" fmla="*/ 16200 w 21600"/>
                <a:gd name="T15" fmla="*/ 1644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8288" tIns="18288" rIns="18288" bIns="18288" anchor="ctr">
              <a:spAutoFit/>
            </a:bodyPr>
            <a:lstStyle/>
            <a:p>
              <a:endParaRPr lang="de-DE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2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Supply Chain Collaboration: V6 Solutions</a:t>
            </a:r>
          </a:p>
        </p:txBody>
      </p:sp>
      <p:grpSp>
        <p:nvGrpSpPr>
          <p:cNvPr id="10243" name="Group 58"/>
          <p:cNvGrpSpPr>
            <a:grpSpLocks/>
          </p:cNvGrpSpPr>
          <p:nvPr/>
        </p:nvGrpSpPr>
        <p:grpSpPr bwMode="auto">
          <a:xfrm>
            <a:off x="898525" y="1117600"/>
            <a:ext cx="8645525" cy="5859463"/>
            <a:chOff x="174600" y="677870"/>
            <a:chExt cx="10767005" cy="7149439"/>
          </a:xfrm>
        </p:grpSpPr>
        <p:sp>
          <p:nvSpPr>
            <p:cNvPr id="33" name="Oval 2"/>
            <p:cNvSpPr>
              <a:spLocks noChangeArrowheads="1"/>
            </p:cNvSpPr>
            <p:nvPr/>
          </p:nvSpPr>
          <p:spPr bwMode="auto">
            <a:xfrm rot="332896">
              <a:off x="3804705" y="3085298"/>
              <a:ext cx="2863095" cy="1768238"/>
            </a:xfrm>
            <a:prstGeom prst="ellipse">
              <a:avLst/>
            </a:prstGeom>
            <a:solidFill>
              <a:srgbClr val="C7D1FD"/>
            </a:solidFill>
            <a:ln w="22225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20999999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 dirty="0">
                <a:latin typeface="Arial" pitchFamily="34" charset="0"/>
              </a:endParaRPr>
            </a:p>
          </p:txBody>
        </p:sp>
        <p:sp>
          <p:nvSpPr>
            <p:cNvPr id="43" name="Oval 44"/>
            <p:cNvSpPr>
              <a:spLocks noChangeAspect="1" noChangeArrowheads="1"/>
            </p:cNvSpPr>
            <p:nvPr/>
          </p:nvSpPr>
          <p:spPr bwMode="auto">
            <a:xfrm rot="783953">
              <a:off x="5907471" y="979868"/>
              <a:ext cx="2423695" cy="1756758"/>
            </a:xfrm>
            <a:prstGeom prst="ellipse">
              <a:avLst/>
            </a:prstGeom>
            <a:solidFill>
              <a:srgbClr val="B4FEB8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grpSp>
          <p:nvGrpSpPr>
            <p:cNvPr id="10248" name="Group 83"/>
            <p:cNvGrpSpPr>
              <a:grpSpLocks/>
            </p:cNvGrpSpPr>
            <p:nvPr/>
          </p:nvGrpSpPr>
          <p:grpSpPr bwMode="auto">
            <a:xfrm rot="-546233">
              <a:off x="5541959" y="2658871"/>
              <a:ext cx="1792571" cy="687722"/>
              <a:chOff x="4764722" y="2298883"/>
              <a:chExt cx="1517743" cy="603976"/>
            </a:xfrm>
          </p:grpSpPr>
          <p:sp>
            <p:nvSpPr>
              <p:cNvPr id="10307" name="Freeform 126"/>
              <p:cNvSpPr>
                <a:spLocks noChangeAspect="1"/>
              </p:cNvSpPr>
              <p:nvPr/>
            </p:nvSpPr>
            <p:spPr bwMode="auto">
              <a:xfrm rot="-1023331">
                <a:off x="4764722" y="2298883"/>
                <a:ext cx="1441544" cy="326273"/>
              </a:xfrm>
              <a:custGeom>
                <a:avLst/>
                <a:gdLst>
                  <a:gd name="T0" fmla="*/ 0 w 3654"/>
                  <a:gd name="T1" fmla="*/ 326273 h 739"/>
                  <a:gd name="T2" fmla="*/ 667513 w 3654"/>
                  <a:gd name="T3" fmla="*/ 24283 h 739"/>
                  <a:gd name="T4" fmla="*/ 641475 w 3654"/>
                  <a:gd name="T5" fmla="*/ 180576 h 739"/>
                  <a:gd name="T6" fmla="*/ 1176433 w 3654"/>
                  <a:gd name="T7" fmla="*/ 40177 h 739"/>
                  <a:gd name="T8" fmla="*/ 1441544 w 3654"/>
                  <a:gd name="T9" fmla="*/ 56071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4"/>
                  <a:gd name="T16" fmla="*/ 0 h 739"/>
                  <a:gd name="T17" fmla="*/ 3654 w 3654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4" h="739">
                    <a:moveTo>
                      <a:pt x="0" y="739"/>
                    </a:moveTo>
                    <a:cubicBezTo>
                      <a:pt x="710" y="424"/>
                      <a:pt x="1421" y="110"/>
                      <a:pt x="1692" y="55"/>
                    </a:cubicBezTo>
                    <a:cubicBezTo>
                      <a:pt x="1963" y="0"/>
                      <a:pt x="1411" y="403"/>
                      <a:pt x="1626" y="409"/>
                    </a:cubicBezTo>
                    <a:cubicBezTo>
                      <a:pt x="1841" y="415"/>
                      <a:pt x="2644" y="138"/>
                      <a:pt x="2982" y="91"/>
                    </a:cubicBezTo>
                    <a:cubicBezTo>
                      <a:pt x="3320" y="44"/>
                      <a:pt x="3487" y="85"/>
                      <a:pt x="3654" y="127"/>
                    </a:cubicBez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 type="stealth" w="lg" len="lg"/>
                <a:tailEnd type="none" w="lg" len="lg"/>
              </a:ln>
            </p:spPr>
            <p:txBody>
              <a:bodyPr lIns="90000" tIns="46800" rIns="36000" bIns="46800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10308" name="Freeform 126"/>
              <p:cNvSpPr>
                <a:spLocks noChangeAspect="1"/>
              </p:cNvSpPr>
              <p:nvPr/>
            </p:nvSpPr>
            <p:spPr bwMode="auto">
              <a:xfrm rot="9715220">
                <a:off x="4840921" y="2576586"/>
                <a:ext cx="1441544" cy="326273"/>
              </a:xfrm>
              <a:custGeom>
                <a:avLst/>
                <a:gdLst>
                  <a:gd name="T0" fmla="*/ 0 w 3654"/>
                  <a:gd name="T1" fmla="*/ 326273 h 739"/>
                  <a:gd name="T2" fmla="*/ 667513 w 3654"/>
                  <a:gd name="T3" fmla="*/ 24283 h 739"/>
                  <a:gd name="T4" fmla="*/ 641475 w 3654"/>
                  <a:gd name="T5" fmla="*/ 180576 h 739"/>
                  <a:gd name="T6" fmla="*/ 1176433 w 3654"/>
                  <a:gd name="T7" fmla="*/ 40177 h 739"/>
                  <a:gd name="T8" fmla="*/ 1441544 w 3654"/>
                  <a:gd name="T9" fmla="*/ 56071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4"/>
                  <a:gd name="T16" fmla="*/ 0 h 739"/>
                  <a:gd name="T17" fmla="*/ 3654 w 3654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4" h="739">
                    <a:moveTo>
                      <a:pt x="0" y="739"/>
                    </a:moveTo>
                    <a:cubicBezTo>
                      <a:pt x="710" y="424"/>
                      <a:pt x="1421" y="110"/>
                      <a:pt x="1692" y="55"/>
                    </a:cubicBezTo>
                    <a:cubicBezTo>
                      <a:pt x="1963" y="0"/>
                      <a:pt x="1411" y="403"/>
                      <a:pt x="1626" y="409"/>
                    </a:cubicBezTo>
                    <a:cubicBezTo>
                      <a:pt x="1841" y="415"/>
                      <a:pt x="2644" y="138"/>
                      <a:pt x="2982" y="91"/>
                    </a:cubicBezTo>
                    <a:cubicBezTo>
                      <a:pt x="3320" y="44"/>
                      <a:pt x="3487" y="85"/>
                      <a:pt x="3654" y="127"/>
                    </a:cubicBez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 type="stealth" w="lg" len="lg"/>
                <a:tailEnd type="none" w="lg" len="lg"/>
              </a:ln>
            </p:spPr>
            <p:txBody>
              <a:bodyPr lIns="90000" tIns="46800" rIns="36000" bIns="46800">
                <a:spAutoFit/>
              </a:bodyPr>
              <a:lstStyle/>
              <a:p>
                <a:endParaRPr lang="de-DE"/>
              </a:p>
            </p:txBody>
          </p:sp>
        </p:grpSp>
        <p:sp>
          <p:nvSpPr>
            <p:cNvPr id="44" name="Oval 44"/>
            <p:cNvSpPr>
              <a:spLocks noChangeAspect="1" noChangeArrowheads="1"/>
            </p:cNvSpPr>
            <p:nvPr/>
          </p:nvSpPr>
          <p:spPr bwMode="auto">
            <a:xfrm rot="783953">
              <a:off x="7871398" y="3213877"/>
              <a:ext cx="2423695" cy="1756758"/>
            </a:xfrm>
            <a:prstGeom prst="ellipse">
              <a:avLst/>
            </a:prstGeom>
            <a:solidFill>
              <a:srgbClr val="FEF0B4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sp>
          <p:nvSpPr>
            <p:cNvPr id="45" name="Oval 44"/>
            <p:cNvSpPr>
              <a:spLocks noChangeAspect="1" noChangeArrowheads="1"/>
            </p:cNvSpPr>
            <p:nvPr/>
          </p:nvSpPr>
          <p:spPr bwMode="auto">
            <a:xfrm rot="783953">
              <a:off x="3427834" y="5810771"/>
              <a:ext cx="2423695" cy="1756758"/>
            </a:xfrm>
            <a:prstGeom prst="ellipse">
              <a:avLst/>
            </a:prstGeom>
            <a:solidFill>
              <a:srgbClr val="FFD7AF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grpSp>
          <p:nvGrpSpPr>
            <p:cNvPr id="10255" name="Group 91"/>
            <p:cNvGrpSpPr>
              <a:grpSpLocks/>
            </p:cNvGrpSpPr>
            <p:nvPr/>
          </p:nvGrpSpPr>
          <p:grpSpPr bwMode="auto">
            <a:xfrm>
              <a:off x="3218040" y="5077255"/>
              <a:ext cx="6356132" cy="2750054"/>
              <a:chOff x="2724667" y="4458984"/>
              <a:chExt cx="5381643" cy="2415173"/>
            </a:xfrm>
          </p:grpSpPr>
          <p:sp>
            <p:nvSpPr>
              <p:cNvPr id="93" name="Oval 92"/>
              <p:cNvSpPr/>
              <p:nvPr/>
            </p:nvSpPr>
            <p:spPr bwMode="auto">
              <a:xfrm>
                <a:off x="2724022" y="4458567"/>
                <a:ext cx="5381708" cy="2337338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1063264">
                  <a:spcBef>
                    <a:spcPct val="50000"/>
                  </a:spcBef>
                  <a:defRPr/>
                </a:pPr>
                <a:endParaRPr lang="en-US" sz="1400" b="1" dirty="0">
                  <a:solidFill>
                    <a:srgbClr val="120C80"/>
                  </a:solidFill>
                  <a:latin typeface="Arial" pitchFamily="34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4416372" y="6265156"/>
                <a:ext cx="1956833" cy="60900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Arial Black" pitchFamily="34" charset="0"/>
                  </a:rPr>
                  <a:t>Design </a:t>
                </a:r>
                <a:r>
                  <a:rPr lang="en-US" sz="2100" dirty="0" err="1">
                    <a:solidFill>
                      <a:schemeClr val="accent6">
                        <a:lumMod val="75000"/>
                      </a:schemeClr>
                    </a:solidFill>
                    <a:latin typeface="Arial Black" pitchFamily="34" charset="0"/>
                  </a:rPr>
                  <a:t>xCAD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err="1"/>
                  <a:t>Envt</a:t>
                </a:r>
                <a:r>
                  <a:rPr lang="en-US" dirty="0"/>
                  <a:t>.: </a:t>
                </a:r>
                <a:r>
                  <a:rPr lang="en-US" dirty="0" err="1"/>
                  <a:t>xPDM</a:t>
                </a:r>
                <a:endParaRPr lang="fr-FR" dirty="0"/>
              </a:p>
            </p:txBody>
          </p:sp>
        </p:grpSp>
        <p:grpSp>
          <p:nvGrpSpPr>
            <p:cNvPr id="10256" name="Group 94"/>
            <p:cNvGrpSpPr>
              <a:grpSpLocks/>
            </p:cNvGrpSpPr>
            <p:nvPr/>
          </p:nvGrpSpPr>
          <p:grpSpPr bwMode="auto">
            <a:xfrm>
              <a:off x="5233740" y="1405330"/>
              <a:ext cx="5707865" cy="3108746"/>
              <a:chOff x="4431330" y="1234199"/>
              <a:chExt cx="4832765" cy="2730185"/>
            </a:xfrm>
          </p:grpSpPr>
          <p:sp>
            <p:nvSpPr>
              <p:cNvPr id="96" name="Oval 95"/>
              <p:cNvSpPr/>
              <p:nvPr/>
            </p:nvSpPr>
            <p:spPr bwMode="auto">
              <a:xfrm rot="2438751">
                <a:off x="4431438" y="1234945"/>
                <a:ext cx="4832657" cy="2728595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1063264">
                  <a:spcBef>
                    <a:spcPct val="50000"/>
                  </a:spcBef>
                  <a:defRPr/>
                </a:pPr>
                <a:endParaRPr lang="en-US" sz="1400" b="1" dirty="0">
                  <a:solidFill>
                    <a:srgbClr val="120C80"/>
                  </a:solidFill>
                  <a:latin typeface="Arial" pitchFamily="34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33689" y="2405315"/>
                <a:ext cx="2259816" cy="6889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Arial Black" pitchFamily="34" charset="0"/>
                  </a:rPr>
                  <a:t>Design in V4, V5</a:t>
                </a:r>
                <a:b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Arial Black" pitchFamily="34" charset="0"/>
                  </a:rPr>
                </a:b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Envt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.: VPM V4, VPM V5,</a:t>
                </a:r>
                <a:b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</a:b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SmarTeam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, Designer Central, </a:t>
                </a: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xPDM</a:t>
                </a:r>
                <a:endParaRPr lang="fr-FR" sz="1200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0257" name="Group 97"/>
            <p:cNvGrpSpPr>
              <a:grpSpLocks/>
            </p:cNvGrpSpPr>
            <p:nvPr/>
          </p:nvGrpSpPr>
          <p:grpSpPr bwMode="auto">
            <a:xfrm>
              <a:off x="218789" y="677870"/>
              <a:ext cx="3417299" cy="5502864"/>
              <a:chOff x="185245" y="595323"/>
              <a:chExt cx="2893377" cy="4832765"/>
            </a:xfrm>
          </p:grpSpPr>
          <p:sp>
            <p:nvSpPr>
              <p:cNvPr id="99" name="Oval 98"/>
              <p:cNvSpPr/>
              <p:nvPr/>
            </p:nvSpPr>
            <p:spPr bwMode="auto">
              <a:xfrm rot="17427426">
                <a:off x="-784663" y="1564644"/>
                <a:ext cx="4832881" cy="289424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1063264">
                  <a:spcBef>
                    <a:spcPct val="50000"/>
                  </a:spcBef>
                  <a:defRPr/>
                </a:pPr>
                <a:endParaRPr lang="en-US" sz="1400" b="1" dirty="0">
                  <a:solidFill>
                    <a:srgbClr val="120C80"/>
                  </a:solidFill>
                  <a:latin typeface="Arial" pitchFamily="34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700231" y="2776158"/>
                <a:ext cx="1762657" cy="3691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Arial Black" pitchFamily="34" charset="0"/>
                  </a:rPr>
                  <a:t>Design in V6</a:t>
                </a:r>
                <a:endParaRPr lang="fr-FR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endParaRPr>
              </a:p>
            </p:txBody>
          </p:sp>
        </p:grpSp>
        <p:pic>
          <p:nvPicPr>
            <p:cNvPr id="37" name="Picture 5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t="53370" r="69099" b="15451"/>
            <a:stretch>
              <a:fillRect/>
            </a:stretch>
          </p:blipFill>
          <p:spPr bwMode="auto">
            <a:xfrm>
              <a:off x="4543725" y="2718168"/>
              <a:ext cx="1007768" cy="9803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0" name="Oval 44"/>
            <p:cNvSpPr>
              <a:spLocks noChangeAspect="1" noChangeArrowheads="1"/>
            </p:cNvSpPr>
            <p:nvPr/>
          </p:nvSpPr>
          <p:spPr bwMode="auto">
            <a:xfrm rot="783953">
              <a:off x="6966182" y="5520992"/>
              <a:ext cx="2423695" cy="1756758"/>
            </a:xfrm>
            <a:prstGeom prst="ellipse">
              <a:avLst/>
            </a:prstGeom>
            <a:solidFill>
              <a:srgbClr val="FFD7AF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sp>
          <p:nvSpPr>
            <p:cNvPr id="41" name="Oval 44"/>
            <p:cNvSpPr>
              <a:spLocks noChangeAspect="1" noChangeArrowheads="1"/>
            </p:cNvSpPr>
            <p:nvPr/>
          </p:nvSpPr>
          <p:spPr bwMode="auto">
            <a:xfrm rot="783953">
              <a:off x="1349088" y="1124276"/>
              <a:ext cx="2423695" cy="1756758"/>
            </a:xfrm>
            <a:prstGeom prst="ellipse">
              <a:avLst/>
            </a:prstGeom>
            <a:solidFill>
              <a:srgbClr val="FFB9B9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sp>
          <p:nvSpPr>
            <p:cNvPr id="42" name="Oval 44"/>
            <p:cNvSpPr>
              <a:spLocks noChangeAspect="1" noChangeArrowheads="1"/>
            </p:cNvSpPr>
            <p:nvPr/>
          </p:nvSpPr>
          <p:spPr bwMode="auto">
            <a:xfrm rot="783953">
              <a:off x="174600" y="4138620"/>
              <a:ext cx="2423695" cy="1756758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>
                <a:latin typeface="Arial" pitchFamily="34" charset="0"/>
              </a:endParaRPr>
            </a:p>
          </p:txBody>
        </p:sp>
        <p:pic>
          <p:nvPicPr>
            <p:cNvPr id="46" name="Picture 2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r="68930" b="69176"/>
            <a:stretch>
              <a:fillRect/>
            </a:stretch>
          </p:blipFill>
          <p:spPr bwMode="auto">
            <a:xfrm>
              <a:off x="1233412" y="900908"/>
              <a:ext cx="1027109" cy="9823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7" name="Picture 3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l="34672" r="34306" b="69074"/>
            <a:stretch>
              <a:fillRect/>
            </a:stretch>
          </p:blipFill>
          <p:spPr bwMode="auto">
            <a:xfrm>
              <a:off x="5586365" y="904727"/>
              <a:ext cx="1032381" cy="9922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8" name="Picture 4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l="68942" b="69189"/>
            <a:stretch>
              <a:fillRect/>
            </a:stretch>
          </p:blipFill>
          <p:spPr bwMode="auto">
            <a:xfrm>
              <a:off x="8175738" y="5114312"/>
              <a:ext cx="1028755" cy="9839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9" name="Picture 6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l="68857" t="53259" b="15218"/>
            <a:stretch>
              <a:fillRect/>
            </a:stretch>
          </p:blipFill>
          <p:spPr bwMode="auto">
            <a:xfrm>
              <a:off x="378708" y="3824977"/>
              <a:ext cx="1026841" cy="10020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0" name="Picture 7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l="34760" t="53465" r="34267" b="15562"/>
            <a:stretch>
              <a:fillRect/>
            </a:stretch>
          </p:blipFill>
          <p:spPr bwMode="auto">
            <a:xfrm>
              <a:off x="9248237" y="2533020"/>
              <a:ext cx="1020798" cy="98413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1" name="Picture 4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3"/>
            <a:srcRect l="68942" b="69189"/>
            <a:stretch>
              <a:fillRect/>
            </a:stretch>
          </p:blipFill>
          <p:spPr bwMode="auto">
            <a:xfrm>
              <a:off x="3202958" y="5736784"/>
              <a:ext cx="1028755" cy="9839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2" name="Rectangle 20"/>
            <p:cNvSpPr>
              <a:spLocks noChangeArrowheads="1"/>
            </p:cNvSpPr>
            <p:nvPr/>
          </p:nvSpPr>
          <p:spPr bwMode="auto">
            <a:xfrm>
              <a:off x="611528" y="5179440"/>
              <a:ext cx="1767481" cy="358344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chemeClr val="bg1"/>
                  </a:solidFill>
                  <a:latin typeface="Arial Black" pitchFamily="34" charset="0"/>
                </a:rPr>
                <a:t>Partner 1</a:t>
              </a:r>
            </a:p>
          </p:txBody>
        </p:sp>
        <p:sp>
          <p:nvSpPr>
            <p:cNvPr id="53" name="Rectangle 20"/>
            <p:cNvSpPr>
              <a:spLocks noChangeArrowheads="1"/>
            </p:cNvSpPr>
            <p:nvPr/>
          </p:nvSpPr>
          <p:spPr bwMode="auto">
            <a:xfrm>
              <a:off x="1495268" y="2241023"/>
              <a:ext cx="1818884" cy="356407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FF0000"/>
                  </a:solidFill>
                  <a:latin typeface="Arial Black" pitchFamily="34" charset="0"/>
                </a:rPr>
                <a:t>Partner 2</a:t>
              </a:r>
            </a:p>
          </p:txBody>
        </p:sp>
        <p:sp>
          <p:nvSpPr>
            <p:cNvPr id="54" name="Rectangle 20"/>
            <p:cNvSpPr>
              <a:spLocks noChangeArrowheads="1"/>
            </p:cNvSpPr>
            <p:nvPr/>
          </p:nvSpPr>
          <p:spPr bwMode="auto">
            <a:xfrm>
              <a:off x="6196689" y="2020206"/>
              <a:ext cx="1775389" cy="358343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99FF66"/>
                  </a:solidFill>
                  <a:latin typeface="Arial Black" pitchFamily="34" charset="0"/>
                </a:rPr>
                <a:t>Partner 3</a:t>
              </a:r>
            </a:p>
          </p:txBody>
        </p:sp>
        <p:sp>
          <p:nvSpPr>
            <p:cNvPr id="55" name="Rectangle 20"/>
            <p:cNvSpPr>
              <a:spLocks noChangeArrowheads="1"/>
            </p:cNvSpPr>
            <p:nvPr/>
          </p:nvSpPr>
          <p:spPr bwMode="auto">
            <a:xfrm>
              <a:off x="7220800" y="6874309"/>
              <a:ext cx="1810976" cy="358343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FFC000"/>
                  </a:solidFill>
                  <a:latin typeface="Arial Black" pitchFamily="34" charset="0"/>
                </a:rPr>
                <a:t>Partner 5</a:t>
              </a:r>
            </a:p>
          </p:txBody>
        </p:sp>
        <p:sp>
          <p:nvSpPr>
            <p:cNvPr id="56" name="Rectangle 20"/>
            <p:cNvSpPr>
              <a:spLocks noChangeArrowheads="1"/>
            </p:cNvSpPr>
            <p:nvPr/>
          </p:nvSpPr>
          <p:spPr bwMode="auto">
            <a:xfrm>
              <a:off x="7847525" y="4544107"/>
              <a:ext cx="1775389" cy="356407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FFFF00"/>
                  </a:solidFill>
                  <a:latin typeface="Arial Black" pitchFamily="34" charset="0"/>
                </a:rPr>
                <a:t>Partner 4</a:t>
              </a:r>
            </a:p>
          </p:txBody>
        </p:sp>
        <p:sp>
          <p:nvSpPr>
            <p:cNvPr id="57" name="Rectangle 20"/>
            <p:cNvSpPr>
              <a:spLocks noChangeArrowheads="1"/>
            </p:cNvSpPr>
            <p:nvPr/>
          </p:nvSpPr>
          <p:spPr bwMode="auto">
            <a:xfrm>
              <a:off x="3697700" y="6754215"/>
              <a:ext cx="1810976" cy="358343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FFC000"/>
                  </a:solidFill>
                  <a:latin typeface="Arial Black" pitchFamily="34" charset="0"/>
                </a:rPr>
                <a:t>Partner 6</a:t>
              </a:r>
            </a:p>
          </p:txBody>
        </p:sp>
        <p:sp>
          <p:nvSpPr>
            <p:cNvPr id="31" name="Text Box 27"/>
            <p:cNvSpPr txBox="1">
              <a:spLocks noChangeArrowheads="1"/>
            </p:cNvSpPr>
            <p:nvPr/>
          </p:nvSpPr>
          <p:spPr bwMode="auto">
            <a:xfrm>
              <a:off x="2623413" y="1553655"/>
              <a:ext cx="2297555" cy="519862"/>
            </a:xfrm>
            <a:prstGeom prst="wedgeRoundRectCallout">
              <a:avLst>
                <a:gd name="adj1" fmla="val -17926"/>
                <a:gd name="adj2" fmla="val 71442"/>
                <a:gd name="adj3" fmla="val 16667"/>
              </a:avLst>
            </a:prstGeom>
            <a:solidFill>
              <a:srgbClr val="FFB9B9"/>
            </a:solidFill>
            <a:ln w="19050" algn="ctr">
              <a:solidFill>
                <a:schemeClr val="accent4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r>
                <a:rPr lang="en-US" sz="1300" u="sng" dirty="0">
                  <a:latin typeface="+mn-lt"/>
                </a:rPr>
                <a:t>Data Exchange </a:t>
              </a:r>
              <a:r>
                <a:rPr lang="en-US" sz="1300" dirty="0">
                  <a:latin typeface="+mn-lt"/>
                </a:rPr>
                <a:t>between V6 Implementations.</a:t>
              </a:r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6902496" y="1380999"/>
              <a:ext cx="2473287" cy="561728"/>
            </a:xfrm>
            <a:prstGeom prst="wedgeRoundRectCallout">
              <a:avLst>
                <a:gd name="adj1" fmla="val -30712"/>
                <a:gd name="adj2" fmla="val 76880"/>
                <a:gd name="adj3" fmla="val 16667"/>
              </a:avLst>
            </a:prstGeom>
            <a:solidFill>
              <a:srgbClr val="B4FEB8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6326" tIns="53163" rIns="106326" bIns="53163">
              <a:spAutoFit/>
            </a:bodyPr>
            <a:lstStyle/>
            <a:p>
              <a:pPr>
                <a:defRPr/>
              </a:pPr>
              <a:r>
                <a:rPr lang="en-US" sz="1300" u="sng" dirty="0">
                  <a:solidFill>
                    <a:schemeClr val="tx1"/>
                  </a:solidFill>
                </a:rPr>
                <a:t>Remote Access </a:t>
              </a:r>
              <a:r>
                <a:rPr lang="en-US" sz="1300" dirty="0">
                  <a:solidFill>
                    <a:schemeClr val="tx1"/>
                  </a:solidFill>
                </a:rPr>
                <a:t>to a V6 Environment.</a:t>
              </a:r>
            </a:p>
          </p:txBody>
        </p:sp>
        <p:sp>
          <p:nvSpPr>
            <p:cNvPr id="34" name="Text Box 27"/>
            <p:cNvSpPr txBox="1">
              <a:spLocks noChangeArrowheads="1"/>
            </p:cNvSpPr>
            <p:nvPr/>
          </p:nvSpPr>
          <p:spPr bwMode="auto">
            <a:xfrm>
              <a:off x="8041276" y="3778995"/>
              <a:ext cx="2506897" cy="559790"/>
            </a:xfrm>
            <a:prstGeom prst="wedgeRoundRectCallout">
              <a:avLst>
                <a:gd name="adj1" fmla="val -61692"/>
                <a:gd name="adj2" fmla="val 14163"/>
                <a:gd name="adj3" fmla="val 16667"/>
              </a:avLst>
            </a:prstGeom>
            <a:solidFill>
              <a:srgbClr val="FEF0B4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6326" tIns="53163" rIns="106326" bIns="53163">
              <a:spAutoFit/>
            </a:bodyPr>
            <a:lstStyle/>
            <a:p>
              <a:pPr>
                <a:defRPr/>
              </a:pPr>
              <a:r>
                <a:rPr lang="en-US" sz="1300" u="sng" dirty="0">
                  <a:solidFill>
                    <a:schemeClr val="tx1"/>
                  </a:solidFill>
                </a:rPr>
                <a:t>Data Exchange </a:t>
              </a:r>
              <a:r>
                <a:rPr lang="en-US" sz="1300" dirty="0">
                  <a:solidFill>
                    <a:schemeClr val="tx1"/>
                  </a:solidFill>
                </a:rPr>
                <a:t>between V6 and V4/V5 Implementations.</a:t>
              </a:r>
            </a:p>
          </p:txBody>
        </p:sp>
        <p:sp>
          <p:nvSpPr>
            <p:cNvPr id="35" name="Text Box 27"/>
            <p:cNvSpPr txBox="1">
              <a:spLocks noChangeArrowheads="1"/>
            </p:cNvSpPr>
            <p:nvPr/>
          </p:nvSpPr>
          <p:spPr bwMode="auto">
            <a:xfrm>
              <a:off x="7517357" y="6192488"/>
              <a:ext cx="2520737" cy="561728"/>
            </a:xfrm>
            <a:prstGeom prst="wedgeRoundRectCallout">
              <a:avLst>
                <a:gd name="adj1" fmla="val -26891"/>
                <a:gd name="adj2" fmla="val 84555"/>
                <a:gd name="adj3" fmla="val 16667"/>
              </a:avLst>
            </a:prstGeom>
            <a:solidFill>
              <a:srgbClr val="FFD7AF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6326" tIns="53163" rIns="106326" bIns="53163">
              <a:spAutoFit/>
            </a:bodyPr>
            <a:lstStyle/>
            <a:p>
              <a:pPr>
                <a:defRPr/>
              </a:pPr>
              <a:r>
                <a:rPr lang="en-US" sz="1300" u="sng" dirty="0">
                  <a:solidFill>
                    <a:schemeClr val="tx1"/>
                  </a:solidFill>
                </a:rPr>
                <a:t>Remote Access </a:t>
              </a:r>
              <a:r>
                <a:rPr lang="en-US" sz="1300" dirty="0">
                  <a:solidFill>
                    <a:schemeClr val="tx1"/>
                  </a:solidFill>
                </a:rPr>
                <a:t>to a V6 Environment.</a:t>
              </a:r>
            </a:p>
          </p:txBody>
        </p:sp>
        <p:sp>
          <p:nvSpPr>
            <p:cNvPr id="36" name="Text Box 27"/>
            <p:cNvSpPr txBox="1">
              <a:spLocks noChangeArrowheads="1"/>
            </p:cNvSpPr>
            <p:nvPr/>
          </p:nvSpPr>
          <p:spPr bwMode="auto">
            <a:xfrm>
              <a:off x="4360012" y="5969733"/>
              <a:ext cx="2309192" cy="716687"/>
            </a:xfrm>
            <a:prstGeom prst="wedgeRoundRectCallout">
              <a:avLst>
                <a:gd name="adj1" fmla="val -24259"/>
                <a:gd name="adj2" fmla="val -75996"/>
                <a:gd name="adj3" fmla="val 16667"/>
              </a:avLst>
            </a:prstGeom>
            <a:solidFill>
              <a:srgbClr val="FFD7AF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6326" tIns="53163" rIns="106326" bIns="53163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300" u="sng" dirty="0">
                  <a:solidFill>
                    <a:schemeClr val="tx1"/>
                  </a:solidFill>
                </a:rPr>
                <a:t>Data Exchange </a:t>
              </a:r>
              <a:r>
                <a:rPr lang="en-US" sz="1300" dirty="0">
                  <a:solidFill>
                    <a:schemeClr val="tx1"/>
                  </a:solidFill>
                </a:rPr>
                <a:t>between V6 and with </a:t>
              </a:r>
              <a:r>
                <a:rPr lang="en-US" sz="1300" dirty="0" err="1">
                  <a:solidFill>
                    <a:schemeClr val="tx1"/>
                  </a:solidFill>
                </a:rPr>
                <a:t>xCAD</a:t>
              </a:r>
              <a:r>
                <a:rPr lang="en-US" sz="1300" dirty="0">
                  <a:solidFill>
                    <a:schemeClr val="tx1"/>
                  </a:solidFill>
                </a:rPr>
                <a:t> / </a:t>
              </a:r>
              <a:r>
                <a:rPr lang="en-US" sz="1300" dirty="0" err="1">
                  <a:solidFill>
                    <a:schemeClr val="tx1"/>
                  </a:solidFill>
                </a:rPr>
                <a:t>xPDM</a:t>
              </a:r>
              <a:r>
                <a:rPr lang="en-US" sz="1300" dirty="0">
                  <a:solidFill>
                    <a:schemeClr val="tx1"/>
                  </a:solidFill>
                </a:rPr>
                <a:t> implementation.</a:t>
              </a:r>
            </a:p>
          </p:txBody>
        </p:sp>
        <p:sp>
          <p:nvSpPr>
            <p:cNvPr id="66" name="Striped Right Arrow 65"/>
            <p:cNvSpPr/>
            <p:nvPr/>
          </p:nvSpPr>
          <p:spPr bwMode="auto">
            <a:xfrm rot="2645965">
              <a:off x="3440684" y="2490895"/>
              <a:ext cx="923282" cy="474564"/>
            </a:xfrm>
            <a:prstGeom prst="striped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67" name="Striped Right Arrow 66"/>
            <p:cNvSpPr/>
            <p:nvPr/>
          </p:nvSpPr>
          <p:spPr bwMode="auto">
            <a:xfrm rot="13445965">
              <a:off x="3312176" y="2707838"/>
              <a:ext cx="923281" cy="476500"/>
            </a:xfrm>
            <a:prstGeom prst="stripedRightArrow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70" name="Striped Right Arrow 69"/>
            <p:cNvSpPr/>
            <p:nvPr/>
          </p:nvSpPr>
          <p:spPr bwMode="auto">
            <a:xfrm rot="16423730">
              <a:off x="4532332" y="5125060"/>
              <a:ext cx="891016" cy="492284"/>
            </a:xfrm>
            <a:prstGeom prst="striped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71" name="Striped Right Arrow 70"/>
            <p:cNvSpPr/>
            <p:nvPr/>
          </p:nvSpPr>
          <p:spPr bwMode="auto">
            <a:xfrm rot="5623730">
              <a:off x="4297043" y="5030127"/>
              <a:ext cx="889079" cy="494262"/>
            </a:xfrm>
            <a:prstGeom prst="stripedRightArrow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72" name="Striped Right Arrow 71"/>
            <p:cNvSpPr/>
            <p:nvPr/>
          </p:nvSpPr>
          <p:spPr bwMode="auto">
            <a:xfrm rot="10800000">
              <a:off x="6963784" y="3610476"/>
              <a:ext cx="923282" cy="476500"/>
            </a:xfrm>
            <a:prstGeom prst="striped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73" name="Striped Right Arrow 72"/>
            <p:cNvSpPr/>
            <p:nvPr/>
          </p:nvSpPr>
          <p:spPr bwMode="auto">
            <a:xfrm>
              <a:off x="6726538" y="3858411"/>
              <a:ext cx="923282" cy="476500"/>
            </a:xfrm>
            <a:prstGeom prst="stripedRightArrow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58" name="Rectangle 20"/>
            <p:cNvSpPr>
              <a:spLocks noChangeArrowheads="1"/>
            </p:cNvSpPr>
            <p:nvPr/>
          </p:nvSpPr>
          <p:spPr bwMode="auto">
            <a:xfrm>
              <a:off x="4553763" y="3891341"/>
              <a:ext cx="1514419" cy="71475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  <a:t>OEM</a:t>
              </a:r>
              <a:b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</a:br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  <a:t>V6</a:t>
              </a:r>
            </a:p>
          </p:txBody>
        </p:sp>
        <p:grpSp>
          <p:nvGrpSpPr>
            <p:cNvPr id="10294" name="Group 84"/>
            <p:cNvGrpSpPr>
              <a:grpSpLocks/>
            </p:cNvGrpSpPr>
            <p:nvPr/>
          </p:nvGrpSpPr>
          <p:grpSpPr bwMode="auto">
            <a:xfrm>
              <a:off x="2186191" y="3866727"/>
              <a:ext cx="1792571" cy="687720"/>
              <a:chOff x="1851015" y="3395863"/>
              <a:chExt cx="1517743" cy="603974"/>
            </a:xfrm>
          </p:grpSpPr>
          <p:sp>
            <p:nvSpPr>
              <p:cNvPr id="10299" name="Freeform 126"/>
              <p:cNvSpPr>
                <a:spLocks noChangeAspect="1"/>
              </p:cNvSpPr>
              <p:nvPr/>
            </p:nvSpPr>
            <p:spPr bwMode="auto">
              <a:xfrm rot="-1023331">
                <a:off x="1851015" y="3395863"/>
                <a:ext cx="1441544" cy="326273"/>
              </a:xfrm>
              <a:custGeom>
                <a:avLst/>
                <a:gdLst>
                  <a:gd name="T0" fmla="*/ 0 w 3654"/>
                  <a:gd name="T1" fmla="*/ 326273 h 739"/>
                  <a:gd name="T2" fmla="*/ 667513 w 3654"/>
                  <a:gd name="T3" fmla="*/ 24283 h 739"/>
                  <a:gd name="T4" fmla="*/ 641475 w 3654"/>
                  <a:gd name="T5" fmla="*/ 180576 h 739"/>
                  <a:gd name="T6" fmla="*/ 1176433 w 3654"/>
                  <a:gd name="T7" fmla="*/ 40177 h 739"/>
                  <a:gd name="T8" fmla="*/ 1441544 w 3654"/>
                  <a:gd name="T9" fmla="*/ 56071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4"/>
                  <a:gd name="T16" fmla="*/ 0 h 739"/>
                  <a:gd name="T17" fmla="*/ 3654 w 3654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4" h="739">
                    <a:moveTo>
                      <a:pt x="0" y="739"/>
                    </a:moveTo>
                    <a:cubicBezTo>
                      <a:pt x="710" y="424"/>
                      <a:pt x="1421" y="110"/>
                      <a:pt x="1692" y="55"/>
                    </a:cubicBezTo>
                    <a:cubicBezTo>
                      <a:pt x="1963" y="0"/>
                      <a:pt x="1411" y="403"/>
                      <a:pt x="1626" y="409"/>
                    </a:cubicBezTo>
                    <a:cubicBezTo>
                      <a:pt x="1841" y="415"/>
                      <a:pt x="2644" y="138"/>
                      <a:pt x="2982" y="91"/>
                    </a:cubicBezTo>
                    <a:cubicBezTo>
                      <a:pt x="3320" y="44"/>
                      <a:pt x="3487" y="85"/>
                      <a:pt x="3654" y="127"/>
                    </a:cubicBez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 type="stealth" w="lg" len="lg"/>
                <a:tailEnd type="none" w="lg" len="lg"/>
              </a:ln>
            </p:spPr>
            <p:txBody>
              <a:bodyPr lIns="90000" tIns="46800" rIns="36000" bIns="46800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10300" name="Freeform 126"/>
              <p:cNvSpPr>
                <a:spLocks noChangeAspect="1"/>
              </p:cNvSpPr>
              <p:nvPr/>
            </p:nvSpPr>
            <p:spPr bwMode="auto">
              <a:xfrm rot="9715220">
                <a:off x="1927214" y="3673564"/>
                <a:ext cx="1441544" cy="326273"/>
              </a:xfrm>
              <a:custGeom>
                <a:avLst/>
                <a:gdLst>
                  <a:gd name="T0" fmla="*/ 0 w 3654"/>
                  <a:gd name="T1" fmla="*/ 326273 h 739"/>
                  <a:gd name="T2" fmla="*/ 667513 w 3654"/>
                  <a:gd name="T3" fmla="*/ 24283 h 739"/>
                  <a:gd name="T4" fmla="*/ 641475 w 3654"/>
                  <a:gd name="T5" fmla="*/ 180576 h 739"/>
                  <a:gd name="T6" fmla="*/ 1176433 w 3654"/>
                  <a:gd name="T7" fmla="*/ 40177 h 739"/>
                  <a:gd name="T8" fmla="*/ 1441544 w 3654"/>
                  <a:gd name="T9" fmla="*/ 56071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4"/>
                  <a:gd name="T16" fmla="*/ 0 h 739"/>
                  <a:gd name="T17" fmla="*/ 3654 w 3654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4" h="739">
                    <a:moveTo>
                      <a:pt x="0" y="739"/>
                    </a:moveTo>
                    <a:cubicBezTo>
                      <a:pt x="710" y="424"/>
                      <a:pt x="1421" y="110"/>
                      <a:pt x="1692" y="55"/>
                    </a:cubicBezTo>
                    <a:cubicBezTo>
                      <a:pt x="1963" y="0"/>
                      <a:pt x="1411" y="403"/>
                      <a:pt x="1626" y="409"/>
                    </a:cubicBezTo>
                    <a:cubicBezTo>
                      <a:pt x="1841" y="415"/>
                      <a:pt x="2644" y="138"/>
                      <a:pt x="2982" y="91"/>
                    </a:cubicBezTo>
                    <a:cubicBezTo>
                      <a:pt x="3320" y="44"/>
                      <a:pt x="3487" y="85"/>
                      <a:pt x="3654" y="127"/>
                    </a:cubicBez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 type="stealth" w="lg" len="lg"/>
                <a:tailEnd type="none" w="lg" len="lg"/>
              </a:ln>
            </p:spPr>
            <p:txBody>
              <a:bodyPr lIns="90000" tIns="46800" rIns="36000" bIns="46800">
                <a:spAutoFit/>
              </a:bodyPr>
              <a:lstStyle/>
              <a:p>
                <a:endParaRPr lang="de-DE"/>
              </a:p>
            </p:txBody>
          </p:sp>
        </p:grp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1443865" y="4563476"/>
              <a:ext cx="1923669" cy="561728"/>
            </a:xfrm>
            <a:prstGeom prst="wedgeRoundRectCallout">
              <a:avLst>
                <a:gd name="adj1" fmla="val -19734"/>
                <a:gd name="adj2" fmla="val 72131"/>
                <a:gd name="adj3" fmla="val 16667"/>
              </a:avLst>
            </a:prstGeom>
            <a:solidFill>
              <a:schemeClr val="accent3">
                <a:lumMod val="95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6326" tIns="53163" rIns="106326" bIns="53163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300" u="sng" dirty="0">
                  <a:solidFill>
                    <a:schemeClr val="tx1"/>
                  </a:solidFill>
                </a:rPr>
                <a:t>Remote Access </a:t>
              </a:r>
              <a:r>
                <a:rPr lang="en-US" sz="1300" dirty="0">
                  <a:solidFill>
                    <a:schemeClr val="tx1"/>
                  </a:solidFill>
                </a:rPr>
                <a:t>to a V6 Environment.</a:t>
              </a:r>
            </a:p>
          </p:txBody>
        </p:sp>
        <p:grpSp>
          <p:nvGrpSpPr>
            <p:cNvPr id="10296" name="Group 82"/>
            <p:cNvGrpSpPr>
              <a:grpSpLocks/>
            </p:cNvGrpSpPr>
            <p:nvPr/>
          </p:nvGrpSpPr>
          <p:grpSpPr bwMode="auto">
            <a:xfrm rot="1074048" flipV="1">
              <a:off x="5882348" y="4873540"/>
              <a:ext cx="1792572" cy="687721"/>
              <a:chOff x="5071030" y="4026586"/>
              <a:chExt cx="1517744" cy="603975"/>
            </a:xfrm>
          </p:grpSpPr>
          <p:sp>
            <p:nvSpPr>
              <p:cNvPr id="10297" name="Freeform 126"/>
              <p:cNvSpPr>
                <a:spLocks noChangeAspect="1"/>
              </p:cNvSpPr>
              <p:nvPr/>
            </p:nvSpPr>
            <p:spPr bwMode="auto">
              <a:xfrm rot="-1023331">
                <a:off x="5071030" y="4026586"/>
                <a:ext cx="1441544" cy="326273"/>
              </a:xfrm>
              <a:custGeom>
                <a:avLst/>
                <a:gdLst>
                  <a:gd name="T0" fmla="*/ 0 w 3654"/>
                  <a:gd name="T1" fmla="*/ 326273 h 739"/>
                  <a:gd name="T2" fmla="*/ 667513 w 3654"/>
                  <a:gd name="T3" fmla="*/ 24283 h 739"/>
                  <a:gd name="T4" fmla="*/ 641475 w 3654"/>
                  <a:gd name="T5" fmla="*/ 180576 h 739"/>
                  <a:gd name="T6" fmla="*/ 1176433 w 3654"/>
                  <a:gd name="T7" fmla="*/ 40177 h 739"/>
                  <a:gd name="T8" fmla="*/ 1441544 w 3654"/>
                  <a:gd name="T9" fmla="*/ 56071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4"/>
                  <a:gd name="T16" fmla="*/ 0 h 739"/>
                  <a:gd name="T17" fmla="*/ 3654 w 3654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4" h="739">
                    <a:moveTo>
                      <a:pt x="0" y="739"/>
                    </a:moveTo>
                    <a:cubicBezTo>
                      <a:pt x="710" y="424"/>
                      <a:pt x="1421" y="110"/>
                      <a:pt x="1692" y="55"/>
                    </a:cubicBezTo>
                    <a:cubicBezTo>
                      <a:pt x="1963" y="0"/>
                      <a:pt x="1411" y="403"/>
                      <a:pt x="1626" y="409"/>
                    </a:cubicBezTo>
                    <a:cubicBezTo>
                      <a:pt x="1841" y="415"/>
                      <a:pt x="2644" y="138"/>
                      <a:pt x="2982" y="91"/>
                    </a:cubicBezTo>
                    <a:cubicBezTo>
                      <a:pt x="3320" y="44"/>
                      <a:pt x="3487" y="85"/>
                      <a:pt x="3654" y="127"/>
                    </a:cubicBez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 type="stealth" w="lg" len="lg"/>
                <a:tailEnd type="none" w="lg" len="lg"/>
              </a:ln>
            </p:spPr>
            <p:txBody>
              <a:bodyPr lIns="90000" tIns="46800" rIns="36000" bIns="46800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10298" name="Freeform 126"/>
              <p:cNvSpPr>
                <a:spLocks noChangeAspect="1"/>
              </p:cNvSpPr>
              <p:nvPr/>
            </p:nvSpPr>
            <p:spPr bwMode="auto">
              <a:xfrm rot="9715220">
                <a:off x="5147230" y="4304288"/>
                <a:ext cx="1441544" cy="326273"/>
              </a:xfrm>
              <a:custGeom>
                <a:avLst/>
                <a:gdLst>
                  <a:gd name="T0" fmla="*/ 0 w 3654"/>
                  <a:gd name="T1" fmla="*/ 326273 h 739"/>
                  <a:gd name="T2" fmla="*/ 667513 w 3654"/>
                  <a:gd name="T3" fmla="*/ 24283 h 739"/>
                  <a:gd name="T4" fmla="*/ 641475 w 3654"/>
                  <a:gd name="T5" fmla="*/ 180576 h 739"/>
                  <a:gd name="T6" fmla="*/ 1176433 w 3654"/>
                  <a:gd name="T7" fmla="*/ 40177 h 739"/>
                  <a:gd name="T8" fmla="*/ 1441544 w 3654"/>
                  <a:gd name="T9" fmla="*/ 56071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4"/>
                  <a:gd name="T16" fmla="*/ 0 h 739"/>
                  <a:gd name="T17" fmla="*/ 3654 w 3654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4" h="739">
                    <a:moveTo>
                      <a:pt x="0" y="739"/>
                    </a:moveTo>
                    <a:cubicBezTo>
                      <a:pt x="710" y="424"/>
                      <a:pt x="1421" y="110"/>
                      <a:pt x="1692" y="55"/>
                    </a:cubicBezTo>
                    <a:cubicBezTo>
                      <a:pt x="1963" y="0"/>
                      <a:pt x="1411" y="403"/>
                      <a:pt x="1626" y="409"/>
                    </a:cubicBezTo>
                    <a:cubicBezTo>
                      <a:pt x="1841" y="415"/>
                      <a:pt x="2644" y="138"/>
                      <a:pt x="2982" y="91"/>
                    </a:cubicBezTo>
                    <a:cubicBezTo>
                      <a:pt x="3320" y="44"/>
                      <a:pt x="3487" y="85"/>
                      <a:pt x="3654" y="127"/>
                    </a:cubicBez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 type="stealth" w="lg" len="lg"/>
                <a:tailEnd type="none" w="lg" len="lg"/>
              </a:ln>
            </p:spPr>
            <p:txBody>
              <a:bodyPr lIns="90000" tIns="46800" rIns="36000" bIns="46800">
                <a:spAutoFit/>
              </a:bodyPr>
              <a:lstStyle/>
              <a:p>
                <a:endParaRPr lang="de-DE"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27025" y="188913"/>
            <a:ext cx="9910763" cy="514350"/>
          </a:xfrm>
        </p:spPr>
        <p:txBody>
          <a:bodyPr/>
          <a:lstStyle/>
          <a:p>
            <a:r>
              <a:rPr lang="en-US" sz="3200" smtClean="0"/>
              <a:t>Data Exchange V6 / V6: Multi Releases Support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222250" y="2092325"/>
            <a:ext cx="10398125" cy="4410075"/>
          </a:xfrm>
        </p:spPr>
        <p:txBody>
          <a:bodyPr/>
          <a:lstStyle/>
          <a:p>
            <a:r>
              <a:rPr lang="en-US" smtClean="0"/>
              <a:t>Exchange of data between different ENOVIA servers</a:t>
            </a:r>
          </a:p>
          <a:p>
            <a:pPr lvl="1"/>
            <a:r>
              <a:rPr lang="en-US" altLang="ja-JP" smtClean="0">
                <a:ea typeface="ＭＳ Ｐゴシック" charset="-128"/>
              </a:rPr>
              <a:t>Upward exchange is supported up to 2 releases up</a:t>
            </a:r>
          </a:p>
          <a:p>
            <a:pPr lvl="2"/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Upward exchange will be supported over major release cycles</a:t>
            </a:r>
            <a:endParaRPr lang="en-US" altLang="ja-JP" b="1" smtClean="0">
              <a:ea typeface="ＭＳ Ｐゴシック" charset="-128"/>
            </a:endParaRPr>
          </a:p>
          <a:p>
            <a:pPr lvl="1"/>
            <a:r>
              <a:rPr lang="en-US" altLang="ja-JP" smtClean="0">
                <a:ea typeface="ＭＳ Ｐゴシック" charset="-128"/>
              </a:rPr>
              <a:t>Downward exchange is supported with rules</a:t>
            </a:r>
          </a:p>
          <a:p>
            <a:pPr lvl="2"/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Major release cycles: Minimum content supported in downward exchange</a:t>
            </a:r>
          </a:p>
          <a:p>
            <a:pPr lvl="3"/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Product Structure</a:t>
            </a:r>
          </a:p>
          <a:p>
            <a:pPr lvl="3"/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Exact Geometry without specification access</a:t>
            </a:r>
          </a:p>
          <a:p>
            <a:pPr lvl="2"/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Minor release cycles: rules will be applied according to available content in release N-1</a:t>
            </a:r>
          </a:p>
          <a:p>
            <a:pPr lvl="3">
              <a:lnSpc>
                <a:spcPct val="80000"/>
              </a:lnSpc>
            </a:pPr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Transfer ownership is rejected by default</a:t>
            </a:r>
          </a:p>
          <a:p>
            <a:pPr lvl="3">
              <a:lnSpc>
                <a:spcPct val="80000"/>
              </a:lnSpc>
            </a:pPr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In case of release up, transfer ownership can be forced UI wise</a:t>
            </a:r>
          </a:p>
          <a:p>
            <a:pPr lvl="3">
              <a:lnSpc>
                <a:spcPct val="80000"/>
              </a:lnSpc>
            </a:pPr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In case of release down, transfer ownership can be forced UI wise with following risks:</a:t>
            </a:r>
          </a:p>
          <a:p>
            <a:pPr lvl="4">
              <a:lnSpc>
                <a:spcPct val="80000"/>
              </a:lnSpc>
              <a:buFontTx/>
              <a:buAutoNum type="arabicPeriod"/>
            </a:pPr>
            <a:r>
              <a:rPr lang="en-US" altLang="ja-JP" sz="1600" smtClean="0">
                <a:solidFill>
                  <a:srgbClr val="000099"/>
                </a:solidFill>
                <a:ea typeface="ＭＳ Ｐゴシック" charset="-128"/>
              </a:rPr>
              <a:t>Definitive loss of missing information in target release (possible risk)</a:t>
            </a:r>
          </a:p>
          <a:p>
            <a:pPr lvl="4">
              <a:lnSpc>
                <a:spcPct val="80000"/>
              </a:lnSpc>
              <a:buFontTx/>
              <a:buAutoNum type="arabicPeriod"/>
            </a:pPr>
            <a:r>
              <a:rPr lang="en-US" altLang="ja-JP" sz="1600" smtClean="0">
                <a:solidFill>
                  <a:srgbClr val="000099"/>
                </a:solidFill>
                <a:ea typeface="ＭＳ Ｐゴシック" charset="-128"/>
              </a:rPr>
              <a:t>Possible consistency loss between different copies of this object at various partners’ sites </a:t>
            </a:r>
            <a:br>
              <a:rPr lang="en-US" altLang="ja-JP" sz="1600" smtClean="0">
                <a:solidFill>
                  <a:srgbClr val="000099"/>
                </a:solidFill>
                <a:ea typeface="ＭＳ Ｐゴシック" charset="-128"/>
              </a:rPr>
            </a:br>
            <a:r>
              <a:rPr lang="en-US" altLang="ja-JP" sz="1600" smtClean="0">
                <a:solidFill>
                  <a:srgbClr val="000099"/>
                </a:solidFill>
                <a:ea typeface="ＭＳ Ｐゴシック" charset="-128"/>
              </a:rPr>
              <a:t>only a detach + re-import can solve</a:t>
            </a:r>
          </a:p>
          <a:p>
            <a:pPr lvl="3">
              <a:lnSpc>
                <a:spcPct val="80000"/>
              </a:lnSpc>
            </a:pPr>
            <a:r>
              <a:rPr lang="en-US" altLang="ja-JP" smtClean="0">
                <a:solidFill>
                  <a:srgbClr val="000099"/>
                </a:solidFill>
                <a:ea typeface="ＭＳ Ｐゴシック" charset="-128"/>
              </a:rPr>
              <a:t>In such a case where object has lost information, any site ownership transfer is rejected</a:t>
            </a:r>
          </a:p>
          <a:p>
            <a:pPr lvl="2"/>
            <a:endParaRPr lang="en-US" altLang="ja-JP" b="1" smtClean="0">
              <a:ea typeface="ＭＳ Ｐゴシック" charset="-128"/>
            </a:endParaRPr>
          </a:p>
          <a:p>
            <a:pPr lvl="1">
              <a:buFont typeface="Wingdings" pitchFamily="2" charset="2"/>
              <a:buNone/>
            </a:pPr>
            <a:endParaRPr lang="en-US" altLang="ja-JP" smtClean="0">
              <a:ea typeface="ＭＳ Ｐゴシック" charset="-128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541338" y="831850"/>
            <a:ext cx="782955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Provides Critical Flexibility to Implement and Adapt V6 </a:t>
            </a:r>
            <a:br>
              <a:rPr lang="en-US" sz="2300" i="1">
                <a:solidFill>
                  <a:srgbClr val="C00000"/>
                </a:solidFill>
              </a:rPr>
            </a:br>
            <a:r>
              <a:rPr lang="en-US" sz="2300" i="1">
                <a:solidFill>
                  <a:srgbClr val="C00000"/>
                </a:solidFill>
              </a:rPr>
              <a:t>to Customers Evolving Needs and Environment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49"/>
          <p:cNvSpPr>
            <a:spLocks noGrp="1"/>
          </p:cNvSpPr>
          <p:nvPr>
            <p:ph type="title"/>
          </p:nvPr>
        </p:nvSpPr>
        <p:spPr>
          <a:xfrm>
            <a:off x="511175" y="227013"/>
            <a:ext cx="10033000" cy="603250"/>
          </a:xfrm>
        </p:spPr>
        <p:txBody>
          <a:bodyPr/>
          <a:lstStyle/>
          <a:p>
            <a:r>
              <a:rPr lang="en-US" sz="3200" smtClean="0"/>
              <a:t>Data Exchange V6 / V6: Multi Releases Support</a:t>
            </a:r>
          </a:p>
        </p:txBody>
      </p:sp>
      <p:grpSp>
        <p:nvGrpSpPr>
          <p:cNvPr id="34819" name="Group 46"/>
          <p:cNvGrpSpPr>
            <a:grpSpLocks/>
          </p:cNvGrpSpPr>
          <p:nvPr/>
        </p:nvGrpSpPr>
        <p:grpSpPr bwMode="auto">
          <a:xfrm>
            <a:off x="1255713" y="1831975"/>
            <a:ext cx="8867775" cy="5465763"/>
            <a:chOff x="274638" y="1995489"/>
            <a:chExt cx="10462366" cy="5828828"/>
          </a:xfrm>
        </p:grpSpPr>
        <p:sp>
          <p:nvSpPr>
            <p:cNvPr id="21510" name="Rectangle 45"/>
            <p:cNvSpPr>
              <a:spLocks noChangeArrowheads="1"/>
            </p:cNvSpPr>
            <p:nvPr/>
          </p:nvSpPr>
          <p:spPr bwMode="auto">
            <a:xfrm>
              <a:off x="360794" y="3373550"/>
              <a:ext cx="10168310" cy="2329499"/>
            </a:xfrm>
            <a:prstGeom prst="rect">
              <a:avLst/>
            </a:prstGeom>
            <a:solidFill>
              <a:srgbClr val="CCFFFF">
                <a:alpha val="50195"/>
              </a:srgbClr>
            </a:solidFill>
            <a:ln w="38100">
              <a:solidFill>
                <a:srgbClr val="FF0000"/>
              </a:solidFill>
              <a:prstDash val="dashDot"/>
              <a:miter lim="800000"/>
              <a:headEnd/>
              <a:tailEnd/>
            </a:ln>
          </p:spPr>
          <p:txBody>
            <a:bodyPr wrap="none" lIns="104652" tIns="54419" rIns="41861" bIns="54419" anchor="ctr"/>
            <a:lstStyle/>
            <a:p>
              <a:pPr algn="ctr">
                <a:defRPr/>
              </a:pPr>
              <a:endParaRPr lang="en-US">
                <a:latin typeface="+mj-lt"/>
              </a:endParaRPr>
            </a:p>
          </p:txBody>
        </p:sp>
        <p:pic>
          <p:nvPicPr>
            <p:cNvPr id="34822" name="Picture 61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62300" y="2455863"/>
              <a:ext cx="2687638" cy="3903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4823" name="Group 5"/>
            <p:cNvGrpSpPr>
              <a:grpSpLocks/>
            </p:cNvGrpSpPr>
            <p:nvPr/>
          </p:nvGrpSpPr>
          <p:grpSpPr bwMode="auto">
            <a:xfrm>
              <a:off x="539750" y="3495675"/>
              <a:ext cx="2584450" cy="1389063"/>
              <a:chOff x="682" y="2870"/>
              <a:chExt cx="1378" cy="768"/>
            </a:xfrm>
          </p:grpSpPr>
          <p:pic>
            <p:nvPicPr>
              <p:cNvPr id="34862" name="Picture 6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8817" t="20007" b="55370"/>
              <a:stretch>
                <a:fillRect/>
              </a:stretch>
            </p:blipFill>
            <p:spPr bwMode="auto">
              <a:xfrm>
                <a:off x="682" y="2870"/>
                <a:ext cx="1378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4007" name="Text Box 7"/>
              <p:cNvSpPr txBox="1">
                <a:spLocks noChangeArrowheads="1"/>
              </p:cNvSpPr>
              <p:nvPr/>
            </p:nvSpPr>
            <p:spPr bwMode="auto">
              <a:xfrm>
                <a:off x="1721" y="3307"/>
                <a:ext cx="306" cy="13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lIns="18288" tIns="18288" rIns="18288" bIns="18288">
                <a:spAutoFit/>
              </a:bodyPr>
              <a:lstStyle/>
              <a:p>
                <a:pPr>
                  <a:buClr>
                    <a:srgbClr val="EB8B18"/>
                  </a:buClr>
                  <a:defRPr/>
                </a:pPr>
                <a:r>
                  <a:rPr lang="en-US" sz="1400" b="1" dirty="0">
                    <a:latin typeface="+mj-lt"/>
                  </a:rPr>
                  <a:t>OEM </a:t>
                </a:r>
              </a:p>
            </p:txBody>
          </p:sp>
        </p:grpSp>
        <p:grpSp>
          <p:nvGrpSpPr>
            <p:cNvPr id="34824" name="Group 32"/>
            <p:cNvGrpSpPr>
              <a:grpSpLocks/>
            </p:cNvGrpSpPr>
            <p:nvPr/>
          </p:nvGrpSpPr>
          <p:grpSpPr bwMode="auto">
            <a:xfrm>
              <a:off x="5837240" y="4075113"/>
              <a:ext cx="2029004" cy="871537"/>
              <a:chOff x="4512" y="1728"/>
              <a:chExt cx="1082" cy="482"/>
            </a:xfrm>
          </p:grpSpPr>
          <p:pic>
            <p:nvPicPr>
              <p:cNvPr id="34860" name="Picture 9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8817" t="20007" b="55370"/>
              <a:stretch>
                <a:fillRect/>
              </a:stretch>
            </p:blipFill>
            <p:spPr bwMode="auto">
              <a:xfrm>
                <a:off x="4512" y="1728"/>
                <a:ext cx="864" cy="4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4010" name="Text Box 10"/>
              <p:cNvSpPr txBox="1">
                <a:spLocks noChangeArrowheads="1"/>
              </p:cNvSpPr>
              <p:nvPr/>
            </p:nvSpPr>
            <p:spPr bwMode="auto">
              <a:xfrm>
                <a:off x="5114" y="2000"/>
                <a:ext cx="479" cy="15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lIns="10800" tIns="0" rIns="10800" bIns="10800">
                <a:spAutoFit/>
              </a:bodyPr>
              <a:lstStyle/>
              <a:p>
                <a:pPr>
                  <a:buClr>
                    <a:srgbClr val="EB8B18"/>
                  </a:buClr>
                  <a:defRPr/>
                </a:pPr>
                <a:r>
                  <a:rPr lang="en-US" sz="1200" b="1" dirty="0">
                    <a:latin typeface="+mj-lt"/>
                  </a:rPr>
                  <a:t>Supplier</a:t>
                </a:r>
                <a:r>
                  <a:rPr lang="en-US" sz="1600" b="1" dirty="0">
                    <a:latin typeface="+mj-lt"/>
                  </a:rPr>
                  <a:t> </a:t>
                </a:r>
              </a:p>
            </p:txBody>
          </p:sp>
        </p:grpSp>
        <p:sp>
          <p:nvSpPr>
            <p:cNvPr id="21514" name="Rectangle 27"/>
            <p:cNvSpPr>
              <a:spLocks noChangeArrowheads="1"/>
            </p:cNvSpPr>
            <p:nvPr/>
          </p:nvSpPr>
          <p:spPr bwMode="auto">
            <a:xfrm>
              <a:off x="1900369" y="4815944"/>
              <a:ext cx="784771" cy="247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defRPr/>
              </a:pPr>
              <a:r>
                <a:rPr lang="en-US" sz="16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OEM Rx</a:t>
              </a:r>
              <a:endParaRPr lang="en-US" sz="2800" b="1" dirty="0">
                <a:latin typeface="+mj-lt"/>
              </a:endParaRPr>
            </a:p>
          </p:txBody>
        </p:sp>
        <p:sp>
          <p:nvSpPr>
            <p:cNvPr id="21515" name="Rectangle 28"/>
            <p:cNvSpPr>
              <a:spLocks noChangeArrowheads="1"/>
            </p:cNvSpPr>
            <p:nvPr/>
          </p:nvSpPr>
          <p:spPr bwMode="auto">
            <a:xfrm>
              <a:off x="7275770" y="2601565"/>
              <a:ext cx="374592" cy="184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Rx</a:t>
              </a:r>
              <a:r>
                <a:rPr lang="en-US" sz="1200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-2</a:t>
              </a: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 </a:t>
              </a:r>
              <a:endParaRPr lang="en-US" sz="2100" b="1" dirty="0">
                <a:latin typeface="+mj-lt"/>
              </a:endParaRPr>
            </a:p>
          </p:txBody>
        </p:sp>
        <p:grpSp>
          <p:nvGrpSpPr>
            <p:cNvPr id="34827" name="Group 33"/>
            <p:cNvGrpSpPr>
              <a:grpSpLocks/>
            </p:cNvGrpSpPr>
            <p:nvPr/>
          </p:nvGrpSpPr>
          <p:grpSpPr bwMode="auto">
            <a:xfrm>
              <a:off x="5837240" y="3252788"/>
              <a:ext cx="2029004" cy="871537"/>
              <a:chOff x="4512" y="1728"/>
              <a:chExt cx="1082" cy="482"/>
            </a:xfrm>
          </p:grpSpPr>
          <p:pic>
            <p:nvPicPr>
              <p:cNvPr id="34858" name="Picture 34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8817" t="20007" b="55370"/>
              <a:stretch>
                <a:fillRect/>
              </a:stretch>
            </p:blipFill>
            <p:spPr bwMode="auto">
              <a:xfrm>
                <a:off x="4512" y="1728"/>
                <a:ext cx="864" cy="4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4035" name="Text Box 35"/>
              <p:cNvSpPr txBox="1">
                <a:spLocks noChangeArrowheads="1"/>
              </p:cNvSpPr>
              <p:nvPr/>
            </p:nvSpPr>
            <p:spPr bwMode="auto">
              <a:xfrm>
                <a:off x="5114" y="2000"/>
                <a:ext cx="479" cy="15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lIns="10800" tIns="0" rIns="10800" bIns="10800">
                <a:spAutoFit/>
              </a:bodyPr>
              <a:lstStyle/>
              <a:p>
                <a:pPr>
                  <a:buClr>
                    <a:srgbClr val="EB8B18"/>
                  </a:buClr>
                  <a:defRPr/>
                </a:pPr>
                <a:r>
                  <a:rPr lang="en-US" sz="1200" b="1" dirty="0">
                    <a:latin typeface="+mj-lt"/>
                  </a:rPr>
                  <a:t>Supplier</a:t>
                </a:r>
                <a:r>
                  <a:rPr lang="en-US" sz="1600" b="1" dirty="0">
                    <a:latin typeface="+mj-lt"/>
                  </a:rPr>
                  <a:t> </a:t>
                </a:r>
              </a:p>
            </p:txBody>
          </p:sp>
        </p:grpSp>
        <p:grpSp>
          <p:nvGrpSpPr>
            <p:cNvPr id="34828" name="Group 36"/>
            <p:cNvGrpSpPr>
              <a:grpSpLocks/>
            </p:cNvGrpSpPr>
            <p:nvPr/>
          </p:nvGrpSpPr>
          <p:grpSpPr bwMode="auto">
            <a:xfrm>
              <a:off x="5837240" y="2427288"/>
              <a:ext cx="2029004" cy="871537"/>
              <a:chOff x="4512" y="1728"/>
              <a:chExt cx="1082" cy="482"/>
            </a:xfrm>
          </p:grpSpPr>
          <p:pic>
            <p:nvPicPr>
              <p:cNvPr id="34856" name="Picture 37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8817" t="20007" b="55370"/>
              <a:stretch>
                <a:fillRect/>
              </a:stretch>
            </p:blipFill>
            <p:spPr bwMode="auto">
              <a:xfrm>
                <a:off x="4512" y="1728"/>
                <a:ext cx="864" cy="4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4038" name="Text Box 38"/>
              <p:cNvSpPr txBox="1">
                <a:spLocks noChangeArrowheads="1"/>
              </p:cNvSpPr>
              <p:nvPr/>
            </p:nvSpPr>
            <p:spPr bwMode="auto">
              <a:xfrm>
                <a:off x="5114" y="2000"/>
                <a:ext cx="479" cy="15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lIns="10800" tIns="0" rIns="10800" bIns="10800">
                <a:spAutoFit/>
              </a:bodyPr>
              <a:lstStyle/>
              <a:p>
                <a:pPr>
                  <a:buClr>
                    <a:srgbClr val="EB8B18"/>
                  </a:buClr>
                  <a:defRPr/>
                </a:pPr>
                <a:r>
                  <a:rPr lang="en-US" sz="1200" b="1" dirty="0">
                    <a:latin typeface="+mj-lt"/>
                  </a:rPr>
                  <a:t>Supplier</a:t>
                </a:r>
                <a:r>
                  <a:rPr lang="en-US" sz="1600" b="1" dirty="0">
                    <a:latin typeface="+mj-lt"/>
                  </a:rPr>
                  <a:t> </a:t>
                </a:r>
              </a:p>
            </p:txBody>
          </p:sp>
        </p:grpSp>
        <p:grpSp>
          <p:nvGrpSpPr>
            <p:cNvPr id="34829" name="Group 39"/>
            <p:cNvGrpSpPr>
              <a:grpSpLocks/>
            </p:cNvGrpSpPr>
            <p:nvPr/>
          </p:nvGrpSpPr>
          <p:grpSpPr bwMode="auto">
            <a:xfrm>
              <a:off x="5837240" y="5721350"/>
              <a:ext cx="2029004" cy="871538"/>
              <a:chOff x="4512" y="1728"/>
              <a:chExt cx="1082" cy="482"/>
            </a:xfrm>
          </p:grpSpPr>
          <p:pic>
            <p:nvPicPr>
              <p:cNvPr id="34854" name="Picture 40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8817" t="20007" b="55370"/>
              <a:stretch>
                <a:fillRect/>
              </a:stretch>
            </p:blipFill>
            <p:spPr bwMode="auto">
              <a:xfrm>
                <a:off x="4512" y="1728"/>
                <a:ext cx="864" cy="4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4041" name="Text Box 41"/>
              <p:cNvSpPr txBox="1">
                <a:spLocks noChangeArrowheads="1"/>
              </p:cNvSpPr>
              <p:nvPr/>
            </p:nvSpPr>
            <p:spPr bwMode="auto">
              <a:xfrm>
                <a:off x="5114" y="2001"/>
                <a:ext cx="479" cy="15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lIns="10800" tIns="0" rIns="10800" bIns="10800">
                <a:spAutoFit/>
              </a:bodyPr>
              <a:lstStyle/>
              <a:p>
                <a:pPr>
                  <a:buClr>
                    <a:srgbClr val="EB8B18"/>
                  </a:buClr>
                  <a:defRPr/>
                </a:pPr>
                <a:r>
                  <a:rPr lang="en-US" sz="1200" b="1" dirty="0">
                    <a:latin typeface="+mj-lt"/>
                  </a:rPr>
                  <a:t>Supplier</a:t>
                </a:r>
                <a:r>
                  <a:rPr lang="en-US" sz="1600" b="1" dirty="0">
                    <a:latin typeface="+mj-lt"/>
                  </a:rPr>
                  <a:t> </a:t>
                </a:r>
              </a:p>
            </p:txBody>
          </p:sp>
        </p:grpSp>
        <p:grpSp>
          <p:nvGrpSpPr>
            <p:cNvPr id="34830" name="Group 42"/>
            <p:cNvGrpSpPr>
              <a:grpSpLocks/>
            </p:cNvGrpSpPr>
            <p:nvPr/>
          </p:nvGrpSpPr>
          <p:grpSpPr bwMode="auto">
            <a:xfrm>
              <a:off x="5837240" y="4899025"/>
              <a:ext cx="2029004" cy="871538"/>
              <a:chOff x="4512" y="1728"/>
              <a:chExt cx="1082" cy="482"/>
            </a:xfrm>
          </p:grpSpPr>
          <p:pic>
            <p:nvPicPr>
              <p:cNvPr id="34852" name="Picture 43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8817" t="20007" b="55370"/>
              <a:stretch>
                <a:fillRect/>
              </a:stretch>
            </p:blipFill>
            <p:spPr bwMode="auto">
              <a:xfrm>
                <a:off x="4512" y="1728"/>
                <a:ext cx="864" cy="4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4044" name="Text Box 44"/>
              <p:cNvSpPr txBox="1">
                <a:spLocks noChangeArrowheads="1"/>
              </p:cNvSpPr>
              <p:nvPr/>
            </p:nvSpPr>
            <p:spPr bwMode="auto">
              <a:xfrm>
                <a:off x="5114" y="2000"/>
                <a:ext cx="479" cy="15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lIns="10800" tIns="0" rIns="10800" bIns="10800">
                <a:spAutoFit/>
              </a:bodyPr>
              <a:lstStyle/>
              <a:p>
                <a:pPr>
                  <a:buClr>
                    <a:srgbClr val="EB8B18"/>
                  </a:buClr>
                  <a:defRPr/>
                </a:pPr>
                <a:r>
                  <a:rPr lang="en-US" sz="1200" b="1" dirty="0">
                    <a:latin typeface="+mj-lt"/>
                  </a:rPr>
                  <a:t>Supplier</a:t>
                </a:r>
                <a:r>
                  <a:rPr lang="en-US" sz="1600" b="1" dirty="0">
                    <a:latin typeface="+mj-lt"/>
                  </a:rPr>
                  <a:t> </a:t>
                </a:r>
              </a:p>
            </p:txBody>
          </p:sp>
        </p:grpSp>
        <p:sp>
          <p:nvSpPr>
            <p:cNvPr id="21520" name="Text Box 51"/>
            <p:cNvSpPr txBox="1">
              <a:spLocks noChangeArrowheads="1"/>
            </p:cNvSpPr>
            <p:nvPr/>
          </p:nvSpPr>
          <p:spPr bwMode="auto">
            <a:xfrm>
              <a:off x="347683" y="3080671"/>
              <a:ext cx="2653988" cy="303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12558" rIns="0" bIns="12558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</a:rPr>
                <a:t>Same major release cycle</a:t>
              </a:r>
            </a:p>
          </p:txBody>
        </p:sp>
        <p:sp>
          <p:nvSpPr>
            <p:cNvPr id="21521" name="Text Box 54"/>
            <p:cNvSpPr txBox="1">
              <a:spLocks noChangeArrowheads="1"/>
            </p:cNvSpPr>
            <p:nvPr/>
          </p:nvSpPr>
          <p:spPr bwMode="auto">
            <a:xfrm rot="5400000">
              <a:off x="10045871" y="2495580"/>
              <a:ext cx="1179987" cy="179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12558" rIns="0" bIns="12558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993300"/>
                  </a:solidFill>
                  <a:latin typeface="+mj-lt"/>
                </a:rPr>
                <a:t>Previous major cycle</a:t>
              </a:r>
            </a:p>
          </p:txBody>
        </p:sp>
        <p:sp>
          <p:nvSpPr>
            <p:cNvPr id="21522" name="Text Box 55"/>
            <p:cNvSpPr txBox="1">
              <a:spLocks noChangeArrowheads="1"/>
            </p:cNvSpPr>
            <p:nvPr/>
          </p:nvSpPr>
          <p:spPr bwMode="auto">
            <a:xfrm rot="5400000">
              <a:off x="10174768" y="6264934"/>
              <a:ext cx="944666" cy="179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12558" rIns="0" bIns="12558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993300"/>
                  </a:solidFill>
                  <a:latin typeface="+mj-lt"/>
                </a:rPr>
                <a:t>Next major cycle</a:t>
              </a:r>
            </a:p>
          </p:txBody>
        </p:sp>
        <p:sp>
          <p:nvSpPr>
            <p:cNvPr id="21523" name="Rectangle 56"/>
            <p:cNvSpPr>
              <a:spLocks noChangeArrowheads="1"/>
            </p:cNvSpPr>
            <p:nvPr/>
          </p:nvSpPr>
          <p:spPr bwMode="auto">
            <a:xfrm>
              <a:off x="7275770" y="3422647"/>
              <a:ext cx="374592" cy="184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Rx</a:t>
              </a:r>
              <a:r>
                <a:rPr lang="en-US" sz="1200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-1</a:t>
              </a: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 </a:t>
              </a:r>
              <a:endParaRPr lang="en-US" sz="2100" b="1" dirty="0">
                <a:latin typeface="+mj-lt"/>
              </a:endParaRPr>
            </a:p>
          </p:txBody>
        </p:sp>
        <p:sp>
          <p:nvSpPr>
            <p:cNvPr id="21524" name="Rectangle 57"/>
            <p:cNvSpPr>
              <a:spLocks noChangeArrowheads="1"/>
            </p:cNvSpPr>
            <p:nvPr/>
          </p:nvSpPr>
          <p:spPr bwMode="auto">
            <a:xfrm>
              <a:off x="7410623" y="4243727"/>
              <a:ext cx="239739" cy="184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Rx </a:t>
              </a:r>
              <a:endParaRPr lang="en-US" sz="2100" b="1" dirty="0">
                <a:latin typeface="+mj-lt"/>
              </a:endParaRPr>
            </a:p>
          </p:txBody>
        </p:sp>
        <p:sp>
          <p:nvSpPr>
            <p:cNvPr id="21525" name="Rectangle 58"/>
            <p:cNvSpPr>
              <a:spLocks noChangeArrowheads="1"/>
            </p:cNvSpPr>
            <p:nvPr/>
          </p:nvSpPr>
          <p:spPr bwMode="auto">
            <a:xfrm>
              <a:off x="7236437" y="5064808"/>
              <a:ext cx="413925" cy="182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Rx+1 </a:t>
              </a:r>
              <a:endParaRPr lang="en-US" sz="2100" b="1" dirty="0">
                <a:latin typeface="+mj-lt"/>
              </a:endParaRPr>
            </a:p>
          </p:txBody>
        </p:sp>
        <p:sp>
          <p:nvSpPr>
            <p:cNvPr id="21526" name="Rectangle 59"/>
            <p:cNvSpPr>
              <a:spLocks noChangeArrowheads="1"/>
            </p:cNvSpPr>
            <p:nvPr/>
          </p:nvSpPr>
          <p:spPr bwMode="auto">
            <a:xfrm>
              <a:off x="7236437" y="5884196"/>
              <a:ext cx="413925" cy="184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Rx+2 </a:t>
              </a:r>
              <a:endParaRPr lang="en-US" sz="2100" b="1" dirty="0">
                <a:latin typeface="+mj-lt"/>
              </a:endParaRPr>
            </a:p>
          </p:txBody>
        </p:sp>
        <p:sp>
          <p:nvSpPr>
            <p:cNvPr id="384019" name="AutoShape 19"/>
            <p:cNvSpPr>
              <a:spLocks noChangeArrowheads="1"/>
            </p:cNvSpPr>
            <p:nvPr/>
          </p:nvSpPr>
          <p:spPr bwMode="auto">
            <a:xfrm>
              <a:off x="274638" y="5808013"/>
              <a:ext cx="4644946" cy="2016304"/>
            </a:xfrm>
            <a:prstGeom prst="wedgeRectCallout">
              <a:avLst>
                <a:gd name="adj1" fmla="val 22393"/>
                <a:gd name="adj2" fmla="val -108042"/>
              </a:avLst>
            </a:prstGeom>
            <a:solidFill>
              <a:srgbClr val="FFFFFF"/>
            </a:soli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21265" tIns="21265" rIns="21265" bIns="21265" anchor="ctr">
              <a:spAutoFit/>
            </a:bodyPr>
            <a:lstStyle/>
            <a:p>
              <a:pPr>
                <a:spcBef>
                  <a:spcPct val="25000"/>
                </a:spcBef>
                <a:buClr>
                  <a:srgbClr val="EB8B18"/>
                </a:buClr>
                <a:defRPr/>
              </a:pPr>
              <a:r>
                <a:rPr lang="en-US" sz="1000" dirty="0">
                  <a:latin typeface="+mj-lt"/>
                </a:rPr>
                <a:t>3DXML/Briefcase coming from the next major cycle is not supported.</a:t>
              </a:r>
            </a:p>
            <a:p>
              <a:pPr>
                <a:spcBef>
                  <a:spcPct val="25000"/>
                </a:spcBef>
                <a:buClr>
                  <a:srgbClr val="EB8B18"/>
                </a:buClr>
                <a:defRPr/>
              </a:pPr>
              <a:r>
                <a:rPr lang="en-US" sz="1000" dirty="0">
                  <a:latin typeface="+mj-lt"/>
                </a:rPr>
                <a:t>Unknown metadata attribute in lower release level are ignored ; such objects are tagged =&gt; restrictions on transfer ownership.</a:t>
              </a:r>
            </a:p>
            <a:p>
              <a:pPr>
                <a:spcBef>
                  <a:spcPct val="25000"/>
                </a:spcBef>
                <a:buClr>
                  <a:srgbClr val="EB8B18"/>
                </a:buClr>
                <a:defRPr/>
              </a:pPr>
              <a:r>
                <a:rPr lang="en-US" sz="1000" dirty="0">
                  <a:latin typeface="+mj-lt"/>
                </a:rPr>
                <a:t>Stream compatibility rules at runtime will detect and process any unknown feature situation ; Stream is not editable in this case.</a:t>
              </a:r>
            </a:p>
            <a:p>
              <a:pPr>
                <a:spcBef>
                  <a:spcPct val="25000"/>
                </a:spcBef>
                <a:buClr>
                  <a:srgbClr val="EB8B18"/>
                </a:buClr>
                <a:defRPr/>
              </a:pPr>
              <a:r>
                <a:rPr lang="en-US" sz="1000" dirty="0">
                  <a:latin typeface="+mj-lt"/>
                </a:rPr>
                <a:t>During import, new metadata attributes in upper release level are filled with default values.</a:t>
              </a:r>
            </a:p>
            <a:p>
              <a:pPr>
                <a:spcBef>
                  <a:spcPct val="25000"/>
                </a:spcBef>
                <a:buClr>
                  <a:srgbClr val="EB8B18"/>
                </a:buClr>
                <a:defRPr/>
              </a:pPr>
              <a:r>
                <a:rPr lang="en-US" sz="1000" dirty="0">
                  <a:latin typeface="+mj-lt"/>
                </a:rPr>
                <a:t>If 3DXML / Briefcase comes from a previous Major cycle, conversion tool needs to be run prior to Import. Limitations expected.</a:t>
              </a:r>
            </a:p>
          </p:txBody>
        </p:sp>
        <p:sp>
          <p:nvSpPr>
            <p:cNvPr id="384067" name="AutoShape 67"/>
            <p:cNvSpPr>
              <a:spLocks noChangeArrowheads="1"/>
            </p:cNvSpPr>
            <p:nvPr/>
          </p:nvSpPr>
          <p:spPr bwMode="auto">
            <a:xfrm>
              <a:off x="7920069" y="2491524"/>
              <a:ext cx="2249427" cy="199768"/>
            </a:xfrm>
            <a:prstGeom prst="wedgeRectCallout">
              <a:avLst>
                <a:gd name="adj1" fmla="val -57741"/>
                <a:gd name="adj2" fmla="val 149776"/>
              </a:avLst>
            </a:prstGeom>
            <a:solidFill>
              <a:srgbClr val="FFFFFF"/>
            </a:soli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21265" tIns="21265" rIns="21265" bIns="21265" anchor="ctr">
              <a:spAutoFit/>
            </a:bodyPr>
            <a:lstStyle/>
            <a:p>
              <a:pPr>
                <a:spcBef>
                  <a:spcPct val="25000"/>
                </a:spcBef>
                <a:buClr>
                  <a:srgbClr val="EB8B18"/>
                </a:buClr>
                <a:defRPr/>
              </a:pPr>
              <a:r>
                <a:rPr lang="en-US" sz="1000" dirty="0">
                  <a:latin typeface="+mj-lt"/>
                </a:rPr>
                <a:t>This not supported as of today.</a:t>
              </a:r>
            </a:p>
          </p:txBody>
        </p:sp>
        <p:sp>
          <p:nvSpPr>
            <p:cNvPr id="384068" name="AutoShape 68"/>
            <p:cNvSpPr>
              <a:spLocks noChangeArrowheads="1"/>
            </p:cNvSpPr>
            <p:nvPr/>
          </p:nvSpPr>
          <p:spPr bwMode="auto">
            <a:xfrm>
              <a:off x="8009971" y="2985865"/>
              <a:ext cx="2447961" cy="702574"/>
            </a:xfrm>
            <a:prstGeom prst="wedgeRectCallout">
              <a:avLst>
                <a:gd name="adj1" fmla="val -61951"/>
                <a:gd name="adj2" fmla="val 36193"/>
              </a:avLst>
            </a:prstGeom>
            <a:solidFill>
              <a:srgbClr val="FFFFFF"/>
            </a:soli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21265" tIns="21265" rIns="21265" bIns="21265" anchor="ctr">
              <a:spAutoFit/>
            </a:bodyPr>
            <a:lstStyle/>
            <a:p>
              <a:pPr>
                <a:spcBef>
                  <a:spcPct val="25000"/>
                </a:spcBef>
                <a:buClr>
                  <a:srgbClr val="EB8B18"/>
                </a:buClr>
                <a:defRPr/>
              </a:pPr>
              <a:r>
                <a:rPr lang="en-US" sz="1000" dirty="0">
                  <a:latin typeface="+mj-lt"/>
                </a:rPr>
                <a:t>Unknown metadata attribute in lower release level are ignored ; such objects are tagged =&gt; restrictions on transfer ownership.</a:t>
              </a:r>
            </a:p>
          </p:txBody>
        </p:sp>
        <p:sp>
          <p:nvSpPr>
            <p:cNvPr id="384070" name="AutoShape 70"/>
            <p:cNvSpPr>
              <a:spLocks noChangeArrowheads="1"/>
            </p:cNvSpPr>
            <p:nvPr/>
          </p:nvSpPr>
          <p:spPr bwMode="auto">
            <a:xfrm>
              <a:off x="7920069" y="4968310"/>
              <a:ext cx="2537863" cy="538358"/>
            </a:xfrm>
            <a:prstGeom prst="wedgeRectCallout">
              <a:avLst>
                <a:gd name="adj1" fmla="val -59292"/>
                <a:gd name="adj2" fmla="val 32117"/>
              </a:avLst>
            </a:prstGeom>
            <a:solidFill>
              <a:srgbClr val="FFFFFF"/>
            </a:soli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21265" tIns="21265" rIns="21265" bIns="21265" anchor="ctr">
              <a:spAutoFit/>
            </a:bodyPr>
            <a:lstStyle/>
            <a:p>
              <a:pPr>
                <a:spcBef>
                  <a:spcPct val="25000"/>
                </a:spcBef>
                <a:buClr>
                  <a:srgbClr val="EB8B18"/>
                </a:buClr>
                <a:defRPr/>
              </a:pPr>
              <a:r>
                <a:rPr lang="en-US" sz="1000" dirty="0">
                  <a:latin typeface="+mj-lt"/>
                </a:rPr>
                <a:t>During import, new metadata attributes in upper release level are filled with default values.</a:t>
              </a:r>
            </a:p>
          </p:txBody>
        </p:sp>
        <p:sp>
          <p:nvSpPr>
            <p:cNvPr id="384071" name="AutoShape 71"/>
            <p:cNvSpPr>
              <a:spLocks noChangeArrowheads="1"/>
            </p:cNvSpPr>
            <p:nvPr/>
          </p:nvSpPr>
          <p:spPr bwMode="auto">
            <a:xfrm>
              <a:off x="8009971" y="3981320"/>
              <a:ext cx="2535991" cy="702574"/>
            </a:xfrm>
            <a:prstGeom prst="wedgeRectCallout">
              <a:avLst>
                <a:gd name="adj1" fmla="val -64068"/>
                <a:gd name="adj2" fmla="val 38986"/>
              </a:avLst>
            </a:prstGeom>
            <a:solidFill>
              <a:srgbClr val="FFFFFF"/>
            </a:soli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21265" tIns="21265" rIns="21265" bIns="21265" anchor="ctr">
              <a:spAutoFit/>
            </a:bodyPr>
            <a:lstStyle/>
            <a:p>
              <a:pPr>
                <a:spcBef>
                  <a:spcPct val="25000"/>
                </a:spcBef>
                <a:buClr>
                  <a:srgbClr val="EB8B18"/>
                </a:buClr>
                <a:defRPr/>
              </a:pPr>
              <a:r>
                <a:rPr lang="en-US" sz="1000" dirty="0">
                  <a:latin typeface="+mj-lt"/>
                </a:rPr>
                <a:t>Stream compatibility rules at runtime will detect and process any unknown feature situation ; Stream is not editable in this case.</a:t>
              </a:r>
            </a:p>
          </p:txBody>
        </p:sp>
        <p:sp>
          <p:nvSpPr>
            <p:cNvPr id="384066" name="AutoShape 66"/>
            <p:cNvSpPr>
              <a:spLocks noChangeArrowheads="1"/>
            </p:cNvSpPr>
            <p:nvPr/>
          </p:nvSpPr>
          <p:spPr bwMode="auto">
            <a:xfrm>
              <a:off x="7867626" y="5882503"/>
              <a:ext cx="2590306" cy="702575"/>
            </a:xfrm>
            <a:prstGeom prst="wedgeRectCallout">
              <a:avLst>
                <a:gd name="adj1" fmla="val -58747"/>
                <a:gd name="adj2" fmla="val 7557"/>
              </a:avLst>
            </a:prstGeom>
            <a:solidFill>
              <a:srgbClr val="FFFFFF"/>
            </a:solidFill>
            <a:ln w="12700" algn="ctr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21265" tIns="21265" rIns="21265" bIns="21265" anchor="ctr">
              <a:spAutoFit/>
            </a:bodyPr>
            <a:lstStyle/>
            <a:p>
              <a:pPr>
                <a:spcBef>
                  <a:spcPct val="25000"/>
                </a:spcBef>
                <a:buClr>
                  <a:srgbClr val="EB8B18"/>
                </a:buClr>
                <a:defRPr/>
              </a:pPr>
              <a:r>
                <a:rPr lang="en-US" sz="1000" dirty="0">
                  <a:latin typeface="+mj-lt"/>
                </a:rPr>
                <a:t>Conversion tool needs to be run prior to Import. Limitations expected. </a:t>
              </a:r>
              <a:br>
                <a:rPr lang="en-US" sz="1000" dirty="0">
                  <a:latin typeface="+mj-lt"/>
                </a:rPr>
              </a:br>
              <a:r>
                <a:rPr lang="en-US" sz="1000" dirty="0">
                  <a:latin typeface="+mj-lt"/>
                </a:rPr>
                <a:t>Plan to be confirmed</a:t>
              </a:r>
            </a:p>
          </p:txBody>
        </p:sp>
        <p:grpSp>
          <p:nvGrpSpPr>
            <p:cNvPr id="34844" name="Group 11"/>
            <p:cNvGrpSpPr>
              <a:grpSpLocks/>
            </p:cNvGrpSpPr>
            <p:nvPr/>
          </p:nvGrpSpPr>
          <p:grpSpPr bwMode="auto">
            <a:xfrm>
              <a:off x="3870325" y="4052888"/>
              <a:ext cx="1250950" cy="652462"/>
              <a:chOff x="2524" y="1536"/>
              <a:chExt cx="667" cy="361"/>
            </a:xfrm>
          </p:grpSpPr>
          <p:grpSp>
            <p:nvGrpSpPr>
              <p:cNvPr id="34845" name="Group 12"/>
              <p:cNvGrpSpPr>
                <a:grpSpLocks/>
              </p:cNvGrpSpPr>
              <p:nvPr/>
            </p:nvGrpSpPr>
            <p:grpSpPr bwMode="auto">
              <a:xfrm>
                <a:off x="2524" y="1536"/>
                <a:ext cx="667" cy="182"/>
                <a:chOff x="2550" y="1536"/>
                <a:chExt cx="667" cy="182"/>
              </a:xfrm>
            </p:grpSpPr>
            <p:sp>
              <p:nvSpPr>
                <p:cNvPr id="34847" name="Rectangl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2550" y="1536"/>
                  <a:ext cx="667" cy="174"/>
                </a:xfrm>
                <a:prstGeom prst="rect">
                  <a:avLst/>
                </a:prstGeom>
                <a:solidFill>
                  <a:srgbClr val="FFFFCC">
                    <a:alpha val="54901"/>
                  </a:srgbClr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18288" tIns="18288" rIns="18288" bIns="18288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848" name="Group 14"/>
                <p:cNvGrpSpPr>
                  <a:grpSpLocks noChangeAspect="1"/>
                </p:cNvGrpSpPr>
                <p:nvPr/>
              </p:nvGrpSpPr>
              <p:grpSpPr bwMode="auto">
                <a:xfrm>
                  <a:off x="2550" y="1543"/>
                  <a:ext cx="667" cy="175"/>
                  <a:chOff x="1854" y="1872"/>
                  <a:chExt cx="1733" cy="349"/>
                </a:xfrm>
              </p:grpSpPr>
              <p:sp>
                <p:nvSpPr>
                  <p:cNvPr id="56" name="Rectangl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855" y="1872"/>
                    <a:ext cx="1733" cy="347"/>
                  </a:xfrm>
                  <a:prstGeom prst="rect">
                    <a:avLst/>
                  </a:prstGeom>
                  <a:solidFill>
                    <a:srgbClr val="FFFFCC"/>
                  </a:solidFill>
                  <a:ln w="952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lIns="18288" tIns="18288" rIns="18288" bIns="18288" anchor="ctr">
                    <a:spAutoFit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34851" name="Freeform 16"/>
                  <p:cNvSpPr>
                    <a:spLocks noChangeAspect="1"/>
                  </p:cNvSpPr>
                  <p:nvPr/>
                </p:nvSpPr>
                <p:spPr bwMode="auto">
                  <a:xfrm>
                    <a:off x="1872" y="1874"/>
                    <a:ext cx="51" cy="347"/>
                  </a:xfrm>
                  <a:custGeom>
                    <a:avLst/>
                    <a:gdLst>
                      <a:gd name="T0" fmla="*/ 0 w 1728"/>
                      <a:gd name="T1" fmla="*/ 0 h 528"/>
                      <a:gd name="T2" fmla="*/ 1 w 1728"/>
                      <a:gd name="T3" fmla="*/ 228 h 528"/>
                      <a:gd name="T4" fmla="*/ 1 w 1728"/>
                      <a:gd name="T5" fmla="*/ 228 h 528"/>
                      <a:gd name="T6" fmla="*/ 2 w 1728"/>
                      <a:gd name="T7" fmla="*/ 0 h 52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28"/>
                      <a:gd name="T13" fmla="*/ 0 h 528"/>
                      <a:gd name="T14" fmla="*/ 1728 w 1728"/>
                      <a:gd name="T15" fmla="*/ 528 h 528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28" h="528">
                        <a:moveTo>
                          <a:pt x="0" y="0"/>
                        </a:moveTo>
                        <a:lnTo>
                          <a:pt x="816" y="528"/>
                        </a:lnTo>
                        <a:lnTo>
                          <a:pt x="912" y="528"/>
                        </a:lnTo>
                        <a:lnTo>
                          <a:pt x="1728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lIns="18288" tIns="18288" rIns="18288" bIns="18288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849" name="Freeform 17"/>
                <p:cNvSpPr>
                  <a:spLocks noChangeAspect="1"/>
                </p:cNvSpPr>
                <p:nvPr/>
              </p:nvSpPr>
              <p:spPr bwMode="auto">
                <a:xfrm>
                  <a:off x="2557" y="1536"/>
                  <a:ext cx="20" cy="174"/>
                </a:xfrm>
                <a:custGeom>
                  <a:avLst/>
                  <a:gdLst>
                    <a:gd name="T0" fmla="*/ 0 w 1728"/>
                    <a:gd name="T1" fmla="*/ 0 h 528"/>
                    <a:gd name="T2" fmla="*/ 0 w 1728"/>
                    <a:gd name="T3" fmla="*/ 29 h 528"/>
                    <a:gd name="T4" fmla="*/ 0 w 1728"/>
                    <a:gd name="T5" fmla="*/ 29 h 528"/>
                    <a:gd name="T6" fmla="*/ 0 w 1728"/>
                    <a:gd name="T7" fmla="*/ 0 h 52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28"/>
                    <a:gd name="T13" fmla="*/ 0 h 528"/>
                    <a:gd name="T14" fmla="*/ 1728 w 1728"/>
                    <a:gd name="T15" fmla="*/ 528 h 52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28" h="528">
                      <a:moveTo>
                        <a:pt x="0" y="0"/>
                      </a:moveTo>
                      <a:lnTo>
                        <a:pt x="816" y="528"/>
                      </a:lnTo>
                      <a:lnTo>
                        <a:pt x="912" y="528"/>
                      </a:lnTo>
                      <a:lnTo>
                        <a:pt x="1728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18288" tIns="18288" rIns="18288" bIns="18288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" name="Oval 18"/>
              <p:cNvSpPr>
                <a:spLocks noChangeArrowheads="1"/>
              </p:cNvSpPr>
              <p:nvPr/>
            </p:nvSpPr>
            <p:spPr bwMode="auto">
              <a:xfrm>
                <a:off x="2551" y="1728"/>
                <a:ext cx="214" cy="17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0" tIns="0" rIns="0" bIns="0" anchor="ctr"/>
              <a:lstStyle/>
              <a:p>
                <a:pPr algn="ctr">
                  <a:spcBef>
                    <a:spcPct val="25000"/>
                  </a:spcBef>
                  <a:buClr>
                    <a:srgbClr val="EB8B18"/>
                  </a:buClr>
                  <a:defRPr/>
                </a:pPr>
                <a:r>
                  <a:rPr lang="en-US" sz="1900" b="1" i="1" dirty="0">
                    <a:solidFill>
                      <a:srgbClr val="FFFFCC"/>
                    </a:solidFill>
                  </a:rPr>
                  <a:t>CD</a:t>
                </a:r>
              </a:p>
            </p:txBody>
          </p:sp>
        </p:grpSp>
      </p:grpSp>
      <p:sp>
        <p:nvSpPr>
          <p:cNvPr id="34820" name="TextBox 57"/>
          <p:cNvSpPr txBox="1">
            <a:spLocks noChangeArrowheads="1"/>
          </p:cNvSpPr>
          <p:nvPr/>
        </p:nvSpPr>
        <p:spPr bwMode="auto">
          <a:xfrm>
            <a:off x="469900" y="903288"/>
            <a:ext cx="9431338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OEM should encourage their suppliers </a:t>
            </a:r>
            <a:br>
              <a:rPr lang="en-US" sz="2300" i="1">
                <a:solidFill>
                  <a:srgbClr val="C00000"/>
                </a:solidFill>
              </a:rPr>
            </a:br>
            <a:r>
              <a:rPr lang="en-US" sz="2300" i="1">
                <a:solidFill>
                  <a:srgbClr val="C00000"/>
                </a:solidFill>
              </a:rPr>
              <a:t>to use a V6 Release within the same Major Release Cycle as theirs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</a:t>
            </a:r>
            <a:r>
              <a:rPr lang="en-US" sz="3200" smtClean="0"/>
              <a:t>Exchange</a:t>
            </a:r>
            <a:r>
              <a:rPr lang="en-US" smtClean="0"/>
              <a:t> V6 / V6: Multi Releases Support</a:t>
            </a:r>
          </a:p>
        </p:txBody>
      </p:sp>
      <p:sp>
        <p:nvSpPr>
          <p:cNvPr id="35843" name="TextBox 61"/>
          <p:cNvSpPr txBox="1">
            <a:spLocks noChangeArrowheads="1"/>
          </p:cNvSpPr>
          <p:nvPr/>
        </p:nvSpPr>
        <p:spPr bwMode="auto">
          <a:xfrm>
            <a:off x="398463" y="831850"/>
            <a:ext cx="10186987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Suppliers can communicate with OEMs within the same Major Release Cycle and use converters otherwise</a:t>
            </a:r>
          </a:p>
        </p:txBody>
      </p:sp>
      <p:grpSp>
        <p:nvGrpSpPr>
          <p:cNvPr id="35844" name="Group 35"/>
          <p:cNvGrpSpPr>
            <a:grpSpLocks/>
          </p:cNvGrpSpPr>
          <p:nvPr/>
        </p:nvGrpSpPr>
        <p:grpSpPr bwMode="auto">
          <a:xfrm>
            <a:off x="541338" y="2189163"/>
            <a:ext cx="9075737" cy="4341812"/>
            <a:chOff x="220663" y="1931988"/>
            <a:chExt cx="10182225" cy="4813300"/>
          </a:xfrm>
        </p:grpSpPr>
        <p:sp>
          <p:nvSpPr>
            <p:cNvPr id="71" name="Rounded Rectangle 70"/>
            <p:cNvSpPr/>
            <p:nvPr/>
          </p:nvSpPr>
          <p:spPr bwMode="auto">
            <a:xfrm>
              <a:off x="794159" y="2285725"/>
              <a:ext cx="2879947" cy="403191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233130" y="3227267"/>
              <a:ext cx="10169758" cy="23283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Dot"/>
              <a:miter lim="800000"/>
              <a:headEnd/>
              <a:tailEnd/>
            </a:ln>
          </p:spPr>
          <p:txBody>
            <a:bodyPr wrap="none" lIns="104652" tIns="54419" rIns="41861" bIns="54419" anchor="ctr"/>
            <a:lstStyle/>
            <a:p>
              <a:pPr algn="ctr">
                <a:defRPr/>
              </a:pPr>
              <a:endParaRPr lang="en-US">
                <a:latin typeface="+mj-lt"/>
              </a:endParaRPr>
            </a:p>
          </p:txBody>
        </p:sp>
        <p:grpSp>
          <p:nvGrpSpPr>
            <p:cNvPr id="35847" name="Group 9"/>
            <p:cNvGrpSpPr>
              <a:grpSpLocks/>
            </p:cNvGrpSpPr>
            <p:nvPr/>
          </p:nvGrpSpPr>
          <p:grpSpPr bwMode="auto">
            <a:xfrm>
              <a:off x="6821488" y="3929063"/>
              <a:ext cx="1800225" cy="871537"/>
              <a:chOff x="4512" y="1728"/>
              <a:chExt cx="960" cy="482"/>
            </a:xfrm>
          </p:grpSpPr>
          <p:pic>
            <p:nvPicPr>
              <p:cNvPr id="35874" name="Picture 10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8817" t="20007" b="55370"/>
              <a:stretch>
                <a:fillRect/>
              </a:stretch>
            </p:blipFill>
            <p:spPr bwMode="auto">
              <a:xfrm>
                <a:off x="4512" y="1728"/>
                <a:ext cx="864" cy="4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7083" name="Text Box 11"/>
              <p:cNvSpPr txBox="1">
                <a:spLocks noChangeArrowheads="1"/>
              </p:cNvSpPr>
              <p:nvPr/>
            </p:nvSpPr>
            <p:spPr bwMode="auto">
              <a:xfrm>
                <a:off x="5114" y="2000"/>
                <a:ext cx="358" cy="14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lIns="10800" tIns="0" rIns="10800" bIns="10800">
                <a:spAutoFit/>
              </a:bodyPr>
              <a:lstStyle/>
              <a:p>
                <a:pPr>
                  <a:buClr>
                    <a:srgbClr val="EB8B18"/>
                  </a:buClr>
                  <a:defRPr/>
                </a:pPr>
                <a:r>
                  <a:rPr lang="en-US" sz="1600" b="1" dirty="0">
                    <a:latin typeface="+mj-lt"/>
                  </a:rPr>
                  <a:t>OEM</a:t>
                </a:r>
              </a:p>
            </p:txBody>
          </p:sp>
        </p:grpSp>
        <p:sp>
          <p:nvSpPr>
            <p:cNvPr id="22537" name="Rectangle 13"/>
            <p:cNvSpPr>
              <a:spLocks noChangeArrowheads="1"/>
            </p:cNvSpPr>
            <p:nvPr/>
          </p:nvSpPr>
          <p:spPr bwMode="auto">
            <a:xfrm>
              <a:off x="8260293" y="2456435"/>
              <a:ext cx="374019" cy="18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Rx-2 </a:t>
              </a:r>
              <a:endParaRPr lang="en-US" sz="2100" b="1" dirty="0">
                <a:latin typeface="+mj-lt"/>
              </a:endParaRPr>
            </a:p>
          </p:txBody>
        </p:sp>
        <p:grpSp>
          <p:nvGrpSpPr>
            <p:cNvPr id="35849" name="Group 14"/>
            <p:cNvGrpSpPr>
              <a:grpSpLocks/>
            </p:cNvGrpSpPr>
            <p:nvPr/>
          </p:nvGrpSpPr>
          <p:grpSpPr bwMode="auto">
            <a:xfrm>
              <a:off x="6821488" y="3106738"/>
              <a:ext cx="1800225" cy="871537"/>
              <a:chOff x="4512" y="1728"/>
              <a:chExt cx="960" cy="482"/>
            </a:xfrm>
          </p:grpSpPr>
          <p:pic>
            <p:nvPicPr>
              <p:cNvPr id="35872" name="Picture 1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8817" t="20007" b="55370"/>
              <a:stretch>
                <a:fillRect/>
              </a:stretch>
            </p:blipFill>
            <p:spPr bwMode="auto">
              <a:xfrm>
                <a:off x="4512" y="1728"/>
                <a:ext cx="864" cy="4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7088" name="Text Box 16"/>
              <p:cNvSpPr txBox="1">
                <a:spLocks noChangeArrowheads="1"/>
              </p:cNvSpPr>
              <p:nvPr/>
            </p:nvSpPr>
            <p:spPr bwMode="auto">
              <a:xfrm>
                <a:off x="5114" y="2000"/>
                <a:ext cx="358" cy="14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lIns="10800" tIns="0" rIns="10800" bIns="10800">
                <a:spAutoFit/>
              </a:bodyPr>
              <a:lstStyle/>
              <a:p>
                <a:pPr>
                  <a:buClr>
                    <a:srgbClr val="EB8B18"/>
                  </a:buClr>
                  <a:defRPr/>
                </a:pPr>
                <a:r>
                  <a:rPr lang="en-US" sz="1600" b="1" dirty="0">
                    <a:latin typeface="+mj-lt"/>
                  </a:rPr>
                  <a:t>OEM</a:t>
                </a:r>
              </a:p>
            </p:txBody>
          </p:sp>
        </p:grpSp>
        <p:grpSp>
          <p:nvGrpSpPr>
            <p:cNvPr id="35850" name="Group 17"/>
            <p:cNvGrpSpPr>
              <a:grpSpLocks/>
            </p:cNvGrpSpPr>
            <p:nvPr/>
          </p:nvGrpSpPr>
          <p:grpSpPr bwMode="auto">
            <a:xfrm>
              <a:off x="6821488" y="2282825"/>
              <a:ext cx="1800225" cy="871538"/>
              <a:chOff x="4512" y="1728"/>
              <a:chExt cx="960" cy="482"/>
            </a:xfrm>
          </p:grpSpPr>
          <p:pic>
            <p:nvPicPr>
              <p:cNvPr id="35870" name="Picture 18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8817" t="20007" b="55370"/>
              <a:stretch>
                <a:fillRect/>
              </a:stretch>
            </p:blipFill>
            <p:spPr bwMode="auto">
              <a:xfrm>
                <a:off x="4512" y="1728"/>
                <a:ext cx="864" cy="4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7091" name="Text Box 19"/>
              <p:cNvSpPr txBox="1">
                <a:spLocks noChangeArrowheads="1"/>
              </p:cNvSpPr>
              <p:nvPr/>
            </p:nvSpPr>
            <p:spPr bwMode="auto">
              <a:xfrm>
                <a:off x="5114" y="2000"/>
                <a:ext cx="358" cy="14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lIns="10800" tIns="0" rIns="10800" bIns="10800">
                <a:spAutoFit/>
              </a:bodyPr>
              <a:lstStyle/>
              <a:p>
                <a:pPr>
                  <a:buClr>
                    <a:srgbClr val="EB8B18"/>
                  </a:buClr>
                  <a:defRPr/>
                </a:pPr>
                <a:r>
                  <a:rPr lang="en-US" sz="1600" b="1" dirty="0">
                    <a:latin typeface="+mj-lt"/>
                  </a:rPr>
                  <a:t>OEM </a:t>
                </a:r>
              </a:p>
            </p:txBody>
          </p:sp>
        </p:grpSp>
        <p:grpSp>
          <p:nvGrpSpPr>
            <p:cNvPr id="35851" name="Group 20"/>
            <p:cNvGrpSpPr>
              <a:grpSpLocks/>
            </p:cNvGrpSpPr>
            <p:nvPr/>
          </p:nvGrpSpPr>
          <p:grpSpPr bwMode="auto">
            <a:xfrm>
              <a:off x="6821488" y="5576888"/>
              <a:ext cx="1800225" cy="869950"/>
              <a:chOff x="4512" y="1728"/>
              <a:chExt cx="960" cy="482"/>
            </a:xfrm>
          </p:grpSpPr>
          <p:pic>
            <p:nvPicPr>
              <p:cNvPr id="35868" name="Picture 21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8817" t="20007" b="55370"/>
              <a:stretch>
                <a:fillRect/>
              </a:stretch>
            </p:blipFill>
            <p:spPr bwMode="auto">
              <a:xfrm>
                <a:off x="4512" y="1728"/>
                <a:ext cx="864" cy="4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7094" name="Text Box 22"/>
              <p:cNvSpPr txBox="1">
                <a:spLocks noChangeArrowheads="1"/>
              </p:cNvSpPr>
              <p:nvPr/>
            </p:nvSpPr>
            <p:spPr bwMode="auto">
              <a:xfrm>
                <a:off x="5114" y="2000"/>
                <a:ext cx="358" cy="14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lIns="10800" tIns="0" rIns="10800" bIns="10800">
                <a:spAutoFit/>
              </a:bodyPr>
              <a:lstStyle/>
              <a:p>
                <a:pPr>
                  <a:buClr>
                    <a:srgbClr val="EB8B18"/>
                  </a:buClr>
                  <a:defRPr/>
                </a:pPr>
                <a:r>
                  <a:rPr lang="en-US" sz="1600" b="1" dirty="0">
                    <a:latin typeface="+mj-lt"/>
                  </a:rPr>
                  <a:t>OEM</a:t>
                </a:r>
              </a:p>
            </p:txBody>
          </p:sp>
        </p:grpSp>
        <p:grpSp>
          <p:nvGrpSpPr>
            <p:cNvPr id="35852" name="Group 23"/>
            <p:cNvGrpSpPr>
              <a:grpSpLocks/>
            </p:cNvGrpSpPr>
            <p:nvPr/>
          </p:nvGrpSpPr>
          <p:grpSpPr bwMode="auto">
            <a:xfrm>
              <a:off x="6821488" y="4754563"/>
              <a:ext cx="1800225" cy="869950"/>
              <a:chOff x="4512" y="1728"/>
              <a:chExt cx="960" cy="482"/>
            </a:xfrm>
          </p:grpSpPr>
          <p:pic>
            <p:nvPicPr>
              <p:cNvPr id="35866" name="Picture 24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8817" t="20007" b="55370"/>
              <a:stretch>
                <a:fillRect/>
              </a:stretch>
            </p:blipFill>
            <p:spPr bwMode="auto">
              <a:xfrm>
                <a:off x="4512" y="1728"/>
                <a:ext cx="864" cy="4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7097" name="Text Box 25"/>
              <p:cNvSpPr txBox="1">
                <a:spLocks noChangeArrowheads="1"/>
              </p:cNvSpPr>
              <p:nvPr/>
            </p:nvSpPr>
            <p:spPr bwMode="auto">
              <a:xfrm>
                <a:off x="5114" y="2000"/>
                <a:ext cx="358" cy="14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lIns="10800" tIns="0" rIns="10800" bIns="10800">
                <a:spAutoFit/>
              </a:bodyPr>
              <a:lstStyle/>
              <a:p>
                <a:pPr>
                  <a:buClr>
                    <a:srgbClr val="EB8B18"/>
                  </a:buClr>
                  <a:defRPr/>
                </a:pPr>
                <a:r>
                  <a:rPr lang="en-US" sz="1600" b="1" dirty="0">
                    <a:latin typeface="+mj-lt"/>
                  </a:rPr>
                  <a:t>OEM</a:t>
                </a:r>
              </a:p>
            </p:txBody>
          </p:sp>
        </p:grpSp>
        <p:sp>
          <p:nvSpPr>
            <p:cNvPr id="22543" name="Text Box 27"/>
            <p:cNvSpPr txBox="1">
              <a:spLocks noChangeArrowheads="1"/>
            </p:cNvSpPr>
            <p:nvPr/>
          </p:nvSpPr>
          <p:spPr bwMode="auto">
            <a:xfrm rot="5400000">
              <a:off x="9718929" y="2432500"/>
              <a:ext cx="1179127" cy="178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12558" rIns="0" bIns="12558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993300"/>
                  </a:solidFill>
                  <a:latin typeface="+mj-lt"/>
                </a:rPr>
                <a:t>Previous major cycle</a:t>
              </a:r>
            </a:p>
          </p:txBody>
        </p:sp>
        <p:sp>
          <p:nvSpPr>
            <p:cNvPr id="22544" name="Text Box 28"/>
            <p:cNvSpPr txBox="1">
              <a:spLocks noChangeArrowheads="1"/>
            </p:cNvSpPr>
            <p:nvPr/>
          </p:nvSpPr>
          <p:spPr bwMode="auto">
            <a:xfrm rot="5400000">
              <a:off x="9835082" y="6182826"/>
              <a:ext cx="946821" cy="178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12558" rIns="0" bIns="12558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993300"/>
                  </a:solidFill>
                  <a:latin typeface="+mj-lt"/>
                </a:rPr>
                <a:t>Next major cycle</a:t>
              </a:r>
            </a:p>
          </p:txBody>
        </p:sp>
        <p:sp>
          <p:nvSpPr>
            <p:cNvPr id="22545" name="Rectangle 29"/>
            <p:cNvSpPr>
              <a:spLocks noChangeArrowheads="1"/>
            </p:cNvSpPr>
            <p:nvPr/>
          </p:nvSpPr>
          <p:spPr bwMode="auto">
            <a:xfrm>
              <a:off x="8260293" y="3276544"/>
              <a:ext cx="374019" cy="186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Rx-1 </a:t>
              </a:r>
              <a:endParaRPr lang="en-US" sz="2100" b="1" dirty="0">
                <a:latin typeface="+mj-lt"/>
              </a:endParaRPr>
            </a:p>
          </p:txBody>
        </p:sp>
        <p:sp>
          <p:nvSpPr>
            <p:cNvPr id="22546" name="Rectangle 30"/>
            <p:cNvSpPr>
              <a:spLocks noChangeArrowheads="1"/>
            </p:cNvSpPr>
            <p:nvPr/>
          </p:nvSpPr>
          <p:spPr bwMode="auto">
            <a:xfrm>
              <a:off x="8395653" y="4096653"/>
              <a:ext cx="238660" cy="18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Rx </a:t>
              </a:r>
              <a:endParaRPr lang="en-US" sz="2100" b="1" dirty="0">
                <a:latin typeface="+mj-lt"/>
              </a:endParaRPr>
            </a:p>
          </p:txBody>
        </p:sp>
        <p:sp>
          <p:nvSpPr>
            <p:cNvPr id="22547" name="Rectangle 31"/>
            <p:cNvSpPr>
              <a:spLocks noChangeArrowheads="1"/>
            </p:cNvSpPr>
            <p:nvPr/>
          </p:nvSpPr>
          <p:spPr bwMode="auto">
            <a:xfrm>
              <a:off x="8221110" y="4918522"/>
              <a:ext cx="413202" cy="183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Rx+1 </a:t>
              </a:r>
              <a:endParaRPr lang="en-US" sz="2100" b="1" dirty="0">
                <a:latin typeface="+mj-lt"/>
              </a:endParaRPr>
            </a:p>
          </p:txBody>
        </p:sp>
        <p:sp>
          <p:nvSpPr>
            <p:cNvPr id="22548" name="Rectangle 32"/>
            <p:cNvSpPr>
              <a:spLocks noChangeArrowheads="1"/>
            </p:cNvSpPr>
            <p:nvPr/>
          </p:nvSpPr>
          <p:spPr bwMode="auto">
            <a:xfrm>
              <a:off x="8221110" y="5738631"/>
              <a:ext cx="413202" cy="184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Rx+2 </a:t>
              </a:r>
              <a:endParaRPr lang="en-US" sz="2100" b="1" dirty="0">
                <a:latin typeface="+mj-lt"/>
              </a:endParaRPr>
            </a:p>
          </p:txBody>
        </p:sp>
        <p:pic>
          <p:nvPicPr>
            <p:cNvPr id="35859" name="Picture 3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0692"/>
            <a:stretch>
              <a:fillRect/>
            </a:stretch>
          </p:blipFill>
          <p:spPr bwMode="auto">
            <a:xfrm>
              <a:off x="5432425" y="2411413"/>
              <a:ext cx="1592263" cy="390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59" name="Rectangle 12"/>
            <p:cNvSpPr>
              <a:spLocks noChangeArrowheads="1"/>
            </p:cNvSpPr>
            <p:nvPr/>
          </p:nvSpPr>
          <p:spPr bwMode="auto">
            <a:xfrm>
              <a:off x="783473" y="5064593"/>
              <a:ext cx="2847888" cy="908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defRPr/>
              </a:pPr>
              <a:r>
                <a:rPr lang="en-US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Supplier should have </a:t>
              </a:r>
              <a:r>
                <a:rPr lang="en-US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a</a:t>
              </a:r>
              <a:r>
                <a:rPr lang="en-US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 server for Rx-1 or Rx or Rx+1  </a:t>
              </a:r>
              <a:endParaRPr lang="en-US" sz="2300" b="1" dirty="0">
                <a:latin typeface="+mj-lt"/>
              </a:endParaRPr>
            </a:p>
          </p:txBody>
        </p:sp>
        <p:sp>
          <p:nvSpPr>
            <p:cNvPr id="64" name="Text Box 51"/>
            <p:cNvSpPr txBox="1">
              <a:spLocks noChangeArrowheads="1"/>
            </p:cNvSpPr>
            <p:nvPr/>
          </p:nvSpPr>
          <p:spPr bwMode="auto">
            <a:xfrm>
              <a:off x="220663" y="2989682"/>
              <a:ext cx="2653755" cy="302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12558" rIns="0" bIns="12558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</a:rPr>
                <a:t>Same major release cycle</a:t>
              </a:r>
            </a:p>
          </p:txBody>
        </p:sp>
        <p:pic>
          <p:nvPicPr>
            <p:cNvPr id="35862" name="Picture 5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14388" y="3362325"/>
              <a:ext cx="2801937" cy="1703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" name="Right Arrow 66"/>
            <p:cNvSpPr/>
            <p:nvPr/>
          </p:nvSpPr>
          <p:spPr bwMode="auto">
            <a:xfrm rot="10800000">
              <a:off x="4382961" y="4163529"/>
              <a:ext cx="1059721" cy="399495"/>
            </a:xfrm>
            <a:prstGeom prst="rightArrow">
              <a:avLst>
                <a:gd name="adj1" fmla="val 50000"/>
                <a:gd name="adj2" fmla="val 79412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730041" y="5736871"/>
              <a:ext cx="2847888" cy="908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defRPr/>
              </a:pPr>
              <a:r>
                <a:rPr lang="en-US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Upward and Downward conversion for Rx-2 and Rx+2</a:t>
              </a:r>
              <a:endParaRPr lang="en-US" sz="2300" b="1" dirty="0">
                <a:latin typeface="+mj-lt"/>
              </a:endParaRPr>
            </a:p>
          </p:txBody>
        </p:sp>
        <p:sp>
          <p:nvSpPr>
            <p:cNvPr id="39" name="Rectangle 12"/>
            <p:cNvSpPr>
              <a:spLocks noChangeArrowheads="1"/>
            </p:cNvSpPr>
            <p:nvPr/>
          </p:nvSpPr>
          <p:spPr bwMode="auto">
            <a:xfrm>
              <a:off x="740728" y="2430036"/>
              <a:ext cx="2847888" cy="908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defRPr/>
              </a:pPr>
              <a:r>
                <a:rPr lang="en-US" b="1" dirty="0">
                  <a:solidFill>
                    <a:srgbClr val="000000"/>
                  </a:solidFill>
                  <a:latin typeface="+mj-lt"/>
                  <a:ea typeface="MS PGothic" charset="-128"/>
                </a:rPr>
                <a:t>Upward and Downward conversion for Rx-2 and Rx+2</a:t>
              </a:r>
              <a:endParaRPr lang="en-US" sz="2300" b="1" dirty="0">
                <a:latin typeface="+mj-lt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755650" y="831850"/>
            <a:ext cx="8501063" cy="603250"/>
          </a:xfrm>
        </p:spPr>
        <p:txBody>
          <a:bodyPr/>
          <a:lstStyle/>
          <a:p>
            <a:r>
              <a:rPr lang="en-US" sz="3600" smtClean="0"/>
              <a:t>Remote Access V6 / V4/V5</a:t>
            </a:r>
            <a:br>
              <a:rPr lang="en-US" sz="3600" smtClean="0"/>
            </a:br>
            <a:endParaRPr lang="en-US" sz="360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Data Exchange V4/V5 &gt; V6: Overview</a:t>
            </a:r>
            <a:endParaRPr lang="en-US" sz="3200" i="1" smtClean="0">
              <a:solidFill>
                <a:srgbClr val="FF99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008063" y="1773238"/>
            <a:ext cx="7178675" cy="2489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CATIA V5 files can be imported and converted into V6 format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Tool: File Based Data Import (FBDI)</a:t>
            </a:r>
          </a:p>
          <a:p>
            <a:pPr>
              <a:defRPr/>
            </a:pPr>
            <a:r>
              <a:rPr lang="en-US" dirty="0" smtClean="0"/>
              <a:t>CATIA V6 data can be exported and converted into V5 format</a:t>
            </a:r>
          </a:p>
          <a:p>
            <a:pPr lvl="1">
              <a:defRPr/>
            </a:pPr>
            <a:r>
              <a:rPr lang="en-US" dirty="0" smtClean="0"/>
              <a:t>Tool: CATIA Downward Compatibility (CATDWC)</a:t>
            </a:r>
          </a:p>
          <a:p>
            <a:pPr>
              <a:defRPr/>
            </a:pPr>
            <a:r>
              <a:rPr lang="en-US" dirty="0" smtClean="0"/>
              <a:t>CATIA V4 files can be referenced within a V6 product structure</a:t>
            </a:r>
          </a:p>
          <a:p>
            <a:pPr lvl="1">
              <a:defRPr/>
            </a:pPr>
            <a:r>
              <a:rPr lang="en-US" dirty="0" smtClean="0"/>
              <a:t>Tool: File Based Data Import (FBDI)</a:t>
            </a:r>
          </a:p>
          <a:p>
            <a:pPr>
              <a:defRPr/>
            </a:pPr>
            <a:r>
              <a:rPr lang="en-US" dirty="0" smtClean="0"/>
              <a:t>CATIA V6 representations can be exported as V4 .model</a:t>
            </a:r>
          </a:p>
        </p:txBody>
      </p:sp>
      <p:grpSp>
        <p:nvGrpSpPr>
          <p:cNvPr id="37892" name="Group 31"/>
          <p:cNvGrpSpPr>
            <a:grpSpLocks/>
          </p:cNvGrpSpPr>
          <p:nvPr/>
        </p:nvGrpSpPr>
        <p:grpSpPr bwMode="auto">
          <a:xfrm>
            <a:off x="1041400" y="4548188"/>
            <a:ext cx="7839075" cy="1990725"/>
            <a:chOff x="511049" y="5120749"/>
            <a:chExt cx="9868903" cy="2561164"/>
          </a:xfrm>
        </p:grpSpPr>
        <p:sp>
          <p:nvSpPr>
            <p:cNvPr id="28" name="Oval 2"/>
            <p:cNvSpPr>
              <a:spLocks noChangeArrowheads="1"/>
            </p:cNvSpPr>
            <p:nvPr/>
          </p:nvSpPr>
          <p:spPr bwMode="auto">
            <a:xfrm rot="332896">
              <a:off x="7161458" y="5174013"/>
              <a:ext cx="2864721" cy="1929911"/>
            </a:xfrm>
            <a:prstGeom prst="ellipse">
              <a:avLst/>
            </a:prstGeom>
            <a:solidFill>
              <a:srgbClr val="B4FEB8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 dirty="0"/>
            </a:p>
          </p:txBody>
        </p:sp>
        <p:sp>
          <p:nvSpPr>
            <p:cNvPr id="29" name="Oval 2"/>
            <p:cNvSpPr>
              <a:spLocks noChangeArrowheads="1"/>
            </p:cNvSpPr>
            <p:nvPr/>
          </p:nvSpPr>
          <p:spPr bwMode="auto">
            <a:xfrm rot="332896">
              <a:off x="1236909" y="5174013"/>
              <a:ext cx="2864721" cy="1929911"/>
            </a:xfrm>
            <a:prstGeom prst="ellipse">
              <a:avLst/>
            </a:prstGeom>
            <a:solidFill>
              <a:srgbClr val="C7D1FD"/>
            </a:solidFill>
            <a:ln w="22225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20999999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 dirty="0">
                <a:latin typeface="Arial" pitchFamily="34" charset="0"/>
              </a:endParaRPr>
            </a:p>
          </p:txBody>
        </p:sp>
        <p:sp>
          <p:nvSpPr>
            <p:cNvPr id="30" name="AutoShape 180"/>
            <p:cNvSpPr>
              <a:spLocks noChangeArrowheads="1"/>
            </p:cNvSpPr>
            <p:nvPr/>
          </p:nvSpPr>
          <p:spPr bwMode="auto">
            <a:xfrm flipH="1" flipV="1">
              <a:off x="4194401" y="6203219"/>
              <a:ext cx="2905910" cy="159307"/>
            </a:xfrm>
            <a:prstGeom prst="rightArrow">
              <a:avLst>
                <a:gd name="adj1" fmla="val 45741"/>
                <a:gd name="adj2" fmla="val 64527"/>
              </a:avLst>
            </a:prstGeom>
            <a:solidFill>
              <a:srgbClr val="FFD7AF"/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1" name="AutoShape 181"/>
            <p:cNvSpPr>
              <a:spLocks noChangeArrowheads="1"/>
            </p:cNvSpPr>
            <p:nvPr/>
          </p:nvSpPr>
          <p:spPr bwMode="auto">
            <a:xfrm flipV="1">
              <a:off x="4194401" y="5970386"/>
              <a:ext cx="2905910" cy="161349"/>
            </a:xfrm>
            <a:prstGeom prst="rightArrow">
              <a:avLst>
                <a:gd name="adj1" fmla="val 45741"/>
                <a:gd name="adj2" fmla="val 64527"/>
              </a:avLst>
            </a:prstGeom>
            <a:solidFill>
              <a:srgbClr val="CCCCFF"/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7900" name="Text Box 185"/>
            <p:cNvSpPr txBox="1">
              <a:spLocks noChangeArrowheads="1"/>
            </p:cNvSpPr>
            <p:nvPr/>
          </p:nvSpPr>
          <p:spPr bwMode="auto">
            <a:xfrm>
              <a:off x="5191125" y="6348413"/>
              <a:ext cx="1265238" cy="293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54419" rIns="0" bIns="54419">
              <a:spAutoFit/>
            </a:bodyPr>
            <a:lstStyle/>
            <a:p>
              <a:r>
                <a:rPr lang="en-US" sz="1200" b="1"/>
                <a:t>CATIA V4/V5 files</a:t>
              </a:r>
            </a:p>
          </p:txBody>
        </p:sp>
        <p:grpSp>
          <p:nvGrpSpPr>
            <p:cNvPr id="37901" name="Group 78"/>
            <p:cNvGrpSpPr>
              <a:grpSpLocks/>
            </p:cNvGrpSpPr>
            <p:nvPr/>
          </p:nvGrpSpPr>
          <p:grpSpPr bwMode="auto">
            <a:xfrm>
              <a:off x="5546725" y="5654675"/>
              <a:ext cx="338138" cy="438150"/>
              <a:chOff x="3354" y="1824"/>
              <a:chExt cx="269" cy="363"/>
            </a:xfrm>
          </p:grpSpPr>
          <p:pic>
            <p:nvPicPr>
              <p:cNvPr id="37921" name="Picture 79" descr="I_CMD_lcasendmail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354" y="1918"/>
                <a:ext cx="269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7922" name="Picture 80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398" y="1824"/>
                <a:ext cx="181" cy="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7902" name="Picture 8" descr="sql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092450" y="5907088"/>
              <a:ext cx="593725" cy="69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ext Box 70"/>
            <p:cNvSpPr txBox="1">
              <a:spLocks noChangeArrowheads="1"/>
            </p:cNvSpPr>
            <p:nvPr/>
          </p:nvSpPr>
          <p:spPr bwMode="auto">
            <a:xfrm>
              <a:off x="3039232" y="5496550"/>
              <a:ext cx="941322" cy="612719"/>
            </a:xfrm>
            <a:prstGeom prst="roundRect">
              <a:avLst/>
            </a:prstGeom>
            <a:solidFill>
              <a:schemeClr val="accent3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rgbClr val="000066"/>
                  </a:solidFill>
                </a:rPr>
                <a:t>CATIA V6</a:t>
              </a:r>
              <a:endParaRPr lang="en-US" b="1" dirty="0">
                <a:solidFill>
                  <a:srgbClr val="000066"/>
                </a:solidFill>
              </a:endParaRPr>
            </a:p>
          </p:txBody>
        </p:sp>
        <p:pic>
          <p:nvPicPr>
            <p:cNvPr id="37904" name="Picture 10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24113" y="5276850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05" name="Picture 11" descr="BlueUser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93925" y="5461000"/>
              <a:ext cx="444500" cy="446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06" name="Picture 10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54188" y="5207000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07" name="Picture 11" descr="BlueUser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22413" y="5391150"/>
              <a:ext cx="444500" cy="446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08" name="Picture 10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025650" y="5922963"/>
              <a:ext cx="503238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09" name="Picture 11" descr="BlueUser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95463" y="6107113"/>
              <a:ext cx="444500" cy="446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10" name="Picture 6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89900" y="5335588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11" name="Picture 13" descr="typeorange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53363" y="5516563"/>
              <a:ext cx="449262" cy="450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ext Box 70"/>
            <p:cNvSpPr txBox="1">
              <a:spLocks noChangeArrowheads="1"/>
            </p:cNvSpPr>
            <p:nvPr/>
          </p:nvSpPr>
          <p:spPr bwMode="auto">
            <a:xfrm>
              <a:off x="7669901" y="6039827"/>
              <a:ext cx="941324" cy="612719"/>
            </a:xfrm>
            <a:prstGeom prst="roundRect">
              <a:avLst/>
            </a:prstGeom>
            <a:solidFill>
              <a:schemeClr val="accent3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rgbClr val="000066"/>
                  </a:solidFill>
                </a:rPr>
                <a:t>CATIA V4/V5</a:t>
              </a:r>
              <a:endParaRPr lang="en-US" b="1" dirty="0">
                <a:solidFill>
                  <a:srgbClr val="000066"/>
                </a:solidFill>
              </a:endParaRPr>
            </a:p>
          </p:txBody>
        </p:sp>
        <p:pic>
          <p:nvPicPr>
            <p:cNvPr id="37913" name="Picture 6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729663" y="5432425"/>
              <a:ext cx="500062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14" name="Picture 13" descr="typeorange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93125" y="5611813"/>
              <a:ext cx="449263" cy="450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15" name="Picture 6" descr="PC_xml_Web_Servic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783638" y="6270625"/>
              <a:ext cx="500062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16" name="Picture 13" descr="typeorange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547100" y="6450013"/>
              <a:ext cx="447675" cy="450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52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9"/>
            <a:srcRect t="53370" r="69099" b="15451"/>
            <a:stretch>
              <a:fillRect/>
            </a:stretch>
          </p:blipFill>
          <p:spPr bwMode="auto">
            <a:xfrm>
              <a:off x="511049" y="5343314"/>
              <a:ext cx="1007768" cy="9803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4" name="Rectangle 20"/>
            <p:cNvSpPr>
              <a:spLocks noChangeArrowheads="1"/>
            </p:cNvSpPr>
            <p:nvPr/>
          </p:nvSpPr>
          <p:spPr bwMode="auto">
            <a:xfrm>
              <a:off x="1860080" y="7322451"/>
              <a:ext cx="1812696" cy="359462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  <a:t>OEM</a:t>
              </a:r>
            </a:p>
          </p:txBody>
        </p:sp>
        <p:pic>
          <p:nvPicPr>
            <p:cNvPr id="55" name="Picture 3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9"/>
            <a:srcRect l="34672" r="34306" b="69074"/>
            <a:stretch>
              <a:fillRect/>
            </a:stretch>
          </p:blipFill>
          <p:spPr bwMode="auto">
            <a:xfrm>
              <a:off x="9347571" y="5120749"/>
              <a:ext cx="1032381" cy="9922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6" name="Rectangle 20"/>
            <p:cNvSpPr>
              <a:spLocks noChangeArrowheads="1"/>
            </p:cNvSpPr>
            <p:nvPr/>
          </p:nvSpPr>
          <p:spPr bwMode="auto">
            <a:xfrm>
              <a:off x="7420081" y="7265264"/>
              <a:ext cx="1774724" cy="355377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99FF66"/>
                  </a:solidFill>
                  <a:latin typeface="Arial Black" pitchFamily="34" charset="0"/>
                </a:rPr>
                <a:t>Partner</a:t>
              </a:r>
            </a:p>
          </p:txBody>
        </p:sp>
      </p:grpSp>
      <p:sp>
        <p:nvSpPr>
          <p:cNvPr id="37893" name="TextBox 50"/>
          <p:cNvSpPr txBox="1">
            <a:spLocks noChangeArrowheads="1"/>
          </p:cNvSpPr>
          <p:nvPr/>
        </p:nvSpPr>
        <p:spPr bwMode="auto">
          <a:xfrm>
            <a:off x="684213" y="974725"/>
            <a:ext cx="89011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Optimizes Heterogeneous Supply Chain Data Exchanges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6"/>
          <p:cNvSpPr>
            <a:spLocks noGrp="1"/>
          </p:cNvSpPr>
          <p:nvPr>
            <p:ph idx="1"/>
          </p:nvPr>
        </p:nvSpPr>
        <p:spPr>
          <a:xfrm>
            <a:off x="470659" y="3761580"/>
            <a:ext cx="10006231" cy="384752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9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spcBef>
                <a:spcPct val="50000"/>
              </a:spcBef>
              <a:buClr>
                <a:srgbClr val="000099"/>
              </a:buClr>
              <a:buSzPct val="125000"/>
              <a:buFont typeface="Marlett" pitchFamily="2" charset="2"/>
              <a:buNone/>
              <a:defRPr/>
            </a:pPr>
            <a:r>
              <a:rPr lang="en-US" sz="1200" dirty="0" smtClean="0"/>
              <a:t>Documents Migrated in V6</a:t>
            </a:r>
          </a:p>
          <a:p>
            <a:pPr marL="184595" indent="33596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200" b="0" dirty="0" smtClean="0"/>
              <a:t>CATPart, CATProduct, CATDrawing, CATAnalysis, CATMaterial, Catalog, Non CATIA Document such as xls file for Design table, jpg ..</a:t>
            </a:r>
          </a:p>
          <a:p>
            <a:pPr>
              <a:spcBef>
                <a:spcPct val="50000"/>
              </a:spcBef>
              <a:buClr>
                <a:srgbClr val="000099"/>
              </a:buClr>
              <a:buSzPct val="125000"/>
              <a:buFont typeface="Marlett" pitchFamily="2" charset="2"/>
              <a:buNone/>
              <a:defRPr/>
            </a:pPr>
            <a:r>
              <a:rPr lang="en-US" sz="1200" dirty="0" smtClean="0"/>
              <a:t>Data Migrated in V6</a:t>
            </a:r>
          </a:p>
          <a:p>
            <a:pPr marL="184595" indent="33596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200" b="0" dirty="0" smtClean="0"/>
              <a:t>All features in the CATPart (Part Design, GSD, Composite, Sheet Metal, etc.) </a:t>
            </a:r>
          </a:p>
          <a:p>
            <a:pPr marL="184595" indent="33596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200" b="0" dirty="0" smtClean="0"/>
              <a:t>Product Structure  (References Product , Instances, Publication..) </a:t>
            </a:r>
          </a:p>
          <a:p>
            <a:pPr marL="184595" indent="33596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200" b="0" dirty="0" smtClean="0"/>
              <a:t>Contextual links, References links, Assembly constraints </a:t>
            </a:r>
          </a:p>
          <a:p>
            <a:pPr marL="184595" indent="33596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200" b="0" dirty="0" smtClean="0"/>
              <a:t>Material; Drawing, 2DLayout, FT&amp;A</a:t>
            </a:r>
          </a:p>
          <a:p>
            <a:pPr marL="184595" indent="33596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200" b="0" dirty="0" smtClean="0"/>
              <a:t>Knowledge Parameter , Formulas, Design table, Rules, Check</a:t>
            </a:r>
          </a:p>
          <a:p>
            <a:pPr marL="184595" indent="33596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200" b="0" dirty="0" smtClean="0"/>
              <a:t>Other application data : FSK, Fasteners (ABF), DMU Data , Rendering,  KIN, Analysis, Electrical, Tubing Machining.</a:t>
            </a:r>
          </a:p>
          <a:p>
            <a:pPr marL="184595" indent="-184595">
              <a:spcBef>
                <a:spcPct val="50000"/>
              </a:spcBef>
              <a:buClr>
                <a:srgbClr val="000099"/>
              </a:buClr>
              <a:buSzPct val="125000"/>
              <a:buFont typeface="Marlett" pitchFamily="2" charset="2"/>
              <a:buNone/>
              <a:defRPr/>
            </a:pPr>
            <a:r>
              <a:rPr lang="en-US" sz="1200" dirty="0" smtClean="0"/>
              <a:t>Operating Mode</a:t>
            </a:r>
          </a:p>
          <a:p>
            <a:pPr marL="184595" indent="33596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200" b="0" dirty="0" smtClean="0"/>
              <a:t>Interactive or batch mode, </a:t>
            </a:r>
          </a:p>
          <a:p>
            <a:pPr marL="184595" indent="33596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200" b="0" dirty="0" smtClean="0"/>
              <a:t>Capability to identify already imported data allowing incremental migration of large assemblies and avoiding data duplication.</a:t>
            </a:r>
          </a:p>
        </p:txBody>
      </p:sp>
      <p:sp>
        <p:nvSpPr>
          <p:cNvPr id="38917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Data Exchange V4/V5 &gt; V6: File Based 1/3</a:t>
            </a:r>
          </a:p>
        </p:txBody>
      </p:sp>
      <p:grpSp>
        <p:nvGrpSpPr>
          <p:cNvPr id="38918" name="Group 24"/>
          <p:cNvGrpSpPr>
            <a:grpSpLocks/>
          </p:cNvGrpSpPr>
          <p:nvPr/>
        </p:nvGrpSpPr>
        <p:grpSpPr bwMode="auto">
          <a:xfrm>
            <a:off x="541338" y="1403350"/>
            <a:ext cx="9699625" cy="2270125"/>
            <a:chOff x="-12700" y="1063625"/>
            <a:chExt cx="10812463" cy="2422525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89847" y="1628664"/>
              <a:ext cx="2626818" cy="17949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6" name="Right Arrow 35"/>
            <p:cNvSpPr/>
            <p:nvPr/>
          </p:nvSpPr>
          <p:spPr>
            <a:xfrm>
              <a:off x="6119081" y="1995365"/>
              <a:ext cx="1261750" cy="1041856"/>
            </a:xfrm>
            <a:prstGeom prst="rightArrow">
              <a:avLst/>
            </a:prstGeom>
            <a:solidFill>
              <a:srgbClr val="99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050379" y="1648081"/>
              <a:ext cx="2596052" cy="1736425"/>
            </a:xfrm>
            <a:prstGeom prst="roundRect">
              <a:avLst/>
            </a:prstGeom>
            <a:solidFill>
              <a:srgbClr val="CCFFCC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accent4"/>
                  </a:solidFill>
                </a:rPr>
                <a:t>All data </a:t>
              </a:r>
              <a:r>
                <a:rPr lang="en-US" sz="1600" dirty="0">
                  <a:solidFill>
                    <a:schemeClr val="accent4"/>
                  </a:solidFill>
                </a:rPr>
                <a:t>created by V5 applications, that have an equivalent in V6, </a:t>
              </a:r>
              <a:r>
                <a:rPr lang="en-US" sz="1600" b="1" dirty="0">
                  <a:solidFill>
                    <a:schemeClr val="accent4"/>
                  </a:solidFill>
                </a:rPr>
                <a:t>are migrated</a:t>
              </a:r>
              <a:r>
                <a:rPr lang="en-US" sz="1600" dirty="0">
                  <a:solidFill>
                    <a:schemeClr val="accent4"/>
                  </a:solidFill>
                </a:rPr>
                <a:t>.</a:t>
              </a: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2983290" y="1995365"/>
              <a:ext cx="1259979" cy="1041856"/>
            </a:xfrm>
            <a:prstGeom prst="rightArrow">
              <a:avLst/>
            </a:prstGeom>
            <a:solidFill>
              <a:srgbClr val="99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 dirty="0"/>
            </a:p>
          </p:txBody>
        </p:sp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8729" y="1628664"/>
              <a:ext cx="2606193" cy="17768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7846243" y="2168161"/>
              <a:ext cx="914901" cy="836872"/>
            </a:xfrm>
            <a:prstGeom prst="roundRect">
              <a:avLst/>
            </a:prstGeom>
            <a:solidFill>
              <a:schemeClr val="accent3"/>
            </a:solidFill>
            <a:ln w="9525" algn="ctr">
              <a:solidFill>
                <a:schemeClr val="accent4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4652" tIns="54419" rIns="41861" bIns="54419">
              <a:spAutoFit/>
            </a:bodyPr>
            <a:lstStyle/>
            <a:p>
              <a:pPr algn="ctr">
                <a:defRPr/>
              </a:pPr>
              <a:r>
                <a:rPr lang="en-US" sz="4200" b="1" dirty="0">
                  <a:solidFill>
                    <a:srgbClr val="FF0000"/>
                  </a:solidFill>
                </a:rPr>
                <a:t>V6</a:t>
              </a:r>
            </a:p>
          </p:txBody>
        </p:sp>
        <p:sp>
          <p:nvSpPr>
            <p:cNvPr id="38927" name="Text Box 6"/>
            <p:cNvSpPr txBox="1">
              <a:spLocks noChangeArrowheads="1"/>
            </p:cNvSpPr>
            <p:nvPr/>
          </p:nvSpPr>
          <p:spPr bwMode="auto">
            <a:xfrm>
              <a:off x="1203325" y="1190625"/>
              <a:ext cx="1930400" cy="479425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altLang="ja-JP" sz="1200">
                  <a:ea typeface="ＭＳ Ｐゴシック" charset="-128"/>
                </a:rPr>
                <a:t>Product Structure</a:t>
              </a:r>
              <a:br>
                <a:rPr lang="en-US" altLang="ja-JP" sz="1200">
                  <a:ea typeface="ＭＳ Ｐゴシック" charset="-128"/>
                </a:rPr>
              </a:br>
              <a:r>
                <a:rPr lang="en-US" altLang="ja-JP" sz="1200">
                  <a:ea typeface="ＭＳ Ｐゴシック" charset="-128"/>
                </a:rPr>
                <a:t>with IP and external links  </a:t>
              </a:r>
            </a:p>
          </p:txBody>
        </p:sp>
        <p:sp>
          <p:nvSpPr>
            <p:cNvPr id="38928" name="Text Box 7"/>
            <p:cNvSpPr txBox="1">
              <a:spLocks noChangeArrowheads="1"/>
            </p:cNvSpPr>
            <p:nvPr/>
          </p:nvSpPr>
          <p:spPr bwMode="auto">
            <a:xfrm>
              <a:off x="7270750" y="1063625"/>
              <a:ext cx="1928813" cy="496888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altLang="ja-JP" sz="1200">
                  <a:ea typeface="ＭＳ Ｐゴシック" charset="-128"/>
                </a:rPr>
                <a:t> Result Product Structure </a:t>
              </a:r>
            </a:p>
            <a:p>
              <a:pPr algn="ctr">
                <a:spcBef>
                  <a:spcPct val="10000"/>
                </a:spcBef>
              </a:pPr>
              <a:r>
                <a:rPr lang="en-US" altLang="ja-JP" sz="1200">
                  <a:ea typeface="ＭＳ Ｐゴシック" charset="-128"/>
                </a:rPr>
                <a:t>with IP and external Links</a:t>
              </a:r>
            </a:p>
          </p:txBody>
        </p:sp>
        <p:sp>
          <p:nvSpPr>
            <p:cNvPr id="38929" name="Rectangle 24"/>
            <p:cNvSpPr>
              <a:spLocks noChangeArrowheads="1"/>
            </p:cNvSpPr>
            <p:nvPr/>
          </p:nvSpPr>
          <p:spPr bwMode="auto">
            <a:xfrm>
              <a:off x="10006013" y="3192463"/>
              <a:ext cx="793750" cy="29368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r>
                <a:rPr lang="en-US" altLang="ja-JP" sz="1200">
                  <a:ea typeface="ＭＳ Ｐゴシック" charset="-128"/>
                </a:rPr>
                <a:t>Process</a:t>
              </a:r>
            </a:p>
          </p:txBody>
        </p:sp>
        <p:sp>
          <p:nvSpPr>
            <p:cNvPr id="21" name="Text Box 27"/>
            <p:cNvSpPr txBox="1">
              <a:spLocks noChangeArrowheads="1"/>
            </p:cNvSpPr>
            <p:nvPr/>
          </p:nvSpPr>
          <p:spPr bwMode="auto">
            <a:xfrm>
              <a:off x="1824180" y="2168161"/>
              <a:ext cx="916670" cy="836872"/>
            </a:xfrm>
            <a:prstGeom prst="roundRect">
              <a:avLst/>
            </a:prstGeom>
            <a:solidFill>
              <a:schemeClr val="accent3"/>
            </a:solidFill>
            <a:ln w="9525">
              <a:solidFill>
                <a:schemeClr val="accent4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4652" tIns="54419" rIns="41861" bIns="54419">
              <a:spAutoFit/>
            </a:bodyPr>
            <a:lstStyle/>
            <a:p>
              <a:pPr algn="ctr">
                <a:defRPr/>
              </a:pPr>
              <a:r>
                <a:rPr lang="en-US" sz="4200" b="1" dirty="0">
                  <a:solidFill>
                    <a:srgbClr val="FF0000"/>
                  </a:solidFill>
                </a:rPr>
                <a:t>V5</a:t>
              </a:r>
              <a:endParaRPr lang="en-US" sz="23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8931" name="Group 45"/>
            <p:cNvGrpSpPr>
              <a:grpSpLocks/>
            </p:cNvGrpSpPr>
            <p:nvPr/>
          </p:nvGrpSpPr>
          <p:grpSpPr bwMode="auto">
            <a:xfrm>
              <a:off x="9690100" y="1800225"/>
              <a:ext cx="660400" cy="1450975"/>
              <a:chOff x="4610" y="1131"/>
              <a:chExt cx="352" cy="803"/>
            </a:xfrm>
          </p:grpSpPr>
          <p:sp>
            <p:nvSpPr>
              <p:cNvPr id="38938" name="Line 18"/>
              <p:cNvSpPr>
                <a:spLocks noChangeShapeType="1"/>
              </p:cNvSpPr>
              <p:nvPr/>
            </p:nvSpPr>
            <p:spPr bwMode="auto">
              <a:xfrm flipV="1">
                <a:off x="4610" y="1131"/>
                <a:ext cx="352" cy="243"/>
              </a:xfrm>
              <a:prstGeom prst="line">
                <a:avLst/>
              </a:prstGeom>
              <a:noFill/>
              <a:ln w="15875">
                <a:solidFill>
                  <a:srgbClr val="FF9900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 wrap="none" lIns="90000" tIns="46800" rIns="36000" bIns="46800" anchor="ctr"/>
              <a:lstStyle/>
              <a:p>
                <a:endParaRPr lang="de-DE"/>
              </a:p>
            </p:txBody>
          </p:sp>
          <p:sp>
            <p:nvSpPr>
              <p:cNvPr id="38939" name="Line 44"/>
              <p:cNvSpPr>
                <a:spLocks noChangeShapeType="1"/>
              </p:cNvSpPr>
              <p:nvPr/>
            </p:nvSpPr>
            <p:spPr bwMode="auto">
              <a:xfrm>
                <a:off x="4610" y="1691"/>
                <a:ext cx="352" cy="243"/>
              </a:xfrm>
              <a:prstGeom prst="line">
                <a:avLst/>
              </a:prstGeom>
              <a:noFill/>
              <a:ln w="15875">
                <a:solidFill>
                  <a:srgbClr val="FF9900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 wrap="none" lIns="90000" tIns="46800" rIns="36000" bIns="46800" anchor="ctr"/>
              <a:lstStyle/>
              <a:p>
                <a:endParaRPr lang="de-DE"/>
              </a:p>
            </p:txBody>
          </p:sp>
        </p:grpSp>
        <p:sp>
          <p:nvSpPr>
            <p:cNvPr id="38932" name="Rectangle 46"/>
            <p:cNvSpPr>
              <a:spLocks noChangeArrowheads="1"/>
            </p:cNvSpPr>
            <p:nvPr/>
          </p:nvSpPr>
          <p:spPr bwMode="auto">
            <a:xfrm>
              <a:off x="9826625" y="1387475"/>
              <a:ext cx="949325" cy="479425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altLang="ja-JP" sz="1200">
                  <a:ea typeface="ＭＳ Ｐゴシック" charset="-128"/>
                </a:rPr>
                <a:t>Result Rep.</a:t>
              </a:r>
              <a:br>
                <a:rPr lang="en-US" altLang="ja-JP" sz="1200">
                  <a:ea typeface="ＭＳ Ｐゴシック" charset="-128"/>
                </a:rPr>
              </a:br>
              <a:r>
                <a:rPr lang="en-US" altLang="ja-JP" sz="1200">
                  <a:ea typeface="ＭＳ Ｐゴシック" charset="-128"/>
                </a:rPr>
                <a:t>Drawing  </a:t>
              </a:r>
            </a:p>
          </p:txBody>
        </p:sp>
        <p:sp>
          <p:nvSpPr>
            <p:cNvPr id="38933" name="Rectangle 47"/>
            <p:cNvSpPr>
              <a:spLocks noChangeArrowheads="1"/>
            </p:cNvSpPr>
            <p:nvPr/>
          </p:nvSpPr>
          <p:spPr bwMode="auto">
            <a:xfrm>
              <a:off x="0" y="3084513"/>
              <a:ext cx="793750" cy="293687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r>
                <a:rPr lang="en-US" altLang="ja-JP" sz="1200">
                  <a:ea typeface="ＭＳ Ｐゴシック" charset="-128"/>
                </a:rPr>
                <a:t>Process</a:t>
              </a:r>
            </a:p>
          </p:txBody>
        </p:sp>
        <p:grpSp>
          <p:nvGrpSpPr>
            <p:cNvPr id="38934" name="Group 48"/>
            <p:cNvGrpSpPr>
              <a:grpSpLocks/>
            </p:cNvGrpSpPr>
            <p:nvPr/>
          </p:nvGrpSpPr>
          <p:grpSpPr bwMode="auto">
            <a:xfrm flipH="1">
              <a:off x="234950" y="1692275"/>
              <a:ext cx="658813" cy="1450975"/>
              <a:chOff x="4610" y="1131"/>
              <a:chExt cx="352" cy="803"/>
            </a:xfrm>
          </p:grpSpPr>
          <p:sp>
            <p:nvSpPr>
              <p:cNvPr id="38936" name="Line 49"/>
              <p:cNvSpPr>
                <a:spLocks noChangeShapeType="1"/>
              </p:cNvSpPr>
              <p:nvPr/>
            </p:nvSpPr>
            <p:spPr bwMode="auto">
              <a:xfrm flipV="1">
                <a:off x="4610" y="1131"/>
                <a:ext cx="352" cy="243"/>
              </a:xfrm>
              <a:prstGeom prst="line">
                <a:avLst/>
              </a:prstGeom>
              <a:noFill/>
              <a:ln w="15875">
                <a:solidFill>
                  <a:srgbClr val="FF9900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 wrap="none" lIns="90000" tIns="46800" rIns="36000" bIns="46800" anchor="ctr"/>
              <a:lstStyle/>
              <a:p>
                <a:endParaRPr lang="de-DE"/>
              </a:p>
            </p:txBody>
          </p:sp>
          <p:sp>
            <p:nvSpPr>
              <p:cNvPr id="38937" name="Line 50"/>
              <p:cNvSpPr>
                <a:spLocks noChangeShapeType="1"/>
              </p:cNvSpPr>
              <p:nvPr/>
            </p:nvSpPr>
            <p:spPr bwMode="auto">
              <a:xfrm>
                <a:off x="4610" y="1691"/>
                <a:ext cx="352" cy="243"/>
              </a:xfrm>
              <a:prstGeom prst="line">
                <a:avLst/>
              </a:prstGeom>
              <a:noFill/>
              <a:ln w="15875">
                <a:solidFill>
                  <a:srgbClr val="FF9900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 wrap="none" lIns="90000" tIns="46800" rIns="36000" bIns="46800" anchor="ctr"/>
              <a:lstStyle/>
              <a:p>
                <a:endParaRPr lang="de-DE"/>
              </a:p>
            </p:txBody>
          </p:sp>
        </p:grpSp>
        <p:sp>
          <p:nvSpPr>
            <p:cNvPr id="38935" name="Rectangle 51"/>
            <p:cNvSpPr>
              <a:spLocks noChangeArrowheads="1"/>
            </p:cNvSpPr>
            <p:nvPr/>
          </p:nvSpPr>
          <p:spPr bwMode="auto">
            <a:xfrm>
              <a:off x="-12700" y="1495425"/>
              <a:ext cx="795338" cy="293688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altLang="ja-JP" sz="1200">
                  <a:ea typeface="ＭＳ Ｐゴシック" charset="-128"/>
                </a:rPr>
                <a:t>Drawing  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 rot="1528422">
            <a:off x="8023225" y="5105400"/>
            <a:ext cx="1709738" cy="433388"/>
          </a:xfrm>
          <a:prstGeom prst="round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326" tIns="53163" rIns="106326" bIns="53163" anchor="ctr"/>
          <a:lstStyle/>
          <a:p>
            <a:pPr algn="ctr">
              <a:defRPr/>
            </a:pPr>
            <a:r>
              <a:rPr lang="en-US" sz="1600" b="1" dirty="0">
                <a:solidFill>
                  <a:srgbClr val="FF0000"/>
                </a:solidFill>
              </a:rPr>
              <a:t>V6R2009 GA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27088" y="1046163"/>
            <a:ext cx="4173537" cy="360362"/>
          </a:xfrm>
          <a:prstGeom prst="rect">
            <a:avLst/>
          </a:prstGeom>
        </p:spPr>
        <p:txBody>
          <a:bodyPr wrap="none" lIns="106326" tIns="53163" rIns="106326" bIns="53163">
            <a:spAutoFit/>
          </a:bodyPr>
          <a:lstStyle/>
          <a:p>
            <a:pPr marL="398724" indent="-398724" eaLnBrk="1" hangingPunct="1"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2300" kern="0" dirty="0">
                <a:solidFill>
                  <a:srgbClr val="FF0000"/>
                </a:solidFill>
                <a:latin typeface="Arial"/>
              </a:rPr>
              <a:t>File Based Data Import (FBDI)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5872" name="Group 128"/>
          <p:cNvGraphicFramePr>
            <a:graphicFrameLocks noGrp="1"/>
          </p:cNvGraphicFramePr>
          <p:nvPr>
            <p:ph sz="half" idx="2"/>
          </p:nvPr>
        </p:nvGraphicFramePr>
        <p:xfrm>
          <a:off x="7858125" y="4833938"/>
          <a:ext cx="2587443" cy="2474586"/>
        </p:xfrm>
        <a:graphic>
          <a:graphicData uri="http://schemas.openxmlformats.org/drawingml/2006/table">
            <a:tbl>
              <a:tblPr/>
              <a:tblGrid>
                <a:gridCol w="1768087"/>
                <a:gridCol w="819356"/>
              </a:tblGrid>
              <a:tr h="418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« As </a:t>
                      </a:r>
                      <a:r>
                        <a:rPr kumimoji="0" lang="fr-FR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result</a:t>
                      </a:r>
                      <a:r>
                        <a:rPr kumimoji="0" lang="fr-F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»</a:t>
                      </a:r>
                      <a:br>
                        <a:rPr kumimoji="0" lang="fr-F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kumimoji="0" lang="fr-F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Description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297" marR="42519" marT="53289" marB="53289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297" marR="42519" marT="53289" marB="53289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15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Datum (With TR, Dress-up)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YES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2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Metadata as User properties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YES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15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Associative Datum to V6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YES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2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Geometry specification (Feature)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15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Publications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Candidate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15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Users Parameters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2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Design tables and knowledge rules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15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Drawings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 picture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15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3D Annotations (FTA)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 result</a:t>
                      </a:r>
                    </a:p>
                  </a:txBody>
                  <a:tcPr marL="42519" marR="42519" marT="20496" marB="204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972" name="Title 29"/>
          <p:cNvSpPr>
            <a:spLocks noGrp="1"/>
          </p:cNvSpPr>
          <p:nvPr>
            <p:ph type="title"/>
          </p:nvPr>
        </p:nvSpPr>
        <p:spPr>
          <a:xfrm>
            <a:off x="908050" y="171450"/>
            <a:ext cx="9718675" cy="514350"/>
          </a:xfrm>
        </p:spPr>
        <p:txBody>
          <a:bodyPr/>
          <a:lstStyle/>
          <a:p>
            <a:r>
              <a:rPr lang="en-US" sz="3200" smtClean="0"/>
              <a:t>Data Exchange V6 &gt; V4/V5: File Based 2/3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30263" y="850900"/>
            <a:ext cx="5897562" cy="360363"/>
          </a:xfrm>
          <a:prstGeom prst="rect">
            <a:avLst/>
          </a:prstGeom>
        </p:spPr>
        <p:txBody>
          <a:bodyPr wrap="none" lIns="106326" tIns="53163" rIns="106326" bIns="53163">
            <a:spAutoFit/>
          </a:bodyPr>
          <a:lstStyle/>
          <a:p>
            <a:pPr marL="398724" indent="-398724" eaLnBrk="1" hangingPunct="1"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2300" kern="0" dirty="0">
                <a:solidFill>
                  <a:srgbClr val="FF0000"/>
                </a:solidFill>
                <a:latin typeface="Arial"/>
              </a:rPr>
              <a:t>CATIA Downward Compatibility (CATDWC)</a:t>
            </a:r>
          </a:p>
        </p:txBody>
      </p:sp>
      <p:grpSp>
        <p:nvGrpSpPr>
          <p:cNvPr id="39974" name="Group 20"/>
          <p:cNvGrpSpPr>
            <a:grpSpLocks/>
          </p:cNvGrpSpPr>
          <p:nvPr/>
        </p:nvGrpSpPr>
        <p:grpSpPr bwMode="auto">
          <a:xfrm>
            <a:off x="612775" y="1617663"/>
            <a:ext cx="9329738" cy="2041525"/>
            <a:chOff x="-12700" y="1306513"/>
            <a:chExt cx="10812463" cy="2424112"/>
          </a:xfrm>
        </p:grpSpPr>
        <p:pic>
          <p:nvPicPr>
            <p:cNvPr id="2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89847" y="1872355"/>
              <a:ext cx="2626818" cy="17949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9" name="Right Arrow 28"/>
            <p:cNvSpPr/>
            <p:nvPr/>
          </p:nvSpPr>
          <p:spPr>
            <a:xfrm rot="10800000">
              <a:off x="4285056" y="2262208"/>
              <a:ext cx="2060568" cy="1040521"/>
            </a:xfrm>
            <a:prstGeom prst="rightArrow">
              <a:avLst/>
            </a:prstGeom>
            <a:solidFill>
              <a:srgbClr val="99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 dirty="0"/>
            </a:p>
          </p:txBody>
        </p:sp>
        <p:pic>
          <p:nvPicPr>
            <p:cNvPr id="34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8729" y="1872355"/>
              <a:ext cx="2606193" cy="17768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5" name="Text Box 3"/>
            <p:cNvSpPr txBox="1">
              <a:spLocks noChangeArrowheads="1"/>
            </p:cNvSpPr>
            <p:nvPr/>
          </p:nvSpPr>
          <p:spPr bwMode="auto">
            <a:xfrm>
              <a:off x="7845056" y="2413008"/>
              <a:ext cx="916217" cy="836941"/>
            </a:xfrm>
            <a:prstGeom prst="roundRect">
              <a:avLst/>
            </a:prstGeom>
            <a:solidFill>
              <a:schemeClr val="accent3"/>
            </a:solidFill>
            <a:ln w="9525" algn="ctr">
              <a:solidFill>
                <a:schemeClr val="accent4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4652" tIns="54419" rIns="41861" bIns="54419">
              <a:spAutoFit/>
            </a:bodyPr>
            <a:lstStyle/>
            <a:p>
              <a:pPr algn="ctr">
                <a:defRPr/>
              </a:pPr>
              <a:r>
                <a:rPr lang="en-US" sz="4200" b="1" dirty="0">
                  <a:solidFill>
                    <a:srgbClr val="FF0000"/>
                  </a:solidFill>
                </a:rPr>
                <a:t>V6</a:t>
              </a:r>
            </a:p>
          </p:txBody>
        </p:sp>
        <p:sp>
          <p:nvSpPr>
            <p:cNvPr id="39984" name="Text Box 6"/>
            <p:cNvSpPr txBox="1">
              <a:spLocks noChangeArrowheads="1"/>
            </p:cNvSpPr>
            <p:nvPr/>
          </p:nvSpPr>
          <p:spPr bwMode="auto">
            <a:xfrm>
              <a:off x="1203325" y="1433513"/>
              <a:ext cx="1930400" cy="479425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altLang="ja-JP" sz="1200">
                  <a:ea typeface="ＭＳ Ｐゴシック" charset="-128"/>
                </a:rPr>
                <a:t>Product Structure</a:t>
              </a:r>
              <a:br>
                <a:rPr lang="en-US" altLang="ja-JP" sz="1200">
                  <a:ea typeface="ＭＳ Ｐゴシック" charset="-128"/>
                </a:rPr>
              </a:br>
              <a:r>
                <a:rPr lang="en-US" altLang="ja-JP" sz="1200">
                  <a:ea typeface="ＭＳ Ｐゴシック" charset="-128"/>
                </a:rPr>
                <a:t>with IP and external links  </a:t>
              </a:r>
            </a:p>
          </p:txBody>
        </p:sp>
        <p:sp>
          <p:nvSpPr>
            <p:cNvPr id="39985" name="Text Box 7"/>
            <p:cNvSpPr txBox="1">
              <a:spLocks noChangeArrowheads="1"/>
            </p:cNvSpPr>
            <p:nvPr/>
          </p:nvSpPr>
          <p:spPr bwMode="auto">
            <a:xfrm>
              <a:off x="7270750" y="1306513"/>
              <a:ext cx="1928813" cy="498475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 algn="ctr">
                <a:spcBef>
                  <a:spcPct val="10000"/>
                </a:spcBef>
              </a:pPr>
              <a:r>
                <a:rPr lang="en-US" altLang="ja-JP" sz="1200">
                  <a:ea typeface="ＭＳ Ｐゴシック" charset="-128"/>
                </a:rPr>
                <a:t> Result Product Structure </a:t>
              </a:r>
            </a:p>
            <a:p>
              <a:pPr algn="ctr">
                <a:spcBef>
                  <a:spcPct val="10000"/>
                </a:spcBef>
              </a:pPr>
              <a:r>
                <a:rPr lang="en-US" altLang="ja-JP" sz="1200">
                  <a:ea typeface="ＭＳ Ｐゴシック" charset="-128"/>
                </a:rPr>
                <a:t>with IP and external Links</a:t>
              </a:r>
            </a:p>
          </p:txBody>
        </p:sp>
        <p:sp>
          <p:nvSpPr>
            <p:cNvPr id="39986" name="Rectangle 24"/>
            <p:cNvSpPr>
              <a:spLocks noChangeArrowheads="1"/>
            </p:cNvSpPr>
            <p:nvPr/>
          </p:nvSpPr>
          <p:spPr bwMode="auto">
            <a:xfrm>
              <a:off x="10006013" y="3435350"/>
              <a:ext cx="793750" cy="295275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r>
                <a:rPr lang="en-US" altLang="ja-JP" sz="1200">
                  <a:ea typeface="ＭＳ Ｐゴシック" charset="-128"/>
                </a:rPr>
                <a:t>Process</a:t>
              </a:r>
            </a:p>
          </p:txBody>
        </p:sp>
        <p:sp>
          <p:nvSpPr>
            <p:cNvPr id="39" name="Text Box 27"/>
            <p:cNvSpPr txBox="1">
              <a:spLocks noChangeArrowheads="1"/>
            </p:cNvSpPr>
            <p:nvPr/>
          </p:nvSpPr>
          <p:spPr bwMode="auto">
            <a:xfrm>
              <a:off x="1823413" y="2413008"/>
              <a:ext cx="916217" cy="836941"/>
            </a:xfrm>
            <a:prstGeom prst="roundRect">
              <a:avLst/>
            </a:prstGeom>
            <a:solidFill>
              <a:schemeClr val="accent3"/>
            </a:solidFill>
            <a:ln w="9525">
              <a:solidFill>
                <a:schemeClr val="accent4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4652" tIns="54419" rIns="41861" bIns="54419">
              <a:spAutoFit/>
            </a:bodyPr>
            <a:lstStyle/>
            <a:p>
              <a:pPr algn="ctr">
                <a:defRPr/>
              </a:pPr>
              <a:r>
                <a:rPr lang="en-US" sz="4200" b="1" dirty="0">
                  <a:solidFill>
                    <a:srgbClr val="FF0000"/>
                  </a:solidFill>
                </a:rPr>
                <a:t>V5</a:t>
              </a:r>
              <a:endParaRPr lang="en-US" sz="23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9988" name="Group 45"/>
            <p:cNvGrpSpPr>
              <a:grpSpLocks/>
            </p:cNvGrpSpPr>
            <p:nvPr/>
          </p:nvGrpSpPr>
          <p:grpSpPr bwMode="auto">
            <a:xfrm>
              <a:off x="9690100" y="2044700"/>
              <a:ext cx="660400" cy="1450975"/>
              <a:chOff x="4610" y="1131"/>
              <a:chExt cx="352" cy="803"/>
            </a:xfrm>
          </p:grpSpPr>
          <p:sp>
            <p:nvSpPr>
              <p:cNvPr id="39992" name="Line 18"/>
              <p:cNvSpPr>
                <a:spLocks noChangeShapeType="1"/>
              </p:cNvSpPr>
              <p:nvPr/>
            </p:nvSpPr>
            <p:spPr bwMode="auto">
              <a:xfrm flipV="1">
                <a:off x="4610" y="1131"/>
                <a:ext cx="352" cy="243"/>
              </a:xfrm>
              <a:prstGeom prst="line">
                <a:avLst/>
              </a:prstGeom>
              <a:noFill/>
              <a:ln w="15875">
                <a:solidFill>
                  <a:srgbClr val="FF9900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 wrap="none" lIns="90000" tIns="46800" rIns="36000" bIns="46800" anchor="ctr"/>
              <a:lstStyle/>
              <a:p>
                <a:endParaRPr lang="de-DE"/>
              </a:p>
            </p:txBody>
          </p:sp>
          <p:sp>
            <p:nvSpPr>
              <p:cNvPr id="39993" name="Line 44"/>
              <p:cNvSpPr>
                <a:spLocks noChangeShapeType="1"/>
              </p:cNvSpPr>
              <p:nvPr/>
            </p:nvSpPr>
            <p:spPr bwMode="auto">
              <a:xfrm>
                <a:off x="4610" y="1691"/>
                <a:ext cx="352" cy="243"/>
              </a:xfrm>
              <a:prstGeom prst="line">
                <a:avLst/>
              </a:prstGeom>
              <a:noFill/>
              <a:ln w="15875">
                <a:solidFill>
                  <a:srgbClr val="FF9900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 wrap="none" lIns="90000" tIns="46800" rIns="36000" bIns="46800" anchor="ctr"/>
              <a:lstStyle/>
              <a:p>
                <a:endParaRPr lang="de-DE"/>
              </a:p>
            </p:txBody>
          </p:sp>
        </p:grpSp>
        <p:sp>
          <p:nvSpPr>
            <p:cNvPr id="39989" name="Rectangle 46"/>
            <p:cNvSpPr>
              <a:spLocks noChangeArrowheads="1"/>
            </p:cNvSpPr>
            <p:nvPr/>
          </p:nvSpPr>
          <p:spPr bwMode="auto">
            <a:xfrm>
              <a:off x="9826625" y="1631950"/>
              <a:ext cx="949325" cy="479425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altLang="ja-JP" sz="1200">
                  <a:ea typeface="ＭＳ Ｐゴシック" charset="-128"/>
                </a:rPr>
                <a:t>Result Rep.</a:t>
              </a:r>
              <a:br>
                <a:rPr lang="en-US" altLang="ja-JP" sz="1200">
                  <a:ea typeface="ＭＳ Ｐゴシック" charset="-128"/>
                </a:rPr>
              </a:br>
              <a:r>
                <a:rPr lang="en-US" altLang="ja-JP" sz="1200">
                  <a:ea typeface="ＭＳ Ｐゴシック" charset="-128"/>
                </a:rPr>
                <a:t>Drawing  </a:t>
              </a:r>
            </a:p>
          </p:txBody>
        </p:sp>
        <p:sp>
          <p:nvSpPr>
            <p:cNvPr id="39990" name="Line 49"/>
            <p:cNvSpPr>
              <a:spLocks noChangeShapeType="1"/>
            </p:cNvSpPr>
            <p:nvPr/>
          </p:nvSpPr>
          <p:spPr bwMode="auto">
            <a:xfrm flipH="1" flipV="1">
              <a:off x="234950" y="1935163"/>
              <a:ext cx="658813" cy="439737"/>
            </a:xfrm>
            <a:prstGeom prst="line">
              <a:avLst/>
            </a:prstGeom>
            <a:noFill/>
            <a:ln w="15875">
              <a:solidFill>
                <a:srgbClr val="FF9900"/>
              </a:solidFill>
              <a:prstDash val="dash"/>
              <a:round/>
              <a:headEnd type="triangle" w="med" len="med"/>
              <a:tailEnd/>
            </a:ln>
          </p:spPr>
          <p:txBody>
            <a:bodyPr wrap="none" lIns="104652" tIns="54419" rIns="41861" bIns="54419" anchor="ctr"/>
            <a:lstStyle/>
            <a:p>
              <a:endParaRPr lang="de-DE"/>
            </a:p>
          </p:txBody>
        </p:sp>
        <p:sp>
          <p:nvSpPr>
            <p:cNvPr id="39991" name="Rectangle 51"/>
            <p:cNvSpPr>
              <a:spLocks noChangeArrowheads="1"/>
            </p:cNvSpPr>
            <p:nvPr/>
          </p:nvSpPr>
          <p:spPr bwMode="auto">
            <a:xfrm>
              <a:off x="-12700" y="1738313"/>
              <a:ext cx="795338" cy="295275"/>
            </a:xfrm>
            <a:prstGeom prst="rect">
              <a:avLst/>
            </a:prstGeom>
            <a:noFill/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altLang="ja-JP" sz="1200">
                  <a:ea typeface="ＭＳ Ｐゴシック" charset="-128"/>
                </a:rPr>
                <a:t>Drawing  </a:t>
              </a:r>
            </a:p>
          </p:txBody>
        </p:sp>
      </p:grpSp>
      <p:grpSp>
        <p:nvGrpSpPr>
          <p:cNvPr id="39975" name="Group 21"/>
          <p:cNvGrpSpPr>
            <a:grpSpLocks/>
          </p:cNvGrpSpPr>
          <p:nvPr/>
        </p:nvGrpSpPr>
        <p:grpSpPr bwMode="auto">
          <a:xfrm>
            <a:off x="612775" y="4191000"/>
            <a:ext cx="6645275" cy="2928938"/>
            <a:chOff x="359991" y="4652122"/>
            <a:chExt cx="7617197" cy="2920497"/>
          </a:xfrm>
        </p:grpSpPr>
        <p:sp>
          <p:nvSpPr>
            <p:cNvPr id="26" name="Content Placeholder 26"/>
            <p:cNvSpPr txBox="1">
              <a:spLocks/>
            </p:cNvSpPr>
            <p:nvPr/>
          </p:nvSpPr>
          <p:spPr bwMode="auto">
            <a:xfrm>
              <a:off x="359991" y="4652122"/>
              <a:ext cx="7337713" cy="2920497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9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6326" tIns="53163" rIns="106326" bIns="53163"/>
            <a:lstStyle/>
            <a:p>
              <a:pPr indent="308273" eaLnBrk="1" hangingPunct="1">
                <a:lnSpc>
                  <a:spcPct val="80000"/>
                </a:lnSpc>
                <a:spcBef>
                  <a:spcPct val="40000"/>
                </a:spcBef>
                <a:buFontTx/>
                <a:buBlip>
                  <a:blip r:embed="rId5"/>
                </a:buBlip>
                <a:defRPr/>
              </a:pPr>
              <a:r>
                <a:rPr lang="en-US" sz="1400" kern="0" dirty="0">
                  <a:latin typeface="Arial"/>
                </a:rPr>
                <a:t>CATDWC always generates new documents from PLM Objects and Representations</a:t>
              </a:r>
            </a:p>
            <a:p>
              <a:pPr indent="308273" eaLnBrk="1" hangingPunct="1">
                <a:lnSpc>
                  <a:spcPct val="80000"/>
                </a:lnSpc>
                <a:spcBef>
                  <a:spcPct val="40000"/>
                </a:spcBef>
                <a:buFontTx/>
                <a:buBlip>
                  <a:blip r:embed="rId5"/>
                </a:buBlip>
                <a:defRPr/>
              </a:pPr>
              <a:r>
                <a:rPr lang="en-US" sz="1400" kern="0" dirty="0">
                  <a:latin typeface="Arial"/>
                </a:rPr>
                <a:t>CATDWC does not convert Specifications</a:t>
              </a:r>
            </a:p>
            <a:p>
              <a:pPr marL="289814" lvl="1" indent="-201209" eaLnBrk="1" hangingPunct="1">
                <a:lnSpc>
                  <a:spcPct val="80000"/>
                </a:lnSpc>
                <a:spcBef>
                  <a:spcPct val="30000"/>
                </a:spcBef>
                <a:buFontTx/>
                <a:buBlip>
                  <a:blip r:embed="rId6"/>
                </a:buBlip>
                <a:defRPr/>
              </a:pPr>
              <a:r>
                <a:rPr lang="en-US" sz="1400" kern="0" dirty="0">
                  <a:latin typeface="Arial"/>
                </a:rPr>
                <a:t>Product structure instance/reference positioning </a:t>
              </a:r>
            </a:p>
            <a:p>
              <a:pPr marL="289814" lvl="1" indent="-201209" eaLnBrk="1" hangingPunct="1">
                <a:lnSpc>
                  <a:spcPct val="80000"/>
                </a:lnSpc>
                <a:spcBef>
                  <a:spcPct val="30000"/>
                </a:spcBef>
                <a:buFontTx/>
                <a:buBlip>
                  <a:blip r:embed="rId6"/>
                </a:buBlip>
                <a:defRPr/>
              </a:pPr>
              <a:r>
                <a:rPr lang="en-US" sz="1400" kern="0" dirty="0">
                  <a:latin typeface="Arial"/>
                </a:rPr>
                <a:t>Product attributes (Part Number, Instance name, other attributes and users attributes on Reference)</a:t>
              </a:r>
            </a:p>
            <a:p>
              <a:pPr marL="289814" lvl="1" indent="-201209" eaLnBrk="1" hangingPunct="1">
                <a:lnSpc>
                  <a:spcPct val="80000"/>
                </a:lnSpc>
                <a:spcBef>
                  <a:spcPct val="30000"/>
                </a:spcBef>
                <a:buFontTx/>
                <a:buBlip>
                  <a:blip r:embed="rId6"/>
                </a:buBlip>
                <a:defRPr/>
              </a:pPr>
              <a:r>
                <a:rPr lang="en-US" sz="1400" kern="0" dirty="0">
                  <a:latin typeface="Arial"/>
                </a:rPr>
                <a:t>3D Geometry as result (only visible geometry)</a:t>
              </a:r>
            </a:p>
            <a:p>
              <a:pPr marL="289814" lvl="1" indent="-201209" eaLnBrk="1" hangingPunct="1">
                <a:lnSpc>
                  <a:spcPct val="80000"/>
                </a:lnSpc>
                <a:spcBef>
                  <a:spcPct val="30000"/>
                </a:spcBef>
                <a:buFontTx/>
                <a:buBlip>
                  <a:blip r:embed="rId6"/>
                </a:buBlip>
                <a:defRPr/>
              </a:pPr>
              <a:r>
                <a:rPr lang="en-US" sz="1400" kern="0" dirty="0">
                  <a:latin typeface="Arial"/>
                </a:rPr>
                <a:t>Feature Name, structures (Part bodies, geometric sets, graphical  attributes on element and sub elements, layers… ) in the </a:t>
              </a:r>
              <a:r>
                <a:rPr lang="en-US" sz="1400" kern="0" dirty="0" err="1">
                  <a:latin typeface="Arial"/>
                </a:rPr>
                <a:t>CATPart</a:t>
              </a:r>
              <a:endParaRPr lang="en-US" sz="1400" kern="0" dirty="0">
                <a:latin typeface="Arial"/>
              </a:endParaRPr>
            </a:p>
            <a:p>
              <a:pPr indent="308273" eaLnBrk="1" hangingPunct="1">
                <a:lnSpc>
                  <a:spcPct val="80000"/>
                </a:lnSpc>
                <a:spcBef>
                  <a:spcPct val="40000"/>
                </a:spcBef>
                <a:buFontTx/>
                <a:buBlip>
                  <a:blip r:embed="rId5"/>
                </a:buBlip>
                <a:defRPr/>
              </a:pPr>
              <a:r>
                <a:rPr lang="en-US" sz="1400" kern="0" dirty="0">
                  <a:latin typeface="Arial"/>
                </a:rPr>
                <a:t>A </a:t>
              </a:r>
              <a:r>
                <a:rPr lang="en-US" sz="1400" kern="0" dirty="0" err="1">
                  <a:latin typeface="Arial"/>
                </a:rPr>
                <a:t>downwarded</a:t>
              </a:r>
              <a:r>
                <a:rPr lang="en-US" sz="1400" kern="0" dirty="0">
                  <a:latin typeface="Arial"/>
                </a:rPr>
                <a:t> 3D Part can be</a:t>
              </a:r>
            </a:p>
            <a:p>
              <a:pPr marL="289814" lvl="1" indent="-201209" eaLnBrk="1" hangingPunct="1">
                <a:lnSpc>
                  <a:spcPct val="80000"/>
                </a:lnSpc>
                <a:spcBef>
                  <a:spcPct val="30000"/>
                </a:spcBef>
                <a:buFontTx/>
                <a:buBlip>
                  <a:blip r:embed="rId6"/>
                </a:buBlip>
                <a:defRPr/>
              </a:pPr>
              <a:r>
                <a:rPr lang="en-US" sz="1400" kern="0" dirty="0">
                  <a:latin typeface="Arial"/>
                </a:rPr>
                <a:t>Opened; Measured; Drawn; Manufactured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 rot="1528422">
              <a:off x="6266685" y="5296373"/>
              <a:ext cx="1710503" cy="432138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</a:rPr>
                <a:t>V6R2009 GA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6"/>
          <p:cNvSpPr>
            <a:spLocks noGrp="1"/>
          </p:cNvSpPr>
          <p:nvPr>
            <p:ph idx="1"/>
          </p:nvPr>
        </p:nvSpPr>
        <p:spPr>
          <a:xfrm>
            <a:off x="359991" y="3470628"/>
            <a:ext cx="9899784" cy="399122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9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6326" tIns="53163" rIns="106326" bIns="53163"/>
          <a:lstStyle/>
          <a:p>
            <a:pPr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/>
              <a:t>V4 model can then be referenced into any V6 structure without converting it to V6</a:t>
            </a:r>
          </a:p>
          <a:p>
            <a:pPr lvl="1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>
                <a:ea typeface="+mn-ea"/>
              </a:rPr>
              <a:t>Reuse V4 product structures into any other V6 structures.</a:t>
            </a:r>
          </a:p>
          <a:p>
            <a:pPr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/>
              <a:t>V4 model can also be converted into CATIA V6 format</a:t>
            </a:r>
          </a:p>
          <a:p>
            <a:pPr lvl="1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>
                <a:ea typeface="+mn-ea"/>
              </a:rPr>
              <a:t>Copy / Paste of V4 data into a V6 representation</a:t>
            </a:r>
          </a:p>
          <a:p>
            <a:pPr lvl="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>
                <a:ea typeface="+mn-ea"/>
              </a:rPr>
              <a:t>Interactive process. Batch planned.</a:t>
            </a:r>
          </a:p>
          <a:p>
            <a:pPr lvl="1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>
                <a:ea typeface="+mn-ea"/>
              </a:rPr>
              <a:t>‘As Result’ – get the geometry only</a:t>
            </a:r>
          </a:p>
          <a:p>
            <a:pPr lvl="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>
                <a:ea typeface="+mn-ea"/>
              </a:rPr>
              <a:t>Some modifications possible through ‘Feature Recognition’ tool for instance</a:t>
            </a:r>
          </a:p>
          <a:p>
            <a:pPr lvl="1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>
                <a:ea typeface="+mn-ea"/>
              </a:rPr>
              <a:t>‘As Spec’ – get the history, modify design</a:t>
            </a:r>
          </a:p>
          <a:p>
            <a:pPr lvl="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>
                <a:ea typeface="+mn-ea"/>
              </a:rPr>
              <a:t>Only for Solid objects</a:t>
            </a:r>
          </a:p>
          <a:p>
            <a:pPr lvl="1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>
                <a:ea typeface="+mn-ea"/>
              </a:rPr>
              <a:t>Conversion of drawings: V4 Draw to V6 representation </a:t>
            </a:r>
          </a:p>
          <a:p>
            <a:pPr lvl="2"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>
                <a:ea typeface="+mn-ea"/>
              </a:rPr>
              <a:t>Drawing edit capability; FT&amp;A non associative to 3D, need to be done after.</a:t>
            </a:r>
          </a:p>
          <a:p>
            <a:pPr>
              <a:spcBef>
                <a:spcPct val="50000"/>
              </a:spcBef>
              <a:buClr>
                <a:srgbClr val="000099"/>
              </a:buClr>
              <a:buSzPct val="125000"/>
              <a:defRPr/>
            </a:pPr>
            <a:r>
              <a:rPr lang="en-US" sz="1400" dirty="0" smtClean="0"/>
              <a:t>CATIA V4 minimum level is CATIA V4R1.9</a:t>
            </a:r>
          </a:p>
        </p:txBody>
      </p:sp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9847" y="1581459"/>
            <a:ext cx="2626818" cy="1794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" name="Right Arrow 39"/>
          <p:cNvSpPr/>
          <p:nvPr/>
        </p:nvSpPr>
        <p:spPr>
          <a:xfrm>
            <a:off x="6119813" y="1908175"/>
            <a:ext cx="1260475" cy="1041400"/>
          </a:xfrm>
          <a:prstGeom prst="rightArrow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326" tIns="53163" rIns="106326" bIns="53163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3959225" y="1462088"/>
            <a:ext cx="2597150" cy="1835150"/>
          </a:xfrm>
          <a:prstGeom prst="roundRect">
            <a:avLst/>
          </a:prstGeom>
          <a:solidFill>
            <a:srgbClr val="CCFFCC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326" tIns="53163" rIns="106326" bIns="53163" anchor="ctr"/>
          <a:lstStyle/>
          <a:p>
            <a:pPr algn="ctr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accent4"/>
                </a:solidFill>
              </a:rPr>
              <a:t> V4 model can be </a:t>
            </a:r>
            <a:r>
              <a:rPr lang="en-US" sz="1600" b="1" dirty="0">
                <a:solidFill>
                  <a:schemeClr val="accent4"/>
                </a:solidFill>
              </a:rPr>
              <a:t>integrated</a:t>
            </a:r>
            <a:r>
              <a:rPr lang="en-US" sz="1600" dirty="0">
                <a:solidFill>
                  <a:schemeClr val="accent4"/>
                </a:solidFill>
              </a:rPr>
              <a:t> to a V6 structure  without converting it to V6</a:t>
            </a:r>
          </a:p>
          <a:p>
            <a:pPr algn="ctr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accent4"/>
                </a:solidFill>
              </a:rPr>
              <a:t> Capacity to copy/paste data from V4 to V6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2982913" y="1908175"/>
            <a:ext cx="1260475" cy="1041400"/>
          </a:xfrm>
          <a:prstGeom prst="rightArrow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326" tIns="53163" rIns="106326" bIns="53163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7" name="Picture 6" descr="http://5axes.free.fr/Chrono/catiaV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9978" y="1574023"/>
            <a:ext cx="2519945" cy="1809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97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Data Exchange V4/V5 &gt; V6: File Based 3/3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7845425" y="2070100"/>
            <a:ext cx="915988" cy="836613"/>
          </a:xfrm>
          <a:prstGeom prst="roundRect">
            <a:avLst/>
          </a:prstGeom>
          <a:solidFill>
            <a:schemeClr val="accent3"/>
          </a:solidFill>
          <a:ln w="9525" algn="ctr">
            <a:solidFill>
              <a:schemeClr val="accent4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4652" tIns="54419" rIns="41861" bIns="54419">
            <a:spAutoFit/>
          </a:bodyPr>
          <a:lstStyle/>
          <a:p>
            <a:pPr algn="ctr">
              <a:defRPr/>
            </a:pPr>
            <a:r>
              <a:rPr lang="en-US" sz="4200" b="1" dirty="0">
                <a:solidFill>
                  <a:srgbClr val="FF0000"/>
                </a:solidFill>
              </a:rPr>
              <a:t>V6</a:t>
            </a:r>
          </a:p>
        </p:txBody>
      </p: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1824038" y="2070100"/>
            <a:ext cx="915987" cy="836613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accent4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4652" tIns="54419" rIns="41861" bIns="54419">
            <a:spAutoFit/>
          </a:bodyPr>
          <a:lstStyle/>
          <a:p>
            <a:pPr algn="ctr">
              <a:defRPr/>
            </a:pPr>
            <a:r>
              <a:rPr lang="en-US" sz="4200" b="1" dirty="0">
                <a:solidFill>
                  <a:srgbClr val="FF0000"/>
                </a:solidFill>
              </a:rPr>
              <a:t>V4</a:t>
            </a:r>
            <a:endParaRPr lang="en-US" sz="2300" b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1528422">
            <a:off x="8474075" y="5018088"/>
            <a:ext cx="1709738" cy="434975"/>
          </a:xfrm>
          <a:prstGeom prst="round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326" tIns="53163" rIns="106326" bIns="53163" anchor="ctr"/>
          <a:lstStyle/>
          <a:p>
            <a:pPr algn="ctr">
              <a:defRPr/>
            </a:pPr>
            <a:r>
              <a:rPr lang="en-US" sz="1600" b="1" dirty="0">
                <a:solidFill>
                  <a:srgbClr val="FF0000"/>
                </a:solidFill>
              </a:rPr>
              <a:t>V6R2009 GA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0263" y="850900"/>
            <a:ext cx="4173537" cy="360363"/>
          </a:xfrm>
          <a:prstGeom prst="rect">
            <a:avLst/>
          </a:prstGeom>
        </p:spPr>
        <p:txBody>
          <a:bodyPr wrap="none" lIns="106326" tIns="53163" rIns="106326" bIns="53163">
            <a:spAutoFit/>
          </a:bodyPr>
          <a:lstStyle/>
          <a:p>
            <a:pPr marL="398724" indent="-398724" eaLnBrk="1" hangingPunct="1">
              <a:lnSpc>
                <a:spcPct val="70000"/>
              </a:lnSpc>
              <a:spcBef>
                <a:spcPct val="40000"/>
              </a:spcBef>
              <a:defRPr/>
            </a:pPr>
            <a:r>
              <a:rPr lang="en-US" sz="2300" kern="0" dirty="0">
                <a:solidFill>
                  <a:srgbClr val="FF0000"/>
                </a:solidFill>
                <a:latin typeface="Arial"/>
              </a:rPr>
              <a:t>File Based Data Import (FBDI)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67"/>
          <p:cNvSpPr>
            <a:spLocks noGrp="1"/>
          </p:cNvSpPr>
          <p:nvPr>
            <p:ph type="title"/>
          </p:nvPr>
        </p:nvSpPr>
        <p:spPr>
          <a:xfrm>
            <a:off x="511175" y="227013"/>
            <a:ext cx="9818688" cy="604837"/>
          </a:xfrm>
        </p:spPr>
        <p:txBody>
          <a:bodyPr/>
          <a:lstStyle/>
          <a:p>
            <a:r>
              <a:rPr lang="en-US" sz="3200" smtClean="0"/>
              <a:t>Data Exchange V6 / V4/V5: </a:t>
            </a:r>
            <a:r>
              <a:rPr lang="en-US" altLang="ja-JP" sz="3200" smtClean="0">
                <a:ea typeface="ＭＳ Ｐゴシック" charset="-128"/>
              </a:rPr>
              <a:t>Keep Relational Links</a:t>
            </a:r>
            <a:endParaRPr lang="en-US" sz="3200" smtClean="0"/>
          </a:p>
        </p:txBody>
      </p:sp>
      <p:grpSp>
        <p:nvGrpSpPr>
          <p:cNvPr id="41987" name="Group 67"/>
          <p:cNvGrpSpPr>
            <a:grpSpLocks/>
          </p:cNvGrpSpPr>
          <p:nvPr/>
        </p:nvGrpSpPr>
        <p:grpSpPr bwMode="auto">
          <a:xfrm>
            <a:off x="612775" y="1189038"/>
            <a:ext cx="8972550" cy="6229350"/>
            <a:chOff x="0" y="954088"/>
            <a:chExt cx="10799763" cy="6821487"/>
          </a:xfrm>
        </p:grpSpPr>
        <p:cxnSp>
          <p:nvCxnSpPr>
            <p:cNvPr id="41988" name="Elbow Connector 82"/>
            <p:cNvCxnSpPr>
              <a:cxnSpLocks noChangeShapeType="1"/>
              <a:stCxn id="42037" idx="4"/>
              <a:endCxn id="42034" idx="4"/>
            </p:cNvCxnSpPr>
            <p:nvPr/>
          </p:nvCxnSpPr>
          <p:spPr bwMode="auto">
            <a:xfrm rot="5400000">
              <a:off x="5267325" y="-1666874"/>
              <a:ext cx="1587" cy="7834312"/>
            </a:xfrm>
            <a:prstGeom prst="bentConnector3">
              <a:avLst>
                <a:gd name="adj1" fmla="val 300467074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pic>
          <p:nvPicPr>
            <p:cNvPr id="41989" name="Picture 53" descr="v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60450" y="3616325"/>
              <a:ext cx="1831975" cy="171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1" name="AutoShape 9"/>
            <p:cNvSpPr>
              <a:spLocks noChangeArrowheads="1"/>
            </p:cNvSpPr>
            <p:nvPr/>
          </p:nvSpPr>
          <p:spPr bwMode="auto">
            <a:xfrm>
              <a:off x="89808" y="4251835"/>
              <a:ext cx="852211" cy="571935"/>
            </a:xfrm>
            <a:prstGeom prst="flowChartPreparation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OEM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Assy</a:t>
              </a:r>
            </a:p>
          </p:txBody>
        </p:sp>
        <p:sp>
          <p:nvSpPr>
            <p:cNvPr id="14342" name="AutoShape 10"/>
            <p:cNvSpPr>
              <a:spLocks noChangeArrowheads="1"/>
            </p:cNvSpPr>
            <p:nvPr/>
          </p:nvSpPr>
          <p:spPr bwMode="auto">
            <a:xfrm>
              <a:off x="674508" y="4785525"/>
              <a:ext cx="850299" cy="571934"/>
            </a:xfrm>
            <a:prstGeom prst="flowChartPreparation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OEM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Part</a:t>
              </a:r>
            </a:p>
          </p:txBody>
        </p:sp>
        <p:sp>
          <p:nvSpPr>
            <p:cNvPr id="14343" name="AutoShape 11"/>
            <p:cNvSpPr>
              <a:spLocks noChangeArrowheads="1"/>
            </p:cNvSpPr>
            <p:nvPr/>
          </p:nvSpPr>
          <p:spPr bwMode="auto">
            <a:xfrm>
              <a:off x="674508" y="5439164"/>
              <a:ext cx="850299" cy="571934"/>
            </a:xfrm>
            <a:prstGeom prst="flowChartPreparation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OEM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Part</a:t>
              </a:r>
            </a:p>
          </p:txBody>
        </p:sp>
        <p:cxnSp>
          <p:nvCxnSpPr>
            <p:cNvPr id="14344" name="AutoShape 12"/>
            <p:cNvCxnSpPr>
              <a:cxnSpLocks noChangeShapeType="1"/>
              <a:stCxn id="14341" idx="2"/>
              <a:endCxn id="14342" idx="1"/>
            </p:cNvCxnSpPr>
            <p:nvPr/>
          </p:nvCxnSpPr>
          <p:spPr bwMode="auto">
            <a:xfrm rot="16200000" flipH="1">
              <a:off x="470915" y="4868766"/>
              <a:ext cx="248591" cy="158596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345" name="AutoShape 13"/>
            <p:cNvCxnSpPr>
              <a:cxnSpLocks noChangeShapeType="1"/>
              <a:stCxn id="14341" idx="2"/>
              <a:endCxn id="14343" idx="1"/>
            </p:cNvCxnSpPr>
            <p:nvPr/>
          </p:nvCxnSpPr>
          <p:spPr bwMode="auto">
            <a:xfrm rot="16200000" flipH="1">
              <a:off x="144096" y="5195586"/>
              <a:ext cx="902230" cy="158596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346" name="AutoShape 14"/>
            <p:cNvSpPr>
              <a:spLocks noChangeArrowheads="1"/>
            </p:cNvSpPr>
            <p:nvPr/>
          </p:nvSpPr>
          <p:spPr bwMode="auto">
            <a:xfrm>
              <a:off x="1752191" y="5072360"/>
              <a:ext cx="682150" cy="450247"/>
            </a:xfrm>
            <a:prstGeom prst="flowChartProcess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900" dirty="0">
                  <a:solidFill>
                    <a:srgbClr val="120C80"/>
                  </a:solidFill>
                </a:rPr>
                <a:t>3D Shape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900" dirty="0" err="1">
                  <a:solidFill>
                    <a:srgbClr val="120C80"/>
                  </a:solidFill>
                </a:rPr>
                <a:t>feature</a:t>
              </a:r>
              <a:endParaRPr lang="fr-FR" sz="900" dirty="0">
                <a:solidFill>
                  <a:srgbClr val="120C80"/>
                </a:solidFill>
              </a:endParaRPr>
            </a:p>
          </p:txBody>
        </p:sp>
        <p:cxnSp>
          <p:nvCxnSpPr>
            <p:cNvPr id="14347" name="AutoShape 15"/>
            <p:cNvCxnSpPr>
              <a:cxnSpLocks noChangeShapeType="1"/>
              <a:stCxn id="14342" idx="3"/>
              <a:endCxn id="14346" idx="1"/>
            </p:cNvCxnSpPr>
            <p:nvPr/>
          </p:nvCxnSpPr>
          <p:spPr bwMode="auto">
            <a:xfrm>
              <a:off x="1524807" y="5072360"/>
              <a:ext cx="227384" cy="225992"/>
            </a:xfrm>
            <a:prstGeom prst="bentConnector3">
              <a:avLst>
                <a:gd name="adj1" fmla="val 49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348" name="AutoShape 16"/>
            <p:cNvSpPr>
              <a:spLocks noChangeArrowheads="1"/>
            </p:cNvSpPr>
            <p:nvPr/>
          </p:nvSpPr>
          <p:spPr bwMode="auto">
            <a:xfrm>
              <a:off x="1752191" y="5765983"/>
              <a:ext cx="682150" cy="450245"/>
            </a:xfrm>
            <a:prstGeom prst="flowChartProcess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900" dirty="0">
                  <a:solidFill>
                    <a:srgbClr val="120C80"/>
                  </a:solidFill>
                </a:rPr>
                <a:t>3D Shape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900" dirty="0" err="1">
                  <a:solidFill>
                    <a:srgbClr val="120C80"/>
                  </a:solidFill>
                </a:rPr>
                <a:t>feature</a:t>
              </a:r>
              <a:endParaRPr lang="fr-FR" sz="900" dirty="0">
                <a:solidFill>
                  <a:srgbClr val="120C80"/>
                </a:solidFill>
              </a:endParaRPr>
            </a:p>
          </p:txBody>
        </p:sp>
        <p:cxnSp>
          <p:nvCxnSpPr>
            <p:cNvPr id="14349" name="AutoShape 17"/>
            <p:cNvCxnSpPr>
              <a:cxnSpLocks noChangeShapeType="1"/>
              <a:stCxn id="14343" idx="3"/>
              <a:endCxn id="14348" idx="1"/>
            </p:cNvCxnSpPr>
            <p:nvPr/>
          </p:nvCxnSpPr>
          <p:spPr bwMode="auto">
            <a:xfrm>
              <a:off x="1524807" y="5725999"/>
              <a:ext cx="227384" cy="265976"/>
            </a:xfrm>
            <a:prstGeom prst="bentConnector3">
              <a:avLst>
                <a:gd name="adj1" fmla="val 49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350" name="Rectangle 18"/>
            <p:cNvSpPr>
              <a:spLocks noChangeArrowheads="1"/>
            </p:cNvSpPr>
            <p:nvPr/>
          </p:nvSpPr>
          <p:spPr bwMode="auto">
            <a:xfrm>
              <a:off x="515912" y="1273954"/>
              <a:ext cx="1733084" cy="443292"/>
            </a:xfrm>
            <a:prstGeom prst="roundRect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300" b="1" dirty="0" err="1">
                  <a:solidFill>
                    <a:schemeClr val="tx1"/>
                  </a:solidFill>
                </a:rPr>
                <a:t>Context</a:t>
              </a:r>
              <a:r>
                <a:rPr lang="fr-FR" sz="1300" b="1" dirty="0">
                  <a:solidFill>
                    <a:schemeClr val="tx1"/>
                  </a:solidFill>
                </a:rPr>
                <a:t> </a:t>
              </a:r>
              <a:r>
                <a:rPr lang="fr-FR" sz="1300" b="1" dirty="0" err="1">
                  <a:solidFill>
                    <a:schemeClr val="tx1"/>
                  </a:solidFill>
                </a:rPr>
                <a:t>done</a:t>
              </a:r>
              <a:r>
                <a:rPr lang="fr-FR" sz="1300" b="1" dirty="0">
                  <a:solidFill>
                    <a:schemeClr val="tx1"/>
                  </a:solidFill>
                </a:rPr>
                <a:t> by OEM in V6</a:t>
              </a:r>
            </a:p>
          </p:txBody>
        </p:sp>
        <p:sp>
          <p:nvSpPr>
            <p:cNvPr id="14391" name="AutoShape 20"/>
            <p:cNvSpPr>
              <a:spLocks noChangeArrowheads="1"/>
            </p:cNvSpPr>
            <p:nvPr/>
          </p:nvSpPr>
          <p:spPr bwMode="auto">
            <a:xfrm>
              <a:off x="2904395" y="4284865"/>
              <a:ext cx="1154115" cy="408524"/>
            </a:xfrm>
            <a:prstGeom prst="flowChartPreparation">
              <a:avLst/>
            </a:prstGeom>
            <a:solidFill>
              <a:srgbClr val="00B0F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OEM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1200" dirty="0" err="1"/>
                <a:t>CATProduct</a:t>
              </a:r>
              <a:endParaRPr lang="fr-FR" sz="1200" dirty="0"/>
            </a:p>
          </p:txBody>
        </p:sp>
        <p:cxnSp>
          <p:nvCxnSpPr>
            <p:cNvPr id="14392" name="AutoShape 21"/>
            <p:cNvCxnSpPr>
              <a:cxnSpLocks noChangeShapeType="1"/>
              <a:stCxn id="14391" idx="2"/>
              <a:endCxn id="14394" idx="1"/>
            </p:cNvCxnSpPr>
            <p:nvPr/>
          </p:nvCxnSpPr>
          <p:spPr bwMode="auto">
            <a:xfrm rot="16200000" flipH="1">
              <a:off x="3378470" y="4798282"/>
              <a:ext cx="389402" cy="17961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393" name="AutoShape 22"/>
            <p:cNvCxnSpPr>
              <a:cxnSpLocks noChangeShapeType="1"/>
              <a:stCxn id="14391" idx="2"/>
              <a:endCxn id="14395" idx="1"/>
            </p:cNvCxnSpPr>
            <p:nvPr/>
          </p:nvCxnSpPr>
          <p:spPr bwMode="auto">
            <a:xfrm rot="16200000" flipH="1">
              <a:off x="3090764" y="5085989"/>
              <a:ext cx="964813" cy="17961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394" name="AutoShape 23"/>
            <p:cNvSpPr>
              <a:spLocks noChangeArrowheads="1"/>
            </p:cNvSpPr>
            <p:nvPr/>
          </p:nvSpPr>
          <p:spPr bwMode="auto">
            <a:xfrm>
              <a:off x="3662978" y="4858537"/>
              <a:ext cx="829281" cy="448508"/>
            </a:xfrm>
            <a:prstGeom prst="flowChartProcess">
              <a:avLst/>
            </a:prstGeom>
            <a:solidFill>
              <a:srgbClr val="00B0F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900" dirty="0"/>
                <a:t>OEM </a:t>
              </a:r>
              <a:r>
                <a:rPr lang="fr-FR" sz="900" dirty="0" err="1"/>
                <a:t>CATPart</a:t>
              </a:r>
              <a:endParaRPr lang="fr-FR" sz="900" dirty="0"/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900" dirty="0"/>
                <a:t>import</a:t>
              </a:r>
            </a:p>
          </p:txBody>
        </p:sp>
        <p:sp>
          <p:nvSpPr>
            <p:cNvPr id="14395" name="AutoShape 24"/>
            <p:cNvSpPr>
              <a:spLocks noChangeArrowheads="1"/>
            </p:cNvSpPr>
            <p:nvPr/>
          </p:nvSpPr>
          <p:spPr bwMode="auto">
            <a:xfrm>
              <a:off x="3662978" y="5432210"/>
              <a:ext cx="829281" cy="450245"/>
            </a:xfrm>
            <a:prstGeom prst="flowChartProcess">
              <a:avLst/>
            </a:prstGeom>
            <a:solidFill>
              <a:srgbClr val="00B0F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900" dirty="0"/>
                <a:t>OEM </a:t>
              </a:r>
              <a:r>
                <a:rPr lang="fr-FR" sz="900" dirty="0" err="1"/>
                <a:t>CATPart</a:t>
              </a:r>
              <a:endParaRPr lang="fr-FR" sz="900" dirty="0"/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900" dirty="0"/>
                <a:t>Import</a:t>
              </a:r>
            </a:p>
          </p:txBody>
        </p:sp>
        <p:sp>
          <p:nvSpPr>
            <p:cNvPr id="14398" name="Rectangle 27"/>
            <p:cNvSpPr>
              <a:spLocks noChangeArrowheads="1"/>
            </p:cNvSpPr>
            <p:nvPr/>
          </p:nvSpPr>
          <p:spPr bwMode="auto">
            <a:xfrm>
              <a:off x="2879555" y="1273954"/>
              <a:ext cx="2019700" cy="443292"/>
            </a:xfrm>
            <a:prstGeom prst="roundRect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300" b="1" dirty="0">
                  <a:solidFill>
                    <a:schemeClr val="tx1"/>
                  </a:solidFill>
                </a:rPr>
                <a:t>And sent to the supplier </a:t>
              </a:r>
              <a:r>
                <a:rPr lang="fr-FR" sz="1300" b="1" dirty="0" err="1">
                  <a:solidFill>
                    <a:schemeClr val="tx1"/>
                  </a:solidFill>
                </a:rPr>
                <a:t>who</a:t>
              </a:r>
              <a:r>
                <a:rPr lang="fr-FR" sz="1300" b="1" dirty="0">
                  <a:solidFill>
                    <a:schemeClr val="tx1"/>
                  </a:solidFill>
                </a:rPr>
                <a:t> </a:t>
              </a:r>
              <a:r>
                <a:rPr lang="fr-FR" sz="1300" b="1" dirty="0" err="1">
                  <a:solidFill>
                    <a:schemeClr val="tx1"/>
                  </a:solidFill>
                </a:rPr>
                <a:t>works</a:t>
              </a:r>
              <a:r>
                <a:rPr lang="fr-FR" sz="1300" b="1" dirty="0">
                  <a:solidFill>
                    <a:schemeClr val="tx1"/>
                  </a:solidFill>
                </a:rPr>
                <a:t> in V5</a:t>
              </a:r>
            </a:p>
          </p:txBody>
        </p:sp>
        <p:sp>
          <p:nvSpPr>
            <p:cNvPr id="14370" name="AutoShape 33"/>
            <p:cNvSpPr>
              <a:spLocks noChangeArrowheads="1"/>
            </p:cNvSpPr>
            <p:nvPr/>
          </p:nvSpPr>
          <p:spPr bwMode="auto">
            <a:xfrm>
              <a:off x="8252686" y="4204899"/>
              <a:ext cx="852211" cy="571934"/>
            </a:xfrm>
            <a:prstGeom prst="flowChartPreparation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OEM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Assy</a:t>
              </a:r>
            </a:p>
          </p:txBody>
        </p:sp>
        <p:sp>
          <p:nvSpPr>
            <p:cNvPr id="14371" name="AutoShape 34"/>
            <p:cNvSpPr>
              <a:spLocks noChangeArrowheads="1"/>
            </p:cNvSpPr>
            <p:nvPr/>
          </p:nvSpPr>
          <p:spPr bwMode="auto">
            <a:xfrm>
              <a:off x="8837386" y="4736849"/>
              <a:ext cx="852211" cy="573672"/>
            </a:xfrm>
            <a:prstGeom prst="flowChartPreparation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OEM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Part</a:t>
              </a:r>
            </a:p>
          </p:txBody>
        </p:sp>
        <p:sp>
          <p:nvSpPr>
            <p:cNvPr id="14372" name="AutoShape 35"/>
            <p:cNvSpPr>
              <a:spLocks noChangeArrowheads="1"/>
            </p:cNvSpPr>
            <p:nvPr/>
          </p:nvSpPr>
          <p:spPr bwMode="auto">
            <a:xfrm>
              <a:off x="8837386" y="5392226"/>
              <a:ext cx="852211" cy="573672"/>
            </a:xfrm>
            <a:prstGeom prst="flowChartPreparation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OEM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Part</a:t>
              </a:r>
            </a:p>
          </p:txBody>
        </p:sp>
        <p:cxnSp>
          <p:nvCxnSpPr>
            <p:cNvPr id="14373" name="AutoShape 36"/>
            <p:cNvCxnSpPr>
              <a:cxnSpLocks noChangeShapeType="1"/>
              <a:stCxn id="14370" idx="2"/>
              <a:endCxn id="14371" idx="1"/>
            </p:cNvCxnSpPr>
            <p:nvPr/>
          </p:nvCxnSpPr>
          <p:spPr bwMode="auto">
            <a:xfrm rot="16200000" flipH="1">
              <a:off x="8634662" y="4820961"/>
              <a:ext cx="246853" cy="158596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374" name="AutoShape 37"/>
            <p:cNvCxnSpPr>
              <a:cxnSpLocks noChangeShapeType="1"/>
              <a:stCxn id="14370" idx="2"/>
              <a:endCxn id="14372" idx="1"/>
            </p:cNvCxnSpPr>
            <p:nvPr/>
          </p:nvCxnSpPr>
          <p:spPr bwMode="auto">
            <a:xfrm rot="16200000" flipH="1">
              <a:off x="8306105" y="5149518"/>
              <a:ext cx="903969" cy="158596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375" name="AutoShape 38"/>
            <p:cNvSpPr>
              <a:spLocks noChangeArrowheads="1"/>
            </p:cNvSpPr>
            <p:nvPr/>
          </p:nvSpPr>
          <p:spPr bwMode="auto">
            <a:xfrm>
              <a:off x="9915070" y="5023685"/>
              <a:ext cx="682150" cy="451984"/>
            </a:xfrm>
            <a:prstGeom prst="flowChartProcess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900" dirty="0">
                  <a:solidFill>
                    <a:srgbClr val="120C80"/>
                  </a:solidFill>
                </a:rPr>
                <a:t>3D Shape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900" dirty="0" err="1">
                  <a:solidFill>
                    <a:srgbClr val="120C80"/>
                  </a:solidFill>
                </a:rPr>
                <a:t>feature</a:t>
              </a:r>
              <a:endParaRPr lang="fr-FR" sz="900" dirty="0">
                <a:solidFill>
                  <a:srgbClr val="120C80"/>
                </a:solidFill>
              </a:endParaRPr>
            </a:p>
          </p:txBody>
        </p:sp>
        <p:cxnSp>
          <p:nvCxnSpPr>
            <p:cNvPr id="14376" name="AutoShape 39"/>
            <p:cNvCxnSpPr>
              <a:cxnSpLocks noChangeShapeType="1"/>
              <a:stCxn id="14371" idx="3"/>
              <a:endCxn id="14375" idx="1"/>
            </p:cNvCxnSpPr>
            <p:nvPr/>
          </p:nvCxnSpPr>
          <p:spPr bwMode="auto">
            <a:xfrm>
              <a:off x="9689597" y="5023685"/>
              <a:ext cx="225473" cy="227731"/>
            </a:xfrm>
            <a:prstGeom prst="bentConnector3">
              <a:avLst>
                <a:gd name="adj1" fmla="val 4926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377" name="AutoShape 40"/>
            <p:cNvSpPr>
              <a:spLocks noChangeArrowheads="1"/>
            </p:cNvSpPr>
            <p:nvPr/>
          </p:nvSpPr>
          <p:spPr bwMode="auto">
            <a:xfrm>
              <a:off x="9915070" y="5719046"/>
              <a:ext cx="682150" cy="450247"/>
            </a:xfrm>
            <a:prstGeom prst="flowChartProcess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900" dirty="0">
                  <a:solidFill>
                    <a:srgbClr val="120C80"/>
                  </a:solidFill>
                </a:rPr>
                <a:t>3D Shape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900" dirty="0" err="1">
                  <a:solidFill>
                    <a:srgbClr val="120C80"/>
                  </a:solidFill>
                </a:rPr>
                <a:t>feature</a:t>
              </a:r>
              <a:endParaRPr lang="fr-FR" sz="900" dirty="0">
                <a:solidFill>
                  <a:srgbClr val="120C80"/>
                </a:solidFill>
              </a:endParaRPr>
            </a:p>
          </p:txBody>
        </p:sp>
        <p:cxnSp>
          <p:nvCxnSpPr>
            <p:cNvPr id="14378" name="AutoShape 41"/>
            <p:cNvCxnSpPr>
              <a:cxnSpLocks noChangeShapeType="1"/>
              <a:stCxn id="14372" idx="3"/>
              <a:endCxn id="14377" idx="1"/>
            </p:cNvCxnSpPr>
            <p:nvPr/>
          </p:nvCxnSpPr>
          <p:spPr bwMode="auto">
            <a:xfrm>
              <a:off x="9689597" y="5680801"/>
              <a:ext cx="225473" cy="264237"/>
            </a:xfrm>
            <a:prstGeom prst="bentConnector3">
              <a:avLst>
                <a:gd name="adj1" fmla="val 4926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379" name="AutoShape 42"/>
            <p:cNvSpPr>
              <a:spLocks noChangeArrowheads="1"/>
            </p:cNvSpPr>
            <p:nvPr/>
          </p:nvSpPr>
          <p:spPr bwMode="auto">
            <a:xfrm>
              <a:off x="8858404" y="6087587"/>
              <a:ext cx="850300" cy="573672"/>
            </a:xfrm>
            <a:prstGeom prst="flowChartPreparation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/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SUP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1200" dirty="0" err="1"/>
                <a:t>Drawing</a:t>
              </a:r>
              <a:endParaRPr lang="fr-FR" sz="1200" dirty="0"/>
            </a:p>
          </p:txBody>
        </p:sp>
        <p:sp>
          <p:nvSpPr>
            <p:cNvPr id="14380" name="AutoShape 43"/>
            <p:cNvSpPr>
              <a:spLocks noChangeArrowheads="1"/>
            </p:cNvSpPr>
            <p:nvPr/>
          </p:nvSpPr>
          <p:spPr bwMode="auto">
            <a:xfrm>
              <a:off x="9936088" y="6376161"/>
              <a:ext cx="680240" cy="450247"/>
            </a:xfrm>
            <a:prstGeom prst="flowChartProcess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/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900" dirty="0" err="1">
                  <a:solidFill>
                    <a:srgbClr val="120C80"/>
                  </a:solidFill>
                </a:rPr>
                <a:t>drawing</a:t>
              </a:r>
              <a:endParaRPr lang="fr-FR" sz="900" dirty="0">
                <a:solidFill>
                  <a:srgbClr val="120C80"/>
                </a:solidFill>
              </a:endParaRPr>
            </a:p>
          </p:txBody>
        </p:sp>
        <p:cxnSp>
          <p:nvCxnSpPr>
            <p:cNvPr id="14381" name="AutoShape 44"/>
            <p:cNvCxnSpPr>
              <a:cxnSpLocks noChangeShapeType="1"/>
              <a:stCxn id="14379" idx="3"/>
              <a:endCxn id="14380" idx="1"/>
            </p:cNvCxnSpPr>
            <p:nvPr/>
          </p:nvCxnSpPr>
          <p:spPr bwMode="auto">
            <a:xfrm>
              <a:off x="9708705" y="6376161"/>
              <a:ext cx="227383" cy="224254"/>
            </a:xfrm>
            <a:prstGeom prst="bentConnector3">
              <a:avLst>
                <a:gd name="adj1" fmla="val 4926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/>
              </a:outerShdw>
            </a:effectLst>
          </p:spPr>
        </p:cxnSp>
        <p:cxnSp>
          <p:nvCxnSpPr>
            <p:cNvPr id="14382" name="AutoShape 45"/>
            <p:cNvCxnSpPr>
              <a:cxnSpLocks noChangeShapeType="1"/>
              <a:stCxn id="14370" idx="2"/>
              <a:endCxn id="14379" idx="1"/>
            </p:cNvCxnSpPr>
            <p:nvPr/>
          </p:nvCxnSpPr>
          <p:spPr bwMode="auto">
            <a:xfrm rot="16200000" flipH="1">
              <a:off x="7970757" y="5486777"/>
              <a:ext cx="1597591" cy="17770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384" name="Freeform 47"/>
            <p:cNvSpPr>
              <a:spLocks/>
            </p:cNvSpPr>
            <p:nvPr/>
          </p:nvSpPr>
          <p:spPr bwMode="auto">
            <a:xfrm>
              <a:off x="10580023" y="5965899"/>
              <a:ext cx="187257" cy="519783"/>
            </a:xfrm>
            <a:custGeom>
              <a:avLst/>
              <a:gdLst>
                <a:gd name="T0" fmla="*/ 6 w 112"/>
                <a:gd name="T1" fmla="*/ 288 h 288"/>
                <a:gd name="T2" fmla="*/ 96 w 112"/>
                <a:gd name="T3" fmla="*/ 198 h 288"/>
                <a:gd name="T4" fmla="*/ 96 w 112"/>
                <a:gd name="T5" fmla="*/ 96 h 288"/>
                <a:gd name="T6" fmla="*/ 0 w 11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288"/>
                <a:gd name="T14" fmla="*/ 112 w 11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288">
                  <a:moveTo>
                    <a:pt x="6" y="288"/>
                  </a:moveTo>
                  <a:cubicBezTo>
                    <a:pt x="21" y="273"/>
                    <a:pt x="81" y="230"/>
                    <a:pt x="96" y="198"/>
                  </a:cubicBezTo>
                  <a:cubicBezTo>
                    <a:pt x="111" y="166"/>
                    <a:pt x="112" y="129"/>
                    <a:pt x="96" y="96"/>
                  </a:cubicBezTo>
                  <a:cubicBezTo>
                    <a:pt x="80" y="63"/>
                    <a:pt x="20" y="20"/>
                    <a:pt x="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385" name="Rectangle 48"/>
            <p:cNvSpPr>
              <a:spLocks noChangeArrowheads="1"/>
            </p:cNvSpPr>
            <p:nvPr/>
          </p:nvSpPr>
          <p:spPr bwMode="auto">
            <a:xfrm>
              <a:off x="8281347" y="1273954"/>
              <a:ext cx="1757923" cy="443292"/>
            </a:xfrm>
            <a:prstGeom prst="roundRect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300" b="1" dirty="0">
                  <a:solidFill>
                    <a:schemeClr val="tx1"/>
                  </a:solidFill>
                </a:rPr>
                <a:t>Data are </a:t>
              </a:r>
              <a:r>
                <a:rPr lang="fr-FR" sz="1300" b="1" dirty="0" err="1">
                  <a:solidFill>
                    <a:schemeClr val="tx1"/>
                  </a:solidFill>
                </a:rPr>
                <a:t>reimported</a:t>
              </a:r>
              <a:r>
                <a:rPr lang="fr-FR" sz="1300" b="1" dirty="0">
                  <a:solidFill>
                    <a:schemeClr val="tx1"/>
                  </a:solidFill>
                </a:rPr>
                <a:t> in V6</a:t>
              </a:r>
            </a:p>
          </p:txBody>
        </p:sp>
        <p:sp>
          <p:nvSpPr>
            <p:cNvPr id="14358" name="AutoShape 54"/>
            <p:cNvSpPr>
              <a:spLocks noChangeArrowheads="1"/>
            </p:cNvSpPr>
            <p:nvPr/>
          </p:nvSpPr>
          <p:spPr bwMode="auto">
            <a:xfrm>
              <a:off x="5399882" y="4284865"/>
              <a:ext cx="1154115" cy="408524"/>
            </a:xfrm>
            <a:prstGeom prst="flowChartPreparation">
              <a:avLst/>
            </a:prstGeom>
            <a:solidFill>
              <a:srgbClr val="00B0F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OEM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1200" dirty="0" err="1"/>
                <a:t>CATProduct</a:t>
              </a:r>
              <a:endParaRPr lang="fr-FR" sz="1200" dirty="0"/>
            </a:p>
          </p:txBody>
        </p:sp>
        <p:cxnSp>
          <p:nvCxnSpPr>
            <p:cNvPr id="14359" name="AutoShape 55"/>
            <p:cNvCxnSpPr>
              <a:cxnSpLocks noChangeShapeType="1"/>
              <a:stCxn id="14358" idx="2"/>
              <a:endCxn id="14361" idx="1"/>
            </p:cNvCxnSpPr>
            <p:nvPr/>
          </p:nvCxnSpPr>
          <p:spPr bwMode="auto">
            <a:xfrm rot="16200000" flipH="1">
              <a:off x="5873001" y="4799238"/>
              <a:ext cx="389402" cy="17770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360" name="AutoShape 56"/>
            <p:cNvCxnSpPr>
              <a:cxnSpLocks noChangeShapeType="1"/>
              <a:stCxn id="14358" idx="2"/>
              <a:endCxn id="14362" idx="1"/>
            </p:cNvCxnSpPr>
            <p:nvPr/>
          </p:nvCxnSpPr>
          <p:spPr bwMode="auto">
            <a:xfrm rot="16200000" flipH="1">
              <a:off x="5585295" y="5086944"/>
              <a:ext cx="964813" cy="17770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361" name="AutoShape 57"/>
            <p:cNvSpPr>
              <a:spLocks noChangeArrowheads="1"/>
            </p:cNvSpPr>
            <p:nvPr/>
          </p:nvSpPr>
          <p:spPr bwMode="auto">
            <a:xfrm>
              <a:off x="6156553" y="4858537"/>
              <a:ext cx="831193" cy="448508"/>
            </a:xfrm>
            <a:prstGeom prst="flowChartProcess">
              <a:avLst/>
            </a:prstGeom>
            <a:solidFill>
              <a:srgbClr val="00B0F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900" dirty="0"/>
                <a:t>OEM </a:t>
              </a:r>
              <a:r>
                <a:rPr lang="fr-FR" sz="900" dirty="0" err="1"/>
                <a:t>CATPart</a:t>
              </a:r>
              <a:endParaRPr lang="fr-FR" sz="900" dirty="0"/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900" dirty="0"/>
                <a:t>import</a:t>
              </a:r>
            </a:p>
          </p:txBody>
        </p:sp>
        <p:sp>
          <p:nvSpPr>
            <p:cNvPr id="14362" name="AutoShape 58"/>
            <p:cNvSpPr>
              <a:spLocks noChangeArrowheads="1"/>
            </p:cNvSpPr>
            <p:nvPr/>
          </p:nvSpPr>
          <p:spPr bwMode="auto">
            <a:xfrm>
              <a:off x="6156553" y="5432210"/>
              <a:ext cx="831193" cy="450245"/>
            </a:xfrm>
            <a:prstGeom prst="flowChartProcess">
              <a:avLst/>
            </a:prstGeom>
            <a:solidFill>
              <a:srgbClr val="00B0F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900" dirty="0"/>
                <a:t>OEM </a:t>
              </a:r>
              <a:r>
                <a:rPr lang="fr-FR" sz="900" dirty="0" err="1"/>
                <a:t>CATPart</a:t>
              </a:r>
              <a:endParaRPr lang="fr-FR" sz="900" dirty="0"/>
            </a:p>
            <a:p>
              <a:pPr algn="ctr">
                <a:spcBef>
                  <a:spcPct val="50000"/>
                </a:spcBef>
                <a:defRPr/>
              </a:pPr>
              <a:r>
                <a:rPr lang="fr-FR" sz="900" dirty="0"/>
                <a:t>import</a:t>
              </a:r>
            </a:p>
          </p:txBody>
        </p:sp>
        <p:sp>
          <p:nvSpPr>
            <p:cNvPr id="42026" name="Freeform 61"/>
            <p:cNvSpPr>
              <a:spLocks/>
            </p:cNvSpPr>
            <p:nvPr/>
          </p:nvSpPr>
          <p:spPr bwMode="auto">
            <a:xfrm>
              <a:off x="6740525" y="5675313"/>
              <a:ext cx="427038" cy="792162"/>
            </a:xfrm>
            <a:custGeom>
              <a:avLst/>
              <a:gdLst>
                <a:gd name="T0" fmla="*/ 0 w 257"/>
                <a:gd name="T1" fmla="*/ 1431926915 h 438"/>
                <a:gd name="T2" fmla="*/ 598253576 w 257"/>
                <a:gd name="T3" fmla="*/ 961156744 h 438"/>
                <a:gd name="T4" fmla="*/ 678574899 w 257"/>
                <a:gd name="T5" fmla="*/ 313846290 h 438"/>
                <a:gd name="T6" fmla="*/ 412684778 w 257"/>
                <a:gd name="T7" fmla="*/ 0 h 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7"/>
                <a:gd name="T13" fmla="*/ 0 h 438"/>
                <a:gd name="T14" fmla="*/ 257 w 257"/>
                <a:gd name="T15" fmla="*/ 438 h 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7" h="438">
                  <a:moveTo>
                    <a:pt x="0" y="438"/>
                  </a:moveTo>
                  <a:cubicBezTo>
                    <a:pt x="36" y="414"/>
                    <a:pt x="175" y="351"/>
                    <a:pt x="216" y="294"/>
                  </a:cubicBezTo>
                  <a:cubicBezTo>
                    <a:pt x="257" y="237"/>
                    <a:pt x="256" y="145"/>
                    <a:pt x="245" y="96"/>
                  </a:cubicBezTo>
                  <a:cubicBezTo>
                    <a:pt x="234" y="47"/>
                    <a:pt x="169" y="20"/>
                    <a:pt x="149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0" tIns="0" rIns="0" bIns="0" anchor="ctr"/>
            <a:lstStyle/>
            <a:p>
              <a:endParaRPr lang="de-DE"/>
            </a:p>
          </p:txBody>
        </p:sp>
        <p:sp>
          <p:nvSpPr>
            <p:cNvPr id="42027" name="Freeform 63"/>
            <p:cNvSpPr>
              <a:spLocks/>
            </p:cNvSpPr>
            <p:nvPr/>
          </p:nvSpPr>
          <p:spPr bwMode="auto">
            <a:xfrm>
              <a:off x="5727700" y="4754563"/>
              <a:ext cx="301625" cy="1712912"/>
            </a:xfrm>
            <a:custGeom>
              <a:avLst/>
              <a:gdLst>
                <a:gd name="T0" fmla="*/ 502765586 w 181"/>
                <a:gd name="T1" fmla="*/ 2147483647 h 948"/>
                <a:gd name="T2" fmla="*/ 102775794 w 181"/>
                <a:gd name="T3" fmla="*/ 1861695003 h 948"/>
                <a:gd name="T4" fmla="*/ 2777949 w 181"/>
                <a:gd name="T5" fmla="*/ 725080387 h 948"/>
                <a:gd name="T6" fmla="*/ 119441845 w 181"/>
                <a:gd name="T7" fmla="*/ 0 h 9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"/>
                <a:gd name="T13" fmla="*/ 0 h 948"/>
                <a:gd name="T14" fmla="*/ 181 w 181"/>
                <a:gd name="T15" fmla="*/ 948 h 9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" h="948">
                  <a:moveTo>
                    <a:pt x="181" y="948"/>
                  </a:moveTo>
                  <a:cubicBezTo>
                    <a:pt x="157" y="885"/>
                    <a:pt x="67" y="691"/>
                    <a:pt x="37" y="570"/>
                  </a:cubicBezTo>
                  <a:cubicBezTo>
                    <a:pt x="7" y="449"/>
                    <a:pt x="0" y="317"/>
                    <a:pt x="1" y="222"/>
                  </a:cubicBezTo>
                  <a:cubicBezTo>
                    <a:pt x="2" y="127"/>
                    <a:pt x="34" y="46"/>
                    <a:pt x="43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0" tIns="0" rIns="0" bIns="0" anchor="ctr"/>
            <a:lstStyle/>
            <a:p>
              <a:endParaRPr lang="de-DE"/>
            </a:p>
          </p:txBody>
        </p:sp>
        <p:sp>
          <p:nvSpPr>
            <p:cNvPr id="14368" name="Rectangle 64"/>
            <p:cNvSpPr>
              <a:spLocks noChangeArrowheads="1"/>
            </p:cNvSpPr>
            <p:nvPr/>
          </p:nvSpPr>
          <p:spPr bwMode="auto">
            <a:xfrm>
              <a:off x="5310075" y="954088"/>
              <a:ext cx="2040720" cy="775327"/>
            </a:xfrm>
            <a:prstGeom prst="roundRect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300" b="1" dirty="0">
                  <a:solidFill>
                    <a:schemeClr val="tx1"/>
                  </a:solidFill>
                </a:rPr>
                <a:t>Supplier adds data: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en-US" sz="1300" b="1" dirty="0" err="1">
                  <a:solidFill>
                    <a:schemeClr val="tx1"/>
                  </a:solidFill>
                </a:rPr>
                <a:t>Eg</a:t>
              </a:r>
              <a:r>
                <a:rPr lang="en-US" sz="1300" b="1" dirty="0">
                  <a:solidFill>
                    <a:schemeClr val="tx1"/>
                  </a:solidFill>
                </a:rPr>
                <a:t>: new drawing or new parts</a:t>
              </a:r>
            </a:p>
          </p:txBody>
        </p:sp>
        <p:sp>
          <p:nvSpPr>
            <p:cNvPr id="69" name="AutoShape 70"/>
            <p:cNvSpPr>
              <a:spLocks noChangeArrowheads="1"/>
            </p:cNvSpPr>
            <p:nvPr/>
          </p:nvSpPr>
          <p:spPr bwMode="auto">
            <a:xfrm>
              <a:off x="0" y="1822080"/>
              <a:ext cx="10799763" cy="386900"/>
            </a:xfrm>
            <a:prstGeom prst="rightArrow">
              <a:avLst>
                <a:gd name="adj1" fmla="val 100000"/>
                <a:gd name="adj2" fmla="val 53909"/>
              </a:avLst>
            </a:prstGeom>
            <a:ln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53163" tIns="54419" rIns="53163" bIns="54419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cxnSp>
          <p:nvCxnSpPr>
            <p:cNvPr id="42032" name="AutoShape 112"/>
            <p:cNvCxnSpPr>
              <a:cxnSpLocks noChangeShapeType="1"/>
              <a:endCxn id="42033" idx="2"/>
            </p:cNvCxnSpPr>
            <p:nvPr/>
          </p:nvCxnSpPr>
          <p:spPr bwMode="auto">
            <a:xfrm>
              <a:off x="4049713" y="2032000"/>
              <a:ext cx="2055812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2033" name="Oval 39"/>
            <p:cNvSpPr>
              <a:spLocks noChangeArrowheads="1"/>
            </p:cNvSpPr>
            <p:nvPr/>
          </p:nvSpPr>
          <p:spPr bwMode="auto">
            <a:xfrm>
              <a:off x="6105525" y="1816100"/>
              <a:ext cx="449263" cy="434975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120C8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spcBef>
                  <a:spcPct val="50000"/>
                </a:spcBef>
              </a:pPr>
              <a:r>
                <a:rPr lang="en-GB" b="1">
                  <a:solidFill>
                    <a:srgbClr val="120C80"/>
                  </a:solidFill>
                </a:rPr>
                <a:t>3</a:t>
              </a:r>
            </a:p>
          </p:txBody>
        </p:sp>
        <p:sp>
          <p:nvSpPr>
            <p:cNvPr id="42034" name="Oval 12"/>
            <p:cNvSpPr>
              <a:spLocks noChangeArrowheads="1"/>
            </p:cNvSpPr>
            <p:nvPr/>
          </p:nvSpPr>
          <p:spPr bwMode="auto">
            <a:xfrm>
              <a:off x="1125538" y="1816100"/>
              <a:ext cx="449262" cy="434975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120C8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spcBef>
                  <a:spcPct val="50000"/>
                </a:spcBef>
              </a:pPr>
              <a:r>
                <a:rPr lang="en-GB" b="1">
                  <a:solidFill>
                    <a:srgbClr val="120C80"/>
                  </a:solidFill>
                </a:rPr>
                <a:t>1</a:t>
              </a:r>
            </a:p>
          </p:txBody>
        </p:sp>
        <p:sp>
          <p:nvSpPr>
            <p:cNvPr id="73" name="Oval 52"/>
            <p:cNvSpPr>
              <a:spLocks noChangeArrowheads="1"/>
            </p:cNvSpPr>
            <p:nvPr/>
          </p:nvSpPr>
          <p:spPr bwMode="auto">
            <a:xfrm>
              <a:off x="3599921" y="1816335"/>
              <a:ext cx="449035" cy="434600"/>
            </a:xfrm>
            <a:prstGeom prst="ellipse">
              <a:avLst/>
            </a:prstGeom>
            <a:solidFill>
              <a:schemeClr val="accent3"/>
            </a:solidFill>
            <a:ln w="9525" algn="ctr">
              <a:solidFill>
                <a:srgbClr val="120C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GB" b="1" dirty="0">
                  <a:solidFill>
                    <a:srgbClr val="120C80"/>
                  </a:solidFill>
                </a:rPr>
                <a:t>2</a:t>
              </a:r>
            </a:p>
          </p:txBody>
        </p:sp>
        <p:cxnSp>
          <p:nvCxnSpPr>
            <p:cNvPr id="42036" name="AutoShape 112"/>
            <p:cNvCxnSpPr>
              <a:cxnSpLocks noChangeShapeType="1"/>
              <a:stCxn id="42034" idx="6"/>
              <a:endCxn id="73" idx="2"/>
            </p:cNvCxnSpPr>
            <p:nvPr/>
          </p:nvCxnSpPr>
          <p:spPr bwMode="auto">
            <a:xfrm>
              <a:off x="1574800" y="2033588"/>
              <a:ext cx="2025650" cy="158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2037" name="Oval 13"/>
            <p:cNvSpPr>
              <a:spLocks noChangeArrowheads="1"/>
            </p:cNvSpPr>
            <p:nvPr/>
          </p:nvSpPr>
          <p:spPr bwMode="auto">
            <a:xfrm>
              <a:off x="8959850" y="1816100"/>
              <a:ext cx="450850" cy="434975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120C8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spcBef>
                  <a:spcPct val="50000"/>
                </a:spcBef>
              </a:pPr>
              <a:r>
                <a:rPr lang="en-GB" b="1">
                  <a:solidFill>
                    <a:srgbClr val="120C80"/>
                  </a:solidFill>
                </a:rPr>
                <a:t>4</a:t>
              </a:r>
            </a:p>
          </p:txBody>
        </p:sp>
        <p:cxnSp>
          <p:nvCxnSpPr>
            <p:cNvPr id="42038" name="AutoShape 112"/>
            <p:cNvCxnSpPr>
              <a:cxnSpLocks noChangeShapeType="1"/>
              <a:stCxn id="42033" idx="6"/>
              <a:endCxn id="42037" idx="2"/>
            </p:cNvCxnSpPr>
            <p:nvPr/>
          </p:nvCxnSpPr>
          <p:spPr bwMode="auto">
            <a:xfrm>
              <a:off x="6554788" y="2033588"/>
              <a:ext cx="2405062" cy="158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3" name="Straight Connector 62"/>
            <p:cNvCxnSpPr/>
            <p:nvPr/>
          </p:nvCxnSpPr>
          <p:spPr>
            <a:xfrm rot="5400000">
              <a:off x="269569" y="4945371"/>
              <a:ext cx="4858832" cy="1911"/>
            </a:xfrm>
            <a:prstGeom prst="line">
              <a:avLst/>
            </a:prstGeom>
            <a:ln>
              <a:solidFill>
                <a:schemeClr val="accent3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5401854" y="5032378"/>
              <a:ext cx="4857093" cy="0"/>
            </a:xfrm>
            <a:prstGeom prst="line">
              <a:avLst/>
            </a:prstGeom>
            <a:ln>
              <a:solidFill>
                <a:schemeClr val="accent3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utoShape 28"/>
            <p:cNvSpPr>
              <a:spLocks noChangeArrowheads="1"/>
            </p:cNvSpPr>
            <p:nvPr/>
          </p:nvSpPr>
          <p:spPr bwMode="auto">
            <a:xfrm>
              <a:off x="324834" y="2603830"/>
              <a:ext cx="2136259" cy="954383"/>
            </a:xfrm>
            <a:prstGeom prst="wedgeRoundRectCallout">
              <a:avLst>
                <a:gd name="adj1" fmla="val 59295"/>
                <a:gd name="adj2" fmla="val 44088"/>
                <a:gd name="adj3" fmla="val 16667"/>
              </a:avLst>
            </a:prstGeom>
            <a:solidFill>
              <a:srgbClr val="99FF99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1" dirty="0">
                  <a:solidFill>
                    <a:schemeClr val="tx1"/>
                  </a:solidFill>
                </a:rPr>
                <a:t>3D shape are exported as « copy with link »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en-US" sz="1200" b="1" dirty="0">
                  <a:solidFill>
                    <a:schemeClr val="tx1"/>
                  </a:solidFill>
                </a:rPr>
                <a:t>Replace mode on data previously carried over</a:t>
              </a:r>
            </a:p>
          </p:txBody>
        </p:sp>
        <p:sp>
          <p:nvSpPr>
            <p:cNvPr id="66" name="AutoShape 60"/>
            <p:cNvSpPr>
              <a:spLocks noChangeArrowheads="1"/>
            </p:cNvSpPr>
            <p:nvPr/>
          </p:nvSpPr>
          <p:spPr bwMode="auto">
            <a:xfrm>
              <a:off x="3945774" y="6398761"/>
              <a:ext cx="1620347" cy="519781"/>
            </a:xfrm>
            <a:prstGeom prst="wedgeRoundRectCallout">
              <a:avLst>
                <a:gd name="adj1" fmla="val 60638"/>
                <a:gd name="adj2" fmla="val -29128"/>
                <a:gd name="adj3" fmla="val 16667"/>
              </a:avLst>
            </a:prstGeom>
            <a:solidFill>
              <a:srgbClr val="99FF99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1" dirty="0">
                  <a:solidFill>
                    <a:schemeClr val="tx1"/>
                  </a:solidFill>
                </a:rPr>
                <a:t>V5 work in context of V6 data</a:t>
              </a:r>
            </a:p>
          </p:txBody>
        </p:sp>
        <p:sp>
          <p:nvSpPr>
            <p:cNvPr id="14363" name="AutoShape 59"/>
            <p:cNvSpPr>
              <a:spLocks noChangeArrowheads="1"/>
            </p:cNvSpPr>
            <p:nvPr/>
          </p:nvSpPr>
          <p:spPr bwMode="auto">
            <a:xfrm>
              <a:off x="5759109" y="6247520"/>
              <a:ext cx="1264940" cy="450247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fr-FR" sz="1200" dirty="0"/>
                <a:t>SUP </a:t>
              </a:r>
              <a:r>
                <a:rPr lang="fr-FR" sz="1200" dirty="0" err="1"/>
                <a:t>CATDrawing</a:t>
              </a:r>
              <a:endParaRPr lang="fr-FR" sz="1200" dirty="0"/>
            </a:p>
          </p:txBody>
        </p:sp>
        <p:sp>
          <p:nvSpPr>
            <p:cNvPr id="67" name="AutoShape 50"/>
            <p:cNvSpPr>
              <a:spLocks noChangeArrowheads="1"/>
            </p:cNvSpPr>
            <p:nvPr/>
          </p:nvSpPr>
          <p:spPr bwMode="auto">
            <a:xfrm>
              <a:off x="5671213" y="2603830"/>
              <a:ext cx="1985307" cy="780543"/>
            </a:xfrm>
            <a:prstGeom prst="wedgeRoundRectCallout">
              <a:avLst>
                <a:gd name="adj1" fmla="val 59182"/>
                <a:gd name="adj2" fmla="val 57720"/>
                <a:gd name="adj3" fmla="val 16667"/>
              </a:avLst>
            </a:prstGeom>
            <a:solidFill>
              <a:srgbClr val="99FF99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1" dirty="0">
                  <a:solidFill>
                    <a:schemeClr val="tx1"/>
                  </a:solidFill>
                </a:rPr>
                <a:t>FBDI works in replace mode on data already migrated</a:t>
              </a:r>
            </a:p>
          </p:txBody>
        </p:sp>
        <p:sp>
          <p:nvSpPr>
            <p:cNvPr id="75" name="AutoShape 49"/>
            <p:cNvSpPr>
              <a:spLocks noChangeArrowheads="1"/>
            </p:cNvSpPr>
            <p:nvPr/>
          </p:nvSpPr>
          <p:spPr bwMode="auto">
            <a:xfrm>
              <a:off x="8189629" y="6941142"/>
              <a:ext cx="1985307" cy="606702"/>
            </a:xfrm>
            <a:prstGeom prst="wedgeRoundRectCallout">
              <a:avLst>
                <a:gd name="adj1" fmla="val 26052"/>
                <a:gd name="adj2" fmla="val -99262"/>
                <a:gd name="adj3" fmla="val 16667"/>
              </a:avLst>
            </a:prstGeom>
            <a:solidFill>
              <a:srgbClr val="99FF99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1" dirty="0">
                  <a:solidFill>
                    <a:schemeClr val="tx1"/>
                  </a:solidFill>
                </a:rPr>
                <a:t>Links are automatically rerouted on initial parts</a:t>
              </a:r>
            </a:p>
          </p:txBody>
        </p:sp>
        <p:sp>
          <p:nvSpPr>
            <p:cNvPr id="42046" name="AutoShape 25"/>
            <p:cNvSpPr>
              <a:spLocks noChangeArrowheads="1"/>
            </p:cNvSpPr>
            <p:nvPr/>
          </p:nvSpPr>
          <p:spPr bwMode="auto">
            <a:xfrm>
              <a:off x="2339975" y="3467100"/>
              <a:ext cx="755650" cy="700088"/>
            </a:xfrm>
            <a:prstGeom prst="rightArrow">
              <a:avLst>
                <a:gd name="adj1" fmla="val 50000"/>
                <a:gd name="adj2" fmla="val 29288"/>
              </a:avLst>
            </a:prstGeom>
            <a:solidFill>
              <a:srgbClr val="FFCC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</a:pPr>
              <a:r>
                <a:rPr lang="fr-FR" sz="900">
                  <a:solidFill>
                    <a:srgbClr val="120C80"/>
                  </a:solidFill>
                </a:rPr>
                <a:t>CATDWC</a:t>
              </a:r>
            </a:p>
          </p:txBody>
        </p:sp>
        <p:sp>
          <p:nvSpPr>
            <p:cNvPr id="42047" name="AutoShape 46"/>
            <p:cNvSpPr>
              <a:spLocks noChangeArrowheads="1"/>
            </p:cNvSpPr>
            <p:nvPr/>
          </p:nvSpPr>
          <p:spPr bwMode="auto">
            <a:xfrm>
              <a:off x="7439025" y="3467100"/>
              <a:ext cx="757238" cy="700088"/>
            </a:xfrm>
            <a:prstGeom prst="rightArrow">
              <a:avLst>
                <a:gd name="adj1" fmla="val 50000"/>
                <a:gd name="adj2" fmla="val 29324"/>
              </a:avLst>
            </a:prstGeom>
            <a:solidFill>
              <a:srgbClr val="FFCC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</a:pPr>
              <a:r>
                <a:rPr lang="fr-FR" sz="900">
                  <a:solidFill>
                    <a:srgbClr val="120C80"/>
                  </a:solidFill>
                </a:rPr>
                <a:t>FBDI</a:t>
              </a:r>
            </a:p>
          </p:txBody>
        </p:sp>
        <p:sp>
          <p:nvSpPr>
            <p:cNvPr id="42048" name="Rectangle 2"/>
            <p:cNvSpPr>
              <a:spLocks noChangeArrowheads="1"/>
            </p:cNvSpPr>
            <p:nvPr/>
          </p:nvSpPr>
          <p:spPr bwMode="auto">
            <a:xfrm>
              <a:off x="168275" y="6764338"/>
              <a:ext cx="1087438" cy="881062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1861" tIns="0" rIns="0" bIns="0" anchor="ctr"/>
            <a:lstStyle/>
            <a:p>
              <a:r>
                <a:rPr lang="fr-FR" sz="900">
                  <a:cs typeface="Arial" charset="0"/>
                </a:rPr>
                <a:t> V6 data</a:t>
              </a:r>
            </a:p>
            <a:p>
              <a:endParaRPr lang="fr-FR" sz="900">
                <a:cs typeface="Arial" charset="0"/>
              </a:endParaRPr>
            </a:p>
            <a:p>
              <a:r>
                <a:rPr lang="fr-FR" sz="900">
                  <a:cs typeface="Arial" charset="0"/>
                </a:rPr>
                <a:t> V5 data</a:t>
              </a:r>
            </a:p>
          </p:txBody>
        </p:sp>
        <p:sp>
          <p:nvSpPr>
            <p:cNvPr id="80" name="AutoShape 67"/>
            <p:cNvSpPr>
              <a:spLocks noChangeArrowheads="1"/>
            </p:cNvSpPr>
            <p:nvPr/>
          </p:nvSpPr>
          <p:spPr bwMode="auto">
            <a:xfrm>
              <a:off x="806352" y="7267962"/>
              <a:ext cx="378336" cy="245114"/>
            </a:xfrm>
            <a:prstGeom prst="flowChartPreparation">
              <a:avLst/>
            </a:prstGeom>
            <a:solidFill>
              <a:srgbClr val="00B0F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900" dirty="0"/>
            </a:p>
          </p:txBody>
        </p:sp>
        <p:sp>
          <p:nvSpPr>
            <p:cNvPr id="81" name="AutoShape 67"/>
            <p:cNvSpPr>
              <a:spLocks noChangeArrowheads="1"/>
            </p:cNvSpPr>
            <p:nvPr/>
          </p:nvSpPr>
          <p:spPr bwMode="auto">
            <a:xfrm>
              <a:off x="806352" y="6888990"/>
              <a:ext cx="378336" cy="245114"/>
            </a:xfrm>
            <a:prstGeom prst="flowChartPreparation">
              <a:avLst/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200" dirty="0"/>
            </a:p>
          </p:txBody>
        </p:sp>
        <p:pic>
          <p:nvPicPr>
            <p:cNvPr id="42051" name="Picture 53" descr="v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494713" y="2835275"/>
              <a:ext cx="1830387" cy="171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052" name="TextBox 91"/>
            <p:cNvSpPr txBox="1">
              <a:spLocks noChangeArrowheads="1"/>
            </p:cNvSpPr>
            <p:nvPr/>
          </p:nvSpPr>
          <p:spPr bwMode="auto">
            <a:xfrm>
              <a:off x="4770438" y="7391400"/>
              <a:ext cx="1582737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ITERATIONS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827088" y="688975"/>
            <a:ext cx="8501062" cy="603250"/>
          </a:xfrm>
        </p:spPr>
        <p:txBody>
          <a:bodyPr/>
          <a:lstStyle/>
          <a:p>
            <a:r>
              <a:rPr lang="en-US" sz="3600" smtClean="0"/>
              <a:t>Remote Access V6 / Other Systems</a:t>
            </a:r>
            <a:br>
              <a:rPr lang="en-US" sz="3600" smtClean="0"/>
            </a:br>
            <a:endParaRPr lang="en-US" sz="360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84150" y="403225"/>
            <a:ext cx="10145713" cy="571500"/>
          </a:xfrm>
        </p:spPr>
        <p:txBody>
          <a:bodyPr/>
          <a:lstStyle/>
          <a:p>
            <a:r>
              <a:rPr lang="en-US" sz="3200" smtClean="0"/>
              <a:t>Partners Typology, Recommendations &amp; Solutions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12775" y="1474788"/>
          <a:ext cx="9686161" cy="539292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00374"/>
                <a:gridCol w="3272380"/>
                <a:gridCol w="1837316"/>
                <a:gridCol w="2776091"/>
              </a:tblGrid>
              <a:tr h="3627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Partner Type *</a:t>
                      </a:r>
                      <a:endParaRPr kumimoji="0" lang="en-US" sz="1600" b="1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Characteristics / Requirements</a:t>
                      </a:r>
                      <a:endParaRPr kumimoji="0" lang="en-US" sz="1600" b="1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Supply Chain Type</a:t>
                      </a: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Recommendation / Solutions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297" marR="42519" marT="53289" marB="53289" anchor="ctr" horzOverflow="overflow"/>
                </a:tc>
              </a:tr>
              <a:tr h="8979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Preferred Partner</a:t>
                      </a:r>
                      <a:endParaRPr kumimoji="0" lang="en-US" sz="1100" b="1" i="0" u="none" strike="noStrike" cap="none" normalizeH="0" baseline="0" noProof="0" dirty="0" smtClean="0">
                        <a:ln>
                          <a:noFill/>
                        </a:ln>
                        <a:solidFill>
                          <a:srgbClr val="120C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4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 Risk Sharing Partner.</a:t>
                      </a:r>
                      <a:r>
                        <a:rPr kumimoji="0" lang="en-US" sz="140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Shares its IP.</a:t>
                      </a:r>
                      <a:endParaRPr kumimoji="0" lang="en-US" sz="1400" u="none" strike="noStrike" cap="none" normalizeH="0" baseline="0" noProof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4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 Needs a non intrusive solution.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4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 Needs a direct connection to the OEM environment.</a:t>
                      </a: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‘One Virtual Community’</a:t>
                      </a: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Remote Access to OEM V6 implementation.</a:t>
                      </a:r>
                    </a:p>
                  </a:txBody>
                  <a:tcPr marL="106297" marR="42519" marT="53289" marB="53289" anchor="ctr" horzOverflow="overflow"/>
                </a:tc>
              </a:tr>
              <a:tr h="154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Equipment Provider</a:t>
                      </a:r>
                      <a:endParaRPr kumimoji="0" lang="en-US" sz="1100" b="1" i="0" u="none" strike="noStrike" cap="none" normalizeH="0" baseline="0" noProof="0" dirty="0" smtClean="0">
                        <a:ln>
                          <a:noFill/>
                        </a:ln>
                        <a:solidFill>
                          <a:srgbClr val="120C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4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Provides out-of-the-box equipments to OEMs and keeps its IP.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4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Needs to handle heterogeneous V6 environments:</a:t>
                      </a:r>
                    </a:p>
                    <a:p>
                      <a:pPr marL="638175" marR="0" lvl="1" indent="-180975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1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Different release level</a:t>
                      </a:r>
                    </a:p>
                    <a:p>
                      <a:pPr marL="638175" marR="0" lvl="1" indent="-180975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1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Customized data model</a:t>
                      </a:r>
                    </a:p>
                    <a:p>
                      <a:pPr marL="638175" marR="0" lvl="1" indent="-180975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1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Filtered IP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40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Ex.: Valeo providing A/C system to Renault</a:t>
                      </a: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‘Multiple Communities’</a:t>
                      </a: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Data Exchanges</a:t>
                      </a:r>
                    </a:p>
                  </a:txBody>
                  <a:tcPr marL="106297" marR="42519" marT="53289" marB="53289" anchor="ctr" horzOverflow="overflow"/>
                </a:tc>
              </a:tr>
              <a:tr h="8979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Design Partner</a:t>
                      </a:r>
                      <a:endParaRPr kumimoji="0" lang="en-US" sz="1600" b="1" i="0" u="none" strike="noStrike" cap="none" normalizeH="0" baseline="0" noProof="0" dirty="0" smtClean="0">
                        <a:ln>
                          <a:noFill/>
                        </a:ln>
                        <a:solidFill>
                          <a:srgbClr val="120C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4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 Acts like an OEM design office.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4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 IP belongs to the OEMs.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4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 Needs a direct integration with OEMs implementation.</a:t>
                      </a:r>
                      <a:endParaRPr kumimoji="0" lang="en-US" sz="1400" b="1" i="0" u="none" strike="noStrike" cap="none" normalizeH="0" baseline="0" noProof="0" dirty="0" smtClean="0">
                        <a:ln>
                          <a:noFill/>
                        </a:ln>
                        <a:solidFill>
                          <a:srgbClr val="120C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‘One Virtual Community’</a:t>
                      </a: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Remote Access to OEM V6 implementation.</a:t>
                      </a:r>
                    </a:p>
                  </a:txBody>
                  <a:tcPr marL="106297" marR="42519" marT="53289" marB="53289" anchor="ctr" horzOverflow="overflow"/>
                </a:tc>
              </a:tr>
              <a:tr h="8246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Occasional Supplier</a:t>
                      </a:r>
                      <a:endParaRPr kumimoji="0" lang="en-US" sz="1600" b="1" i="0" u="none" strike="noStrike" cap="none" normalizeH="0" baseline="0" noProof="0" dirty="0" smtClean="0">
                        <a:ln>
                          <a:noFill/>
                        </a:ln>
                        <a:solidFill>
                          <a:srgbClr val="120C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4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 Provides complete components and keeps its IP.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400" u="none" strike="noStrike" cap="none" normalizeH="0" baseline="0" noProof="0" dirty="0" smtClean="0">
                          <a:ln>
                            <a:noFill/>
                          </a:ln>
                          <a:effectLst/>
                        </a:rPr>
                        <a:t> Needs flexibility to exchange multiple formats with OEMs.</a:t>
                      </a: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‘Multiple Communities’</a:t>
                      </a:r>
                    </a:p>
                  </a:txBody>
                  <a:tcPr marL="106297" marR="42519" marT="53289" marB="53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Data Exchanges</a:t>
                      </a:r>
                    </a:p>
                  </a:txBody>
                  <a:tcPr marL="106297" marR="42519" marT="53289" marB="53289" anchor="ctr" horzOverflow="overflow"/>
                </a:tc>
              </a:tr>
            </a:tbl>
          </a:graphicData>
        </a:graphic>
      </p:graphicFrame>
      <p:sp>
        <p:nvSpPr>
          <p:cNvPr id="11291" name="TextBox 3"/>
          <p:cNvSpPr txBox="1">
            <a:spLocks noChangeArrowheads="1"/>
          </p:cNvSpPr>
          <p:nvPr/>
        </p:nvSpPr>
        <p:spPr bwMode="auto">
          <a:xfrm>
            <a:off x="666750" y="7099300"/>
            <a:ext cx="3259138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326" tIns="53163" rIns="106326" bIns="53163">
            <a:spAutoFit/>
          </a:bodyPr>
          <a:lstStyle/>
          <a:p>
            <a:r>
              <a:rPr lang="en-US" sz="1200" i="1"/>
              <a:t>(*) Name can vary depending on the industry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Remote Access V6/V4/V5: Overview</a:t>
            </a:r>
          </a:p>
        </p:txBody>
      </p:sp>
      <p:sp>
        <p:nvSpPr>
          <p:cNvPr id="44060" name="TextBox 68"/>
          <p:cNvSpPr txBox="1">
            <a:spLocks noChangeArrowheads="1"/>
          </p:cNvSpPr>
          <p:nvPr/>
        </p:nvSpPr>
        <p:spPr bwMode="auto">
          <a:xfrm>
            <a:off x="898525" y="5762625"/>
            <a:ext cx="8175625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pPr marL="342900" indent="-342900" defTabSz="-13873163"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lang="en-US" sz="1900" dirty="0">
                <a:latin typeface="Arial" pitchFamily="34" charset="0"/>
              </a:rPr>
              <a:t> </a:t>
            </a:r>
            <a:r>
              <a:rPr lang="en-US" sz="1600" b="1" dirty="0">
                <a:latin typeface="+mn-lt"/>
              </a:rPr>
              <a:t>Limited footprint solution for the Partner</a:t>
            </a:r>
          </a:p>
          <a:p>
            <a:pPr marL="342900" indent="-342900" defTabSz="-13873163"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lang="en-US" sz="1600" b="1" dirty="0">
                <a:latin typeface="+mn-lt"/>
              </a:rPr>
              <a:t> Partner accesses V6 context and delivers his V4/V5 design through </a:t>
            </a:r>
            <a:r>
              <a:rPr lang="en-US" sz="1900" dirty="0">
                <a:latin typeface="Arial" pitchFamily="34" charset="0"/>
              </a:rPr>
              <a:t>ENOVIA Design Central which is hosted by the OEM</a:t>
            </a:r>
          </a:p>
        </p:txBody>
      </p:sp>
      <p:sp>
        <p:nvSpPr>
          <p:cNvPr id="44036" name="TextBox 32"/>
          <p:cNvSpPr txBox="1">
            <a:spLocks noChangeArrowheads="1"/>
          </p:cNvSpPr>
          <p:nvPr/>
        </p:nvSpPr>
        <p:spPr bwMode="auto">
          <a:xfrm>
            <a:off x="255588" y="903288"/>
            <a:ext cx="101869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Leverages Online V6 Access to Provide a Non Intrusive Solution to Partners</a:t>
            </a:r>
          </a:p>
        </p:txBody>
      </p:sp>
      <p:grpSp>
        <p:nvGrpSpPr>
          <p:cNvPr id="44037" name="Group 30"/>
          <p:cNvGrpSpPr>
            <a:grpSpLocks/>
          </p:cNvGrpSpPr>
          <p:nvPr/>
        </p:nvGrpSpPr>
        <p:grpSpPr bwMode="auto">
          <a:xfrm>
            <a:off x="827088" y="1974850"/>
            <a:ext cx="9283700" cy="2755900"/>
            <a:chOff x="68263" y="2024063"/>
            <a:chExt cx="10685462" cy="2778125"/>
          </a:xfrm>
        </p:grpSpPr>
        <p:sp>
          <p:nvSpPr>
            <p:cNvPr id="11" name="Oval 2"/>
            <p:cNvSpPr>
              <a:spLocks noChangeArrowheads="1"/>
            </p:cNvSpPr>
            <p:nvPr/>
          </p:nvSpPr>
          <p:spPr bwMode="auto">
            <a:xfrm rot="332896">
              <a:off x="7195926" y="2188172"/>
              <a:ext cx="2864721" cy="1929911"/>
            </a:xfrm>
            <a:prstGeom prst="ellipse">
              <a:avLst/>
            </a:prstGeom>
            <a:solidFill>
              <a:srgbClr val="B4FEB8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 dirty="0"/>
            </a:p>
          </p:txBody>
        </p:sp>
        <p:sp>
          <p:nvSpPr>
            <p:cNvPr id="6" name="Oval 2"/>
            <p:cNvSpPr>
              <a:spLocks noChangeArrowheads="1"/>
            </p:cNvSpPr>
            <p:nvPr/>
          </p:nvSpPr>
          <p:spPr bwMode="auto">
            <a:xfrm rot="332896">
              <a:off x="1271377" y="2188172"/>
              <a:ext cx="2864721" cy="1929911"/>
            </a:xfrm>
            <a:prstGeom prst="ellipse">
              <a:avLst/>
            </a:prstGeom>
            <a:solidFill>
              <a:srgbClr val="C7D1FD"/>
            </a:solidFill>
            <a:ln w="22225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20999999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 dirty="0">
                <a:latin typeface="Arial" pitchFamily="34" charset="0"/>
              </a:endParaRPr>
            </a:p>
          </p:txBody>
        </p:sp>
        <p:pic>
          <p:nvPicPr>
            <p:cNvPr id="7" name="Picture 6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4"/>
            <a:srcRect t="53370" r="69099" b="15451"/>
            <a:stretch>
              <a:fillRect/>
            </a:stretch>
          </p:blipFill>
          <p:spPr bwMode="auto">
            <a:xfrm>
              <a:off x="878699" y="2514093"/>
              <a:ext cx="1007768" cy="9803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8" name="Rectangle 20"/>
            <p:cNvSpPr>
              <a:spLocks noChangeArrowheads="1"/>
            </p:cNvSpPr>
            <p:nvPr/>
          </p:nvSpPr>
          <p:spPr bwMode="auto">
            <a:xfrm>
              <a:off x="68263" y="2068871"/>
              <a:ext cx="1810754" cy="356868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  <a:t>OEM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8979514" y="2024063"/>
              <a:ext cx="1774211" cy="356868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99FF66"/>
                  </a:solidFill>
                  <a:latin typeface="Arial Black" pitchFamily="34" charset="0"/>
                </a:rPr>
                <a:t>Partner</a:t>
              </a:r>
            </a:p>
          </p:txBody>
        </p:sp>
        <p:pic>
          <p:nvPicPr>
            <p:cNvPr id="44045" name="Picture 6" descr="PC_xml_Web_Servic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945438" y="2409825"/>
              <a:ext cx="500062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46" name="Picture 10" descr="PC_xml_Web_Servic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97125" y="2400300"/>
              <a:ext cx="503238" cy="50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47" name="Picture 11" descr="BlueUser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66938" y="2584450"/>
              <a:ext cx="444500" cy="446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48" name="Picture 13" descr="typeorange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08900" y="2590800"/>
              <a:ext cx="447675" cy="450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 Box 70"/>
            <p:cNvSpPr txBox="1">
              <a:spLocks noChangeArrowheads="1"/>
            </p:cNvSpPr>
            <p:nvPr/>
          </p:nvSpPr>
          <p:spPr bwMode="auto">
            <a:xfrm>
              <a:off x="7720574" y="3059459"/>
              <a:ext cx="939180" cy="1742729"/>
            </a:xfrm>
            <a:prstGeom prst="roundRect">
              <a:avLst/>
            </a:prstGeom>
            <a:solidFill>
              <a:schemeClr val="accent3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rgbClr val="000066"/>
                  </a:solidFill>
                </a:rPr>
                <a:t>CATIA V4/V5</a:t>
              </a:r>
            </a:p>
            <a:p>
              <a:pPr>
                <a:defRPr/>
              </a:pPr>
              <a:r>
                <a:rPr lang="en-US" dirty="0"/>
                <a:t>Client Designer Central</a:t>
              </a:r>
              <a:endParaRPr lang="en-US" b="1" dirty="0">
                <a:solidFill>
                  <a:srgbClr val="000066"/>
                </a:solidFill>
              </a:endParaRPr>
            </a:p>
          </p:txBody>
        </p:sp>
        <p:pic>
          <p:nvPicPr>
            <p:cNvPr id="44050" name="Picture 8" descr="sql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14563" y="3028950"/>
              <a:ext cx="595312" cy="69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Rounded Rectangle 24"/>
            <p:cNvSpPr/>
            <p:nvPr/>
          </p:nvSpPr>
          <p:spPr bwMode="auto">
            <a:xfrm>
              <a:off x="3229318" y="3041855"/>
              <a:ext cx="1262594" cy="587311"/>
            </a:xfrm>
            <a:prstGeom prst="roundRect">
              <a:avLst/>
            </a:prstGeom>
            <a:solidFill>
              <a:schemeClr val="accent3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0" rIns="106326" bIns="0"/>
            <a:lstStyle/>
            <a:p>
              <a:pPr algn="ctr" defTabSz="1063264">
                <a:spcBef>
                  <a:spcPct val="50000"/>
                </a:spcBef>
                <a:defRPr/>
              </a:pPr>
              <a:r>
                <a:rPr lang="en-US" sz="1200" b="1" dirty="0">
                  <a:solidFill>
                    <a:srgbClr val="120C80"/>
                  </a:solidFill>
                  <a:latin typeface="Arial" pitchFamily="34" charset="0"/>
                </a:rPr>
                <a:t>ENOVIA V6</a:t>
              </a:r>
              <a:br>
                <a:rPr lang="en-US" sz="1200" b="1" dirty="0">
                  <a:solidFill>
                    <a:srgbClr val="120C80"/>
                  </a:solidFill>
                  <a:latin typeface="Arial" pitchFamily="34" charset="0"/>
                </a:rPr>
              </a:br>
              <a:r>
                <a:rPr lang="en-US" sz="1200" b="1" dirty="0">
                  <a:solidFill>
                    <a:srgbClr val="120C80"/>
                  </a:solidFill>
                  <a:latin typeface="Arial" pitchFamily="34" charset="0"/>
                </a:rPr>
                <a:t>Designer Central</a:t>
              </a:r>
            </a:p>
          </p:txBody>
        </p:sp>
        <p:sp>
          <p:nvSpPr>
            <p:cNvPr id="44052" name="Freeform 126"/>
            <p:cNvSpPr>
              <a:spLocks noChangeAspect="1"/>
            </p:cNvSpPr>
            <p:nvPr/>
          </p:nvSpPr>
          <p:spPr bwMode="auto">
            <a:xfrm rot="-289384">
              <a:off x="4654550" y="2801938"/>
              <a:ext cx="3008313" cy="387350"/>
            </a:xfrm>
            <a:custGeom>
              <a:avLst/>
              <a:gdLst>
                <a:gd name="T0" fmla="*/ 0 w 3654"/>
                <a:gd name="T1" fmla="*/ 387350 h 739"/>
                <a:gd name="T2" fmla="*/ 1393012 w 3654"/>
                <a:gd name="T3" fmla="*/ 28828 h 739"/>
                <a:gd name="T4" fmla="*/ 1338675 w 3654"/>
                <a:gd name="T5" fmla="*/ 214379 h 739"/>
                <a:gd name="T6" fmla="*/ 2455060 w 3654"/>
                <a:gd name="T7" fmla="*/ 47698 h 739"/>
                <a:gd name="T8" fmla="*/ 3008313 w 3654"/>
                <a:gd name="T9" fmla="*/ 66568 h 7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4"/>
                <a:gd name="T16" fmla="*/ 0 h 739"/>
                <a:gd name="T17" fmla="*/ 3654 w 3654"/>
                <a:gd name="T18" fmla="*/ 739 h 7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4" h="739">
                  <a:moveTo>
                    <a:pt x="0" y="739"/>
                  </a:moveTo>
                  <a:cubicBezTo>
                    <a:pt x="710" y="424"/>
                    <a:pt x="1421" y="110"/>
                    <a:pt x="1692" y="55"/>
                  </a:cubicBezTo>
                  <a:cubicBezTo>
                    <a:pt x="1963" y="0"/>
                    <a:pt x="1411" y="403"/>
                    <a:pt x="1626" y="409"/>
                  </a:cubicBezTo>
                  <a:cubicBezTo>
                    <a:pt x="1841" y="415"/>
                    <a:pt x="2644" y="138"/>
                    <a:pt x="2982" y="91"/>
                  </a:cubicBezTo>
                  <a:cubicBezTo>
                    <a:pt x="3320" y="44"/>
                    <a:pt x="3487" y="85"/>
                    <a:pt x="3654" y="127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 type="stealth" w="lg" len="lg"/>
              <a:tailEnd type="none" w="lg" len="lg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44053" name="Freeform 126"/>
            <p:cNvSpPr>
              <a:spLocks noChangeAspect="1"/>
            </p:cNvSpPr>
            <p:nvPr/>
          </p:nvSpPr>
          <p:spPr bwMode="auto">
            <a:xfrm rot="10326580">
              <a:off x="4559300" y="3219450"/>
              <a:ext cx="3008313" cy="385763"/>
            </a:xfrm>
            <a:custGeom>
              <a:avLst/>
              <a:gdLst>
                <a:gd name="T0" fmla="*/ 0 w 3654"/>
                <a:gd name="T1" fmla="*/ 385763 h 739"/>
                <a:gd name="T2" fmla="*/ 1393012 w 3654"/>
                <a:gd name="T3" fmla="*/ 28710 h 739"/>
                <a:gd name="T4" fmla="*/ 1338675 w 3654"/>
                <a:gd name="T5" fmla="*/ 213501 h 739"/>
                <a:gd name="T6" fmla="*/ 2455060 w 3654"/>
                <a:gd name="T7" fmla="*/ 47503 h 739"/>
                <a:gd name="T8" fmla="*/ 3008313 w 3654"/>
                <a:gd name="T9" fmla="*/ 66295 h 7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4"/>
                <a:gd name="T16" fmla="*/ 0 h 739"/>
                <a:gd name="T17" fmla="*/ 3654 w 3654"/>
                <a:gd name="T18" fmla="*/ 739 h 7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4" h="739">
                  <a:moveTo>
                    <a:pt x="0" y="739"/>
                  </a:moveTo>
                  <a:cubicBezTo>
                    <a:pt x="710" y="424"/>
                    <a:pt x="1421" y="110"/>
                    <a:pt x="1692" y="55"/>
                  </a:cubicBezTo>
                  <a:cubicBezTo>
                    <a:pt x="1963" y="0"/>
                    <a:pt x="1411" y="403"/>
                    <a:pt x="1626" y="409"/>
                  </a:cubicBezTo>
                  <a:cubicBezTo>
                    <a:pt x="1841" y="415"/>
                    <a:pt x="2644" y="138"/>
                    <a:pt x="2982" y="91"/>
                  </a:cubicBezTo>
                  <a:cubicBezTo>
                    <a:pt x="3320" y="44"/>
                    <a:pt x="3487" y="85"/>
                    <a:pt x="3654" y="127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 type="stealth" w="lg" len="lg"/>
              <a:tailEnd type="none" w="lg" len="lg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44054" name="Text Box 145"/>
            <p:cNvSpPr txBox="1">
              <a:spLocks noChangeArrowheads="1"/>
            </p:cNvSpPr>
            <p:nvPr/>
          </p:nvSpPr>
          <p:spPr bwMode="auto">
            <a:xfrm>
              <a:off x="7116763" y="3290888"/>
              <a:ext cx="525462" cy="38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54419" rIns="0" bIns="54419">
              <a:spAutoFit/>
            </a:bodyPr>
            <a:lstStyle/>
            <a:p>
              <a:r>
                <a:rPr lang="en-US" sz="900" b="1"/>
                <a:t>Checkout</a:t>
              </a:r>
              <a:br>
                <a:rPr lang="en-US" sz="900" b="1"/>
              </a:br>
              <a:r>
                <a:rPr lang="en-US" sz="900" b="1"/>
                <a:t>+ load</a:t>
              </a:r>
            </a:p>
          </p:txBody>
        </p:sp>
        <p:sp>
          <p:nvSpPr>
            <p:cNvPr id="44055" name="Text Box 145"/>
            <p:cNvSpPr txBox="1">
              <a:spLocks noChangeArrowheads="1"/>
            </p:cNvSpPr>
            <p:nvPr/>
          </p:nvSpPr>
          <p:spPr bwMode="auto">
            <a:xfrm>
              <a:off x="7154863" y="2500313"/>
              <a:ext cx="481012" cy="249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54419" rIns="0" bIns="54419">
              <a:spAutoFit/>
            </a:bodyPr>
            <a:lstStyle/>
            <a:p>
              <a:r>
                <a:rPr lang="en-US" sz="900" b="1"/>
                <a:t>Check in</a:t>
              </a:r>
            </a:p>
          </p:txBody>
        </p:sp>
        <p:grpSp>
          <p:nvGrpSpPr>
            <p:cNvPr id="44056" name="Group 83"/>
            <p:cNvGrpSpPr>
              <a:grpSpLocks/>
            </p:cNvGrpSpPr>
            <p:nvPr/>
          </p:nvGrpSpPr>
          <p:grpSpPr bwMode="auto">
            <a:xfrm>
              <a:off x="5792788" y="3070225"/>
              <a:ext cx="566737" cy="260350"/>
              <a:chOff x="4147" y="1058"/>
              <a:chExt cx="302" cy="144"/>
            </a:xfrm>
          </p:grpSpPr>
          <p:pic>
            <p:nvPicPr>
              <p:cNvPr id="44064" name="Picture 84"/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309" y="1058"/>
                <a:ext cx="14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4065" name="Text Box 85"/>
              <p:cNvSpPr txBox="1">
                <a:spLocks noChangeArrowheads="1"/>
              </p:cNvSpPr>
              <p:nvPr/>
            </p:nvSpPr>
            <p:spPr bwMode="auto">
              <a:xfrm>
                <a:off x="4147" y="1091"/>
                <a:ext cx="152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/>
                  <a:t>WAN</a:t>
                </a:r>
              </a:p>
            </p:txBody>
          </p:sp>
        </p:grpSp>
        <p:pic>
          <p:nvPicPr>
            <p:cNvPr id="44057" name="Picture 6" descr="PC_xml_Web_Servic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583613" y="2506663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58" name="Picture 13" descr="typeorange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48663" y="2687638"/>
              <a:ext cx="447675" cy="449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59" name="Picture 6" descr="PC_xml_Web_Servic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637588" y="3344863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" name="Picture 13" descr="typeorange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01050" y="3525838"/>
              <a:ext cx="449263" cy="449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Left-Right Arrow 52"/>
            <p:cNvSpPr/>
            <p:nvPr/>
          </p:nvSpPr>
          <p:spPr bwMode="auto">
            <a:xfrm>
              <a:off x="2765209" y="3281901"/>
              <a:ext cx="447663" cy="252848"/>
            </a:xfrm>
            <a:prstGeom prst="leftRightArrow">
              <a:avLst/>
            </a:prstGeom>
            <a:solidFill>
              <a:schemeClr val="accent3"/>
            </a:solidFill>
            <a:ln w="9525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55" name="Text Box 70"/>
            <p:cNvSpPr txBox="1">
              <a:spLocks noChangeArrowheads="1"/>
            </p:cNvSpPr>
            <p:nvPr/>
          </p:nvSpPr>
          <p:spPr bwMode="auto">
            <a:xfrm>
              <a:off x="2978991" y="2476949"/>
              <a:ext cx="939180" cy="612915"/>
            </a:xfrm>
            <a:prstGeom prst="roundRect">
              <a:avLst/>
            </a:prstGeom>
            <a:solidFill>
              <a:schemeClr val="accent3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rgbClr val="000066"/>
                  </a:solidFill>
                </a:rPr>
                <a:t>CATIA V6</a:t>
              </a:r>
              <a:endParaRPr lang="en-US" b="1" dirty="0">
                <a:solidFill>
                  <a:srgbClr val="000066"/>
                </a:solidFill>
              </a:endParaRPr>
            </a:p>
          </p:txBody>
        </p:sp>
        <p:pic>
          <p:nvPicPr>
            <p:cNvPr id="35" name="Picture 3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4"/>
            <a:srcRect l="34672" r="34306" b="69074"/>
            <a:stretch>
              <a:fillRect/>
            </a:stretch>
          </p:blipFill>
          <p:spPr bwMode="auto">
            <a:xfrm>
              <a:off x="9551421" y="2957357"/>
              <a:ext cx="1032381" cy="9922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29"/>
          <p:cNvSpPr>
            <a:spLocks noGrp="1"/>
          </p:cNvSpPr>
          <p:nvPr>
            <p:ph type="title"/>
          </p:nvPr>
        </p:nvSpPr>
        <p:spPr>
          <a:xfrm>
            <a:off x="511175" y="227013"/>
            <a:ext cx="9961563" cy="603250"/>
          </a:xfrm>
        </p:spPr>
        <p:txBody>
          <a:bodyPr/>
          <a:lstStyle/>
          <a:p>
            <a:r>
              <a:rPr lang="en-US" sz="3200" smtClean="0"/>
              <a:t>Remote Access V6/V4/V5: Synoptic V6R2009x</a:t>
            </a:r>
          </a:p>
        </p:txBody>
      </p:sp>
      <p:grpSp>
        <p:nvGrpSpPr>
          <p:cNvPr id="45059" name="Group 49"/>
          <p:cNvGrpSpPr>
            <a:grpSpLocks/>
          </p:cNvGrpSpPr>
          <p:nvPr/>
        </p:nvGrpSpPr>
        <p:grpSpPr bwMode="auto">
          <a:xfrm>
            <a:off x="898525" y="1260475"/>
            <a:ext cx="8632825" cy="5835650"/>
            <a:chOff x="138113" y="856097"/>
            <a:chExt cx="10678811" cy="6669242"/>
          </a:xfrm>
        </p:grpSpPr>
        <p:sp>
          <p:nvSpPr>
            <p:cNvPr id="39" name="Oval 2"/>
            <p:cNvSpPr>
              <a:spLocks noChangeArrowheads="1"/>
            </p:cNvSpPr>
            <p:nvPr/>
          </p:nvSpPr>
          <p:spPr bwMode="auto">
            <a:xfrm rot="332896">
              <a:off x="6865389" y="4411416"/>
              <a:ext cx="3951535" cy="3113923"/>
            </a:xfrm>
            <a:prstGeom prst="ellipse">
              <a:avLst/>
            </a:prstGeom>
            <a:solidFill>
              <a:srgbClr val="B4FEB8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 dirty="0"/>
            </a:p>
          </p:txBody>
        </p:sp>
        <p:sp>
          <p:nvSpPr>
            <p:cNvPr id="40" name="Oval 2"/>
            <p:cNvSpPr>
              <a:spLocks noChangeArrowheads="1"/>
            </p:cNvSpPr>
            <p:nvPr/>
          </p:nvSpPr>
          <p:spPr bwMode="auto">
            <a:xfrm rot="332896">
              <a:off x="940841" y="4411416"/>
              <a:ext cx="3951535" cy="3113923"/>
            </a:xfrm>
            <a:prstGeom prst="ellipse">
              <a:avLst/>
            </a:prstGeom>
            <a:solidFill>
              <a:srgbClr val="C7D1FD"/>
            </a:solidFill>
            <a:ln w="22225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20999999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 dirty="0">
                <a:latin typeface="Arial" pitchFamily="34" charset="0"/>
              </a:endParaRPr>
            </a:p>
          </p:txBody>
        </p:sp>
        <p:grpSp>
          <p:nvGrpSpPr>
            <p:cNvPr id="45064" name="Group 48"/>
            <p:cNvGrpSpPr>
              <a:grpSpLocks/>
            </p:cNvGrpSpPr>
            <p:nvPr/>
          </p:nvGrpSpPr>
          <p:grpSpPr bwMode="auto">
            <a:xfrm>
              <a:off x="138113" y="856097"/>
              <a:ext cx="10514766" cy="6313053"/>
              <a:chOff x="138113" y="856097"/>
              <a:chExt cx="10514766" cy="6313053"/>
            </a:xfrm>
          </p:grpSpPr>
          <p:sp>
            <p:nvSpPr>
              <p:cNvPr id="31" name="Oval 2"/>
              <p:cNvSpPr>
                <a:spLocks noChangeArrowheads="1"/>
              </p:cNvSpPr>
              <p:nvPr/>
            </p:nvSpPr>
            <p:spPr bwMode="auto">
              <a:xfrm rot="332896">
                <a:off x="6701344" y="1063795"/>
                <a:ext cx="3951535" cy="3113923"/>
              </a:xfrm>
              <a:prstGeom prst="ellipse">
                <a:avLst/>
              </a:prstGeom>
              <a:solidFill>
                <a:srgbClr val="B4FEB8"/>
              </a:solidFill>
              <a:ln w="38100" algn="ctr">
                <a:noFill/>
                <a:round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 prst="hardEdge"/>
              </a:sp3d>
            </p:spPr>
            <p:txBody>
              <a:bodyPr lIns="106326" tIns="53163" rIns="106326" bIns="53163" anchor="ctr"/>
              <a:lstStyle/>
              <a:p>
                <a:pPr>
                  <a:defRPr/>
                </a:pPr>
                <a:endParaRPr lang="fr-FR" dirty="0"/>
              </a:p>
            </p:txBody>
          </p:sp>
          <p:sp>
            <p:nvSpPr>
              <p:cNvPr id="32" name="Oval 2"/>
              <p:cNvSpPr>
                <a:spLocks noChangeArrowheads="1"/>
              </p:cNvSpPr>
              <p:nvPr/>
            </p:nvSpPr>
            <p:spPr bwMode="auto">
              <a:xfrm rot="332896">
                <a:off x="776795" y="1063795"/>
                <a:ext cx="3951535" cy="3113923"/>
              </a:xfrm>
              <a:prstGeom prst="ellipse">
                <a:avLst/>
              </a:prstGeom>
              <a:solidFill>
                <a:srgbClr val="C7D1FD"/>
              </a:solidFill>
              <a:ln w="22225" algn="ctr">
                <a:noFill/>
                <a:round/>
                <a:headEnd/>
                <a:tailEnd/>
              </a:ln>
              <a:effectLst/>
              <a:scene3d>
                <a:camera prst="orthographicFront">
                  <a:rot lat="0" lon="0" rev="20999999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 prst="hardEdge"/>
              </a:sp3d>
            </p:spPr>
            <p:txBody>
              <a:bodyPr wrap="none" lIns="106326" tIns="53163" rIns="106326" bIns="53163" anchor="ctr"/>
              <a:lstStyle/>
              <a:p>
                <a:pPr>
                  <a:defRPr/>
                </a:pPr>
                <a:endParaRPr lang="fr-FR" dirty="0">
                  <a:latin typeface="Arial" pitchFamily="34" charset="0"/>
                </a:endParaRPr>
              </a:p>
            </p:txBody>
          </p:sp>
          <p:pic>
            <p:nvPicPr>
              <p:cNvPr id="45069" name="Picture 9" descr="application server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589088" y="1250950"/>
                <a:ext cx="839787" cy="11128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070" name="Text Box 17"/>
              <p:cNvSpPr txBox="1">
                <a:spLocks noChangeArrowheads="1"/>
              </p:cNvSpPr>
              <p:nvPr/>
            </p:nvSpPr>
            <p:spPr bwMode="auto">
              <a:xfrm>
                <a:off x="161925" y="2420938"/>
                <a:ext cx="1831975" cy="103346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41861" tIns="54419" rIns="41861" bIns="54419">
                <a:spAutoFit/>
              </a:bodyPr>
              <a:lstStyle/>
              <a:p>
                <a:pPr>
                  <a:spcBef>
                    <a:spcPct val="5000"/>
                  </a:spcBef>
                </a:pPr>
                <a:r>
                  <a:rPr lang="en-US" sz="1200" b="1"/>
                  <a:t>OEM Administrator provides V5 data (partial clone </a:t>
                </a:r>
                <a:r>
                  <a:rPr lang="en-US" sz="1200"/>
                  <a:t>of V6 Product structure) </a:t>
                </a:r>
                <a:r>
                  <a:rPr lang="en-US" sz="1200" b="1"/>
                  <a:t>into Designer central</a:t>
                </a:r>
              </a:p>
            </p:txBody>
          </p:sp>
          <p:sp>
            <p:nvSpPr>
              <p:cNvPr id="45071" name="Text Box 21"/>
              <p:cNvSpPr txBox="1">
                <a:spLocks noChangeArrowheads="1"/>
              </p:cNvSpPr>
              <p:nvPr/>
            </p:nvSpPr>
            <p:spPr bwMode="auto">
              <a:xfrm>
                <a:off x="8529638" y="2614613"/>
                <a:ext cx="1431925" cy="3254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04652" tIns="54419" rIns="41861" bIns="54419">
                <a:spAutoFit/>
              </a:bodyPr>
              <a:lstStyle/>
              <a:p>
                <a:r>
                  <a:rPr lang="en-US" sz="1400" b="1"/>
                  <a:t>V4/V5 designer</a:t>
                </a:r>
              </a:p>
            </p:txBody>
          </p:sp>
          <p:sp>
            <p:nvSpPr>
              <p:cNvPr id="45072" name="Text Box 64"/>
              <p:cNvSpPr txBox="1">
                <a:spLocks noChangeArrowheads="1"/>
              </p:cNvSpPr>
              <p:nvPr/>
            </p:nvSpPr>
            <p:spPr bwMode="auto">
              <a:xfrm>
                <a:off x="4733925" y="1912938"/>
                <a:ext cx="2117725" cy="6635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41861" tIns="54419" rIns="41861" bIns="54419">
                <a:spAutoFit/>
              </a:bodyPr>
              <a:lstStyle/>
              <a:p>
                <a:pPr algn="r">
                  <a:spcBef>
                    <a:spcPct val="5000"/>
                  </a:spcBef>
                </a:pPr>
                <a:r>
                  <a:rPr lang="en-US" sz="1200" b="1"/>
                  <a:t>Access and Navigate</a:t>
                </a:r>
                <a:br>
                  <a:rPr lang="en-US" sz="1200" b="1"/>
                </a:br>
                <a:r>
                  <a:rPr lang="en-US" sz="1200" b="1"/>
                  <a:t>on OEM Designer Central Data Base</a:t>
                </a:r>
              </a:p>
            </p:txBody>
          </p:sp>
          <p:sp>
            <p:nvSpPr>
              <p:cNvPr id="239688" name="Oval 72"/>
              <p:cNvSpPr>
                <a:spLocks noChangeArrowheads="1"/>
              </p:cNvSpPr>
              <p:nvPr/>
            </p:nvSpPr>
            <p:spPr bwMode="auto">
              <a:xfrm>
                <a:off x="6938541" y="2098870"/>
                <a:ext cx="461478" cy="326568"/>
              </a:xfrm>
              <a:prstGeom prst="ellipse">
                <a:avLst/>
              </a:prstGeom>
              <a:solidFill>
                <a:srgbClr val="FF9933"/>
              </a:solidFill>
              <a:ln w="9525" algn="ctr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lIns="106326" tIns="53163" rIns="106326" bIns="53163" anchor="ctr"/>
              <a:lstStyle/>
              <a:p>
                <a:pPr algn="ctr" eaLnBrk="1" hangingPunct="1">
                  <a:defRPr/>
                </a:pPr>
                <a:r>
                  <a:rPr lang="it-IT" sz="2100" dirty="0">
                    <a:solidFill>
                      <a:srgbClr val="990000"/>
                    </a:solidFill>
                  </a:rPr>
                  <a:t>2</a:t>
                </a:r>
                <a:endParaRPr lang="en-GB" sz="2100" b="1" dirty="0">
                  <a:solidFill>
                    <a:srgbClr val="990000"/>
                  </a:solidFill>
                </a:endParaRPr>
              </a:p>
            </p:txBody>
          </p:sp>
          <p:sp>
            <p:nvSpPr>
              <p:cNvPr id="239691" name="Oval 75"/>
              <p:cNvSpPr>
                <a:spLocks noChangeArrowheads="1"/>
              </p:cNvSpPr>
              <p:nvPr/>
            </p:nvSpPr>
            <p:spPr bwMode="auto">
              <a:xfrm>
                <a:off x="927536" y="1897486"/>
                <a:ext cx="463442" cy="326568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lIns="106326" tIns="53163" rIns="106326" bIns="53163" anchor="ctr"/>
              <a:lstStyle/>
              <a:p>
                <a:pPr algn="ctr" eaLnBrk="1" hangingPunct="1">
                  <a:defRPr/>
                </a:pPr>
                <a:r>
                  <a:rPr lang="it-IT" sz="210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1</a:t>
                </a:r>
                <a:endParaRPr lang="en-GB" sz="21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pic>
            <p:nvPicPr>
              <p:cNvPr id="45075" name="Picture 11" descr="Database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997075" y="3140075"/>
                <a:ext cx="522288" cy="681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076" name="Text Box 12"/>
              <p:cNvSpPr txBox="1">
                <a:spLocks noChangeArrowheads="1"/>
              </p:cNvSpPr>
              <p:nvPr/>
            </p:nvSpPr>
            <p:spPr bwMode="auto">
              <a:xfrm>
                <a:off x="4562475" y="3136900"/>
                <a:ext cx="1330325" cy="2952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41861" tIns="54419" rIns="41861" bIns="54419">
                <a:spAutoFit/>
              </a:bodyPr>
              <a:lstStyle/>
              <a:p>
                <a:pPr algn="ctr">
                  <a:spcBef>
                    <a:spcPct val="5000"/>
                  </a:spcBef>
                </a:pPr>
                <a:r>
                  <a:rPr lang="en-US" sz="1200" b="1"/>
                  <a:t>Checkout + Load</a:t>
                </a:r>
              </a:p>
            </p:txBody>
          </p:sp>
          <p:sp>
            <p:nvSpPr>
              <p:cNvPr id="239690" name="Oval 74"/>
              <p:cNvSpPr>
                <a:spLocks noChangeArrowheads="1"/>
              </p:cNvSpPr>
              <p:nvPr/>
            </p:nvSpPr>
            <p:spPr bwMode="auto">
              <a:xfrm>
                <a:off x="4055772" y="3129373"/>
                <a:ext cx="463442" cy="326568"/>
              </a:xfrm>
              <a:prstGeom prst="ellipse">
                <a:avLst/>
              </a:prstGeom>
              <a:solidFill>
                <a:srgbClr val="FF9933"/>
              </a:solidFill>
              <a:ln w="9525" algn="ctr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lIns="106326" tIns="53163" rIns="106326" bIns="53163" anchor="ctr"/>
              <a:lstStyle/>
              <a:p>
                <a:pPr algn="ctr" eaLnBrk="1" hangingPunct="1">
                  <a:defRPr/>
                </a:pPr>
                <a:r>
                  <a:rPr lang="it-IT" sz="2100" dirty="0">
                    <a:solidFill>
                      <a:srgbClr val="990000"/>
                    </a:solidFill>
                  </a:rPr>
                  <a:t>3</a:t>
                </a:r>
                <a:endParaRPr lang="en-GB" sz="2100" b="1" dirty="0">
                  <a:solidFill>
                    <a:srgbClr val="990000"/>
                  </a:solidFill>
                </a:endParaRPr>
              </a:p>
            </p:txBody>
          </p:sp>
          <p:sp>
            <p:nvSpPr>
              <p:cNvPr id="45078" name="Rectangle 72"/>
              <p:cNvSpPr>
                <a:spLocks noChangeArrowheads="1"/>
              </p:cNvSpPr>
              <p:nvPr/>
            </p:nvSpPr>
            <p:spPr bwMode="auto">
              <a:xfrm>
                <a:off x="2867025" y="2792413"/>
                <a:ext cx="1008063" cy="55245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106326" tIns="53163" rIns="106326" bIns="53163"/>
              <a:lstStyle/>
              <a:p>
                <a:pPr algn="ctr" defTabSz="1062038">
                  <a:spcBef>
                    <a:spcPct val="50000"/>
                  </a:spcBef>
                </a:pPr>
                <a:r>
                  <a:rPr lang="en-US" sz="1100" b="1" dirty="0">
                    <a:solidFill>
                      <a:srgbClr val="120C80"/>
                    </a:solidFill>
                  </a:rPr>
                  <a:t>Designer Central</a:t>
                </a:r>
                <a:endParaRPr lang="fr-FR" sz="1100" b="1" dirty="0">
                  <a:solidFill>
                    <a:srgbClr val="120C80"/>
                  </a:solidFill>
                </a:endParaRPr>
              </a:p>
            </p:txBody>
          </p:sp>
          <p:sp>
            <p:nvSpPr>
              <p:cNvPr id="45079" name="Rectangle 74"/>
              <p:cNvSpPr>
                <a:spLocks noChangeArrowheads="1"/>
              </p:cNvSpPr>
              <p:nvPr/>
            </p:nvSpPr>
            <p:spPr bwMode="auto">
              <a:xfrm>
                <a:off x="1966913" y="2290763"/>
                <a:ext cx="1223962" cy="503237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106326" tIns="53163" rIns="106326" bIns="53163"/>
              <a:lstStyle/>
              <a:p>
                <a:pPr algn="ctr" defTabSz="1062038">
                  <a:spcBef>
                    <a:spcPct val="50000"/>
                  </a:spcBef>
                </a:pPr>
                <a:r>
                  <a:rPr lang="en-US" sz="1100" b="1" dirty="0">
                    <a:solidFill>
                      <a:srgbClr val="120C80"/>
                    </a:solidFill>
                  </a:rPr>
                  <a:t>V6 Product Structure</a:t>
                </a:r>
                <a:endParaRPr lang="fr-FR" sz="1100" b="1" dirty="0">
                  <a:solidFill>
                    <a:srgbClr val="120C80"/>
                  </a:solidFill>
                </a:endParaRPr>
              </a:p>
            </p:txBody>
          </p:sp>
          <p:pic>
            <p:nvPicPr>
              <p:cNvPr id="45080" name="Picture 3" descr="C:\Documents and Settings\fmp\Desktop\V6\V6_logo.pn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960688" y="1889125"/>
                <a:ext cx="1138237" cy="1139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45081" name="AutoShape 20"/>
              <p:cNvCxnSpPr>
                <a:cxnSpLocks noChangeShapeType="1"/>
                <a:endCxn id="45078" idx="1"/>
              </p:cNvCxnSpPr>
              <p:nvPr/>
            </p:nvCxnSpPr>
            <p:spPr bwMode="auto">
              <a:xfrm rot="16200000" flipH="1">
                <a:off x="2582069" y="2783681"/>
                <a:ext cx="287338" cy="282575"/>
              </a:xfrm>
              <a:prstGeom prst="bentConnector2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45082" name="Freeform 20"/>
              <p:cNvSpPr>
                <a:spLocks noChangeAspect="1"/>
              </p:cNvSpPr>
              <p:nvPr/>
            </p:nvSpPr>
            <p:spPr bwMode="auto">
              <a:xfrm rot="-293825">
                <a:off x="3738563" y="2573338"/>
                <a:ext cx="3736975" cy="387350"/>
              </a:xfrm>
              <a:custGeom>
                <a:avLst/>
                <a:gdLst>
                  <a:gd name="T0" fmla="*/ 0 w 3654"/>
                  <a:gd name="T1" fmla="*/ 387350 h 739"/>
                  <a:gd name="T2" fmla="*/ 1730422 w 3654"/>
                  <a:gd name="T3" fmla="*/ 28828 h 739"/>
                  <a:gd name="T4" fmla="*/ 1662923 w 3654"/>
                  <a:gd name="T5" fmla="*/ 214379 h 739"/>
                  <a:gd name="T6" fmla="*/ 3049715 w 3654"/>
                  <a:gd name="T7" fmla="*/ 47698 h 739"/>
                  <a:gd name="T8" fmla="*/ 3736975 w 3654"/>
                  <a:gd name="T9" fmla="*/ 66568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4"/>
                  <a:gd name="T16" fmla="*/ 0 h 739"/>
                  <a:gd name="T17" fmla="*/ 3654 w 3654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4" h="739">
                    <a:moveTo>
                      <a:pt x="0" y="739"/>
                    </a:moveTo>
                    <a:cubicBezTo>
                      <a:pt x="710" y="424"/>
                      <a:pt x="1421" y="110"/>
                      <a:pt x="1692" y="55"/>
                    </a:cubicBezTo>
                    <a:cubicBezTo>
                      <a:pt x="1963" y="0"/>
                      <a:pt x="1411" y="403"/>
                      <a:pt x="1626" y="409"/>
                    </a:cubicBezTo>
                    <a:cubicBezTo>
                      <a:pt x="1841" y="415"/>
                      <a:pt x="2644" y="138"/>
                      <a:pt x="2982" y="91"/>
                    </a:cubicBezTo>
                    <a:cubicBezTo>
                      <a:pt x="3320" y="44"/>
                      <a:pt x="3487" y="85"/>
                      <a:pt x="3654" y="127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 lIns="104652" tIns="54419" rIns="41861" bIns="54419">
                <a:spAutoFit/>
              </a:bodyPr>
              <a:lstStyle/>
              <a:p>
                <a:endParaRPr lang="de-DE"/>
              </a:p>
            </p:txBody>
          </p:sp>
          <p:pic>
            <p:nvPicPr>
              <p:cNvPr id="33" name="Picture 32" descr="C:\Documents and Settings\fmp\Desktop\ist2_5260895-office-building-icon.jpg"/>
              <p:cNvPicPr>
                <a:picLocks noChangeAspect="1" noChangeArrowheads="1"/>
              </p:cNvPicPr>
              <p:nvPr/>
            </p:nvPicPr>
            <p:blipFill>
              <a:blip r:embed="rId6"/>
              <a:srcRect t="53370" r="69099" b="15451"/>
              <a:stretch>
                <a:fillRect/>
              </a:stretch>
            </p:blipFill>
            <p:spPr bwMode="auto">
              <a:xfrm>
                <a:off x="557007" y="856097"/>
                <a:ext cx="1007768" cy="98032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35" name="Rectangle 20"/>
              <p:cNvSpPr>
                <a:spLocks noChangeArrowheads="1"/>
              </p:cNvSpPr>
              <p:nvPr/>
            </p:nvSpPr>
            <p:spPr bwMode="auto">
              <a:xfrm>
                <a:off x="8346541" y="3579311"/>
                <a:ext cx="1775220" cy="355596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accent4"/>
                </a:solidFill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>
                  <a:defRPr/>
                </a:pPr>
                <a:r>
                  <a:rPr lang="en-US" sz="2100" dirty="0">
                    <a:solidFill>
                      <a:srgbClr val="99FF66"/>
                    </a:solidFill>
                    <a:latin typeface="Arial Black" pitchFamily="34" charset="0"/>
                  </a:rPr>
                  <a:t>Partner</a:t>
                </a:r>
              </a:p>
            </p:txBody>
          </p:sp>
          <p:sp>
            <p:nvSpPr>
              <p:cNvPr id="36" name="Rectangle 20"/>
              <p:cNvSpPr>
                <a:spLocks noChangeArrowheads="1"/>
              </p:cNvSpPr>
              <p:nvPr/>
            </p:nvSpPr>
            <p:spPr bwMode="auto">
              <a:xfrm>
                <a:off x="2722393" y="1307850"/>
                <a:ext cx="1808604" cy="357410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 w="28575">
                <a:solidFill>
                  <a:schemeClr val="accent4"/>
                </a:solidFill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>
                  <a:defRPr/>
                </a:pPr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Arial Black" pitchFamily="34" charset="0"/>
                  </a:rPr>
                  <a:t>OEM</a:t>
                </a:r>
              </a:p>
            </p:txBody>
          </p:sp>
          <p:pic>
            <p:nvPicPr>
              <p:cNvPr id="45086" name="Picture 9" descr="application server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752600" y="4598988"/>
                <a:ext cx="839788" cy="1112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087" name="Text Box 17"/>
              <p:cNvSpPr txBox="1">
                <a:spLocks noChangeArrowheads="1"/>
              </p:cNvSpPr>
              <p:nvPr/>
            </p:nvSpPr>
            <p:spPr bwMode="auto">
              <a:xfrm>
                <a:off x="138113" y="5624513"/>
                <a:ext cx="1781175" cy="10429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41861" tIns="54419" rIns="41861" bIns="54419">
                <a:spAutoFit/>
              </a:bodyPr>
              <a:lstStyle/>
              <a:p>
                <a:pPr>
                  <a:spcBef>
                    <a:spcPct val="5000"/>
                  </a:spcBef>
                </a:pPr>
                <a:r>
                  <a:rPr lang="en-US" sz="1200"/>
                  <a:t>OEM Administrator Synchronizes </a:t>
                </a:r>
                <a:br>
                  <a:rPr lang="en-US" sz="1200"/>
                </a:br>
                <a:r>
                  <a:rPr lang="en-US" sz="1200"/>
                  <a:t>V6 Product Structure</a:t>
                </a:r>
                <a:endParaRPr lang="fr-FR" sz="1200"/>
              </a:p>
              <a:p>
                <a:pPr>
                  <a:spcBef>
                    <a:spcPct val="5000"/>
                  </a:spcBef>
                </a:pPr>
                <a:r>
                  <a:rPr lang="en-US" sz="1200"/>
                  <a:t>with V5 data coming from the Partner</a:t>
                </a:r>
              </a:p>
            </p:txBody>
          </p:sp>
          <p:sp>
            <p:nvSpPr>
              <p:cNvPr id="45088" name="Text Box 64"/>
              <p:cNvSpPr txBox="1">
                <a:spLocks noChangeArrowheads="1"/>
              </p:cNvSpPr>
              <p:nvPr/>
            </p:nvSpPr>
            <p:spPr bwMode="auto">
              <a:xfrm>
                <a:off x="4897438" y="5364163"/>
                <a:ext cx="2117725" cy="4794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41861" tIns="54419" rIns="41861" bIns="54419">
                <a:spAutoFit/>
              </a:bodyPr>
              <a:lstStyle/>
              <a:p>
                <a:pPr algn="r">
                  <a:spcBef>
                    <a:spcPct val="5000"/>
                  </a:spcBef>
                </a:pPr>
                <a:r>
                  <a:rPr lang="en-US" sz="1200" b="1"/>
                  <a:t>Modifies </a:t>
                </a:r>
                <a:r>
                  <a:rPr lang="en-US" sz="1200"/>
                  <a:t>design into a CATIA V5 session</a:t>
                </a:r>
                <a:endParaRPr lang="en-US" sz="1200" b="1"/>
              </a:p>
            </p:txBody>
          </p:sp>
          <p:sp>
            <p:nvSpPr>
              <p:cNvPr id="47" name="Oval 72"/>
              <p:cNvSpPr>
                <a:spLocks noChangeArrowheads="1"/>
              </p:cNvSpPr>
              <p:nvPr/>
            </p:nvSpPr>
            <p:spPr bwMode="auto">
              <a:xfrm>
                <a:off x="7101530" y="5448005"/>
                <a:ext cx="463442" cy="326568"/>
              </a:xfrm>
              <a:prstGeom prst="ellipse">
                <a:avLst/>
              </a:prstGeom>
              <a:solidFill>
                <a:srgbClr val="FF9933"/>
              </a:solidFill>
              <a:ln w="9525" algn="ctr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lIns="106326" tIns="53163" rIns="106326" bIns="53163" anchor="ctr"/>
              <a:lstStyle/>
              <a:p>
                <a:pPr algn="ctr" eaLnBrk="1" hangingPunct="1">
                  <a:defRPr/>
                </a:pPr>
                <a:r>
                  <a:rPr lang="it-IT" sz="2100" dirty="0">
                    <a:solidFill>
                      <a:srgbClr val="990000"/>
                    </a:solidFill>
                  </a:rPr>
                  <a:t>4</a:t>
                </a:r>
                <a:endParaRPr lang="en-GB" sz="2100" b="1" dirty="0">
                  <a:solidFill>
                    <a:srgbClr val="990000"/>
                  </a:solidFill>
                </a:endParaRPr>
              </a:p>
            </p:txBody>
          </p:sp>
          <p:pic>
            <p:nvPicPr>
              <p:cNvPr id="45090" name="Picture 11" descr="Database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160588" y="6488113"/>
                <a:ext cx="522287" cy="681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091" name="Text Box 12"/>
              <p:cNvSpPr txBox="1">
                <a:spLocks noChangeArrowheads="1"/>
              </p:cNvSpPr>
              <p:nvPr/>
            </p:nvSpPr>
            <p:spPr bwMode="auto">
              <a:xfrm>
                <a:off x="4725988" y="6484938"/>
                <a:ext cx="682625" cy="2936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41861" tIns="54419" rIns="41861" bIns="54419">
                <a:spAutoFit/>
              </a:bodyPr>
              <a:lstStyle/>
              <a:p>
                <a:pPr algn="ctr">
                  <a:spcBef>
                    <a:spcPct val="5000"/>
                  </a:spcBef>
                </a:pPr>
                <a:r>
                  <a:rPr lang="en-US" sz="1200" b="1"/>
                  <a:t>Checkin</a:t>
                </a:r>
              </a:p>
            </p:txBody>
          </p:sp>
          <p:sp>
            <p:nvSpPr>
              <p:cNvPr id="51" name="Oval 74"/>
              <p:cNvSpPr>
                <a:spLocks noChangeArrowheads="1"/>
              </p:cNvSpPr>
              <p:nvPr/>
            </p:nvSpPr>
            <p:spPr bwMode="auto">
              <a:xfrm>
                <a:off x="4218762" y="6476693"/>
                <a:ext cx="463442" cy="328383"/>
              </a:xfrm>
              <a:prstGeom prst="ellipse">
                <a:avLst/>
              </a:prstGeom>
              <a:solidFill>
                <a:srgbClr val="FF9933"/>
              </a:solidFill>
              <a:ln w="9525" algn="ctr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lIns="106326" tIns="53163" rIns="106326" bIns="53163" anchor="ctr"/>
              <a:lstStyle/>
              <a:p>
                <a:pPr algn="ctr" eaLnBrk="1" hangingPunct="1">
                  <a:defRPr/>
                </a:pPr>
                <a:r>
                  <a:rPr lang="it-IT" sz="2100" dirty="0">
                    <a:solidFill>
                      <a:srgbClr val="990000"/>
                    </a:solidFill>
                  </a:rPr>
                  <a:t>5</a:t>
                </a:r>
                <a:endParaRPr lang="en-GB" sz="2100" b="1" dirty="0">
                  <a:solidFill>
                    <a:srgbClr val="990000"/>
                  </a:solidFill>
                </a:endParaRPr>
              </a:p>
            </p:txBody>
          </p:sp>
          <p:sp>
            <p:nvSpPr>
              <p:cNvPr id="45093" name="Rectangle 51"/>
              <p:cNvSpPr>
                <a:spLocks noChangeArrowheads="1"/>
              </p:cNvSpPr>
              <p:nvPr/>
            </p:nvSpPr>
            <p:spPr bwMode="auto">
              <a:xfrm>
                <a:off x="3032125" y="6138863"/>
                <a:ext cx="1008063" cy="517525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106326" tIns="53163" rIns="106326" bIns="53163"/>
              <a:lstStyle/>
              <a:p>
                <a:pPr algn="ctr" defTabSz="1062038">
                  <a:spcBef>
                    <a:spcPct val="50000"/>
                  </a:spcBef>
                </a:pPr>
                <a:r>
                  <a:rPr lang="en-US" sz="1100" b="1">
                    <a:solidFill>
                      <a:srgbClr val="120C80"/>
                    </a:solidFill>
                  </a:rPr>
                  <a:t>Designer Central</a:t>
                </a:r>
                <a:endParaRPr lang="fr-FR" sz="1100" b="1">
                  <a:solidFill>
                    <a:srgbClr val="120C80"/>
                  </a:solidFill>
                </a:endParaRPr>
              </a:p>
            </p:txBody>
          </p:sp>
          <p:sp>
            <p:nvSpPr>
              <p:cNvPr id="45094" name="Rectangle 52"/>
              <p:cNvSpPr>
                <a:spLocks noChangeArrowheads="1"/>
              </p:cNvSpPr>
              <p:nvPr/>
            </p:nvSpPr>
            <p:spPr bwMode="auto">
              <a:xfrm>
                <a:off x="2132013" y="5665788"/>
                <a:ext cx="1453428" cy="515937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106326" tIns="53163" rIns="106326" bIns="53163"/>
              <a:lstStyle/>
              <a:p>
                <a:r>
                  <a:rPr lang="en-US" sz="1400" dirty="0"/>
                  <a:t>V6 Product Structure</a:t>
                </a:r>
                <a:endParaRPr lang="fr-FR" sz="1400" dirty="0"/>
              </a:p>
            </p:txBody>
          </p:sp>
          <p:pic>
            <p:nvPicPr>
              <p:cNvPr id="45095" name="Picture 3" descr="C:\Documents and Settings\fmp\Desktop\V6\V6_logo.pn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24200" y="5237163"/>
                <a:ext cx="1139825" cy="1139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45096" name="AutoShape 20"/>
              <p:cNvCxnSpPr>
                <a:cxnSpLocks noChangeShapeType="1"/>
                <a:stCxn id="45094" idx="2"/>
                <a:endCxn id="45093" idx="1"/>
              </p:cNvCxnSpPr>
              <p:nvPr/>
            </p:nvCxnSpPr>
            <p:spPr bwMode="auto">
              <a:xfrm rot="16200000" flipH="1">
                <a:off x="2837476" y="6202976"/>
                <a:ext cx="215901" cy="173397"/>
              </a:xfrm>
              <a:prstGeom prst="bentConnector2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 type="triangle" w="med" len="med"/>
                <a:tailEnd/>
              </a:ln>
            </p:spPr>
          </p:cxnSp>
          <p:sp>
            <p:nvSpPr>
              <p:cNvPr id="45097" name="Freeform 20"/>
              <p:cNvSpPr>
                <a:spLocks noChangeAspect="1"/>
              </p:cNvSpPr>
              <p:nvPr/>
            </p:nvSpPr>
            <p:spPr bwMode="auto">
              <a:xfrm rot="-293825">
                <a:off x="3902075" y="5921375"/>
                <a:ext cx="3736975" cy="387350"/>
              </a:xfrm>
              <a:custGeom>
                <a:avLst/>
                <a:gdLst>
                  <a:gd name="T0" fmla="*/ 0 w 3654"/>
                  <a:gd name="T1" fmla="*/ 387350 h 739"/>
                  <a:gd name="T2" fmla="*/ 1730422 w 3654"/>
                  <a:gd name="T3" fmla="*/ 28828 h 739"/>
                  <a:gd name="T4" fmla="*/ 1662923 w 3654"/>
                  <a:gd name="T5" fmla="*/ 214379 h 739"/>
                  <a:gd name="T6" fmla="*/ 3049715 w 3654"/>
                  <a:gd name="T7" fmla="*/ 47698 h 739"/>
                  <a:gd name="T8" fmla="*/ 3736975 w 3654"/>
                  <a:gd name="T9" fmla="*/ 66568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4"/>
                  <a:gd name="T16" fmla="*/ 0 h 739"/>
                  <a:gd name="T17" fmla="*/ 3654 w 3654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4" h="739">
                    <a:moveTo>
                      <a:pt x="0" y="739"/>
                    </a:moveTo>
                    <a:cubicBezTo>
                      <a:pt x="710" y="424"/>
                      <a:pt x="1421" y="110"/>
                      <a:pt x="1692" y="55"/>
                    </a:cubicBezTo>
                    <a:cubicBezTo>
                      <a:pt x="1963" y="0"/>
                      <a:pt x="1411" y="403"/>
                      <a:pt x="1626" y="409"/>
                    </a:cubicBezTo>
                    <a:cubicBezTo>
                      <a:pt x="1841" y="415"/>
                      <a:pt x="2644" y="138"/>
                      <a:pt x="2982" y="91"/>
                    </a:cubicBezTo>
                    <a:cubicBezTo>
                      <a:pt x="3320" y="44"/>
                      <a:pt x="3487" y="85"/>
                      <a:pt x="3654" y="127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 lIns="104652" tIns="54419" rIns="41861" bIns="54419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7" name="Oval 75"/>
              <p:cNvSpPr>
                <a:spLocks noChangeArrowheads="1"/>
              </p:cNvSpPr>
              <p:nvPr/>
            </p:nvSpPr>
            <p:spPr bwMode="auto">
              <a:xfrm>
                <a:off x="1090527" y="5244807"/>
                <a:ext cx="463442" cy="328382"/>
              </a:xfrm>
              <a:prstGeom prst="ellipse">
                <a:avLst/>
              </a:prstGeom>
              <a:solidFill>
                <a:srgbClr val="0000FF"/>
              </a:solidFill>
              <a:ln w="9525" algn="ctr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lIns="106326" tIns="53163" rIns="106326" bIns="53163" anchor="ctr"/>
              <a:lstStyle/>
              <a:p>
                <a:pPr algn="ctr" eaLnBrk="1" hangingPunct="1">
                  <a:defRPr/>
                </a:pPr>
                <a:r>
                  <a:rPr lang="it-IT" sz="210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6</a:t>
                </a:r>
                <a:endParaRPr lang="en-GB" sz="21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5099" name="Rectangle 7"/>
              <p:cNvSpPr>
                <a:spLocks noChangeArrowheads="1"/>
              </p:cNvSpPr>
              <p:nvPr/>
            </p:nvSpPr>
            <p:spPr bwMode="auto">
              <a:xfrm>
                <a:off x="7232650" y="1166813"/>
                <a:ext cx="2116138" cy="6381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41861" tIns="41861" rIns="41861" bIns="41861" anchor="ctr">
                <a:spAutoFit/>
              </a:bodyPr>
              <a:lstStyle/>
              <a:p>
                <a:pPr>
                  <a:spcBef>
                    <a:spcPct val="5000"/>
                  </a:spcBef>
                </a:pPr>
                <a:r>
                  <a:rPr lang="en-US" sz="1200" b="1"/>
                  <a:t>CATIA V5 with</a:t>
                </a:r>
                <a:br>
                  <a:rPr lang="en-US" sz="1200" b="1"/>
                </a:br>
                <a:r>
                  <a:rPr lang="it-IT" sz="1200"/>
                  <a:t> ENOVIA Collaborative Design for CATIA V5 (CT5)</a:t>
                </a:r>
                <a:r>
                  <a:rPr lang="en-US" sz="1200" b="1"/>
                  <a:t> </a:t>
                </a:r>
              </a:p>
            </p:txBody>
          </p:sp>
          <p:sp>
            <p:nvSpPr>
              <p:cNvPr id="45100" name="Rectangle 7"/>
              <p:cNvSpPr>
                <a:spLocks noChangeArrowheads="1"/>
              </p:cNvSpPr>
              <p:nvPr/>
            </p:nvSpPr>
            <p:spPr bwMode="auto">
              <a:xfrm>
                <a:off x="7334250" y="4495800"/>
                <a:ext cx="2116138" cy="6397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41861" tIns="41861" rIns="41861" bIns="41861" anchor="ctr">
                <a:spAutoFit/>
              </a:bodyPr>
              <a:lstStyle/>
              <a:p>
                <a:pPr>
                  <a:spcBef>
                    <a:spcPct val="5000"/>
                  </a:spcBef>
                </a:pPr>
                <a:r>
                  <a:rPr lang="en-US" sz="1200" b="1"/>
                  <a:t>CATIA V5 with</a:t>
                </a:r>
                <a:br>
                  <a:rPr lang="en-US" sz="1200" b="1"/>
                </a:br>
                <a:r>
                  <a:rPr lang="it-IT" sz="1200"/>
                  <a:t> ENOVIA Collaborative Design for CATIA V5 (CT5)</a:t>
                </a:r>
                <a:r>
                  <a:rPr lang="en-US" sz="1200" b="1"/>
                  <a:t> </a:t>
                </a:r>
              </a:p>
            </p:txBody>
          </p:sp>
          <p:pic>
            <p:nvPicPr>
              <p:cNvPr id="48" name="Picture 6" descr="http://5axes.free.fr/Chrono/catiaV4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8409415" y="1813496"/>
                <a:ext cx="896274" cy="64370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5102" name="Picture 3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562850" y="1760538"/>
                <a:ext cx="968375" cy="6477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sp>
            <p:nvSpPr>
              <p:cNvPr id="45103" name="Text Box 21"/>
              <p:cNvSpPr txBox="1">
                <a:spLocks noChangeArrowheads="1"/>
              </p:cNvSpPr>
              <p:nvPr/>
            </p:nvSpPr>
            <p:spPr bwMode="auto">
              <a:xfrm>
                <a:off x="8734425" y="5964238"/>
                <a:ext cx="1431925" cy="323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04652" tIns="54419" rIns="41861" bIns="54419">
                <a:spAutoFit/>
              </a:bodyPr>
              <a:lstStyle/>
              <a:p>
                <a:r>
                  <a:rPr lang="en-US" sz="1400" b="1"/>
                  <a:t>V4/V5 designer</a:t>
                </a:r>
              </a:p>
            </p:txBody>
          </p:sp>
          <p:pic>
            <p:nvPicPr>
              <p:cNvPr id="45104" name="Picture 23" descr="XP icon my computer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7466013" y="2286000"/>
                <a:ext cx="795337" cy="747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105" name="Picture 69" descr="typeorange"/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956550" y="2365375"/>
                <a:ext cx="703263" cy="706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" name="Picture 6" descr="http://5axes.free.fr/Chrono/catiaV4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8751408" y="5277183"/>
                <a:ext cx="896274" cy="64370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5107" name="Picture 3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900988" y="5089525"/>
                <a:ext cx="969962" cy="6477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5108" name="Picture 23" descr="XP icon my computer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7629525" y="5634038"/>
                <a:ext cx="795338" cy="747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109" name="Picture 69" descr="typeorange"/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42288" y="5713413"/>
                <a:ext cx="703262" cy="7064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3" descr="C:\Documents and Settings\fmp\Desktop\ist2_5260895-office-building-icon.jpg"/>
              <p:cNvPicPr>
                <a:picLocks noChangeAspect="1" noChangeArrowheads="1"/>
              </p:cNvPicPr>
              <p:nvPr/>
            </p:nvPicPr>
            <p:blipFill>
              <a:blip r:embed="rId6"/>
              <a:srcRect l="34672" r="34306" b="69074"/>
              <a:stretch>
                <a:fillRect/>
              </a:stretch>
            </p:blipFill>
            <p:spPr bwMode="auto">
              <a:xfrm>
                <a:off x="9505136" y="1068343"/>
                <a:ext cx="1032381" cy="9922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29"/>
          <p:cNvSpPr>
            <a:spLocks noGrp="1"/>
          </p:cNvSpPr>
          <p:nvPr>
            <p:ph type="title"/>
          </p:nvPr>
        </p:nvSpPr>
        <p:spPr>
          <a:xfrm>
            <a:off x="511175" y="227013"/>
            <a:ext cx="10104438" cy="603250"/>
          </a:xfrm>
        </p:spPr>
        <p:txBody>
          <a:bodyPr/>
          <a:lstStyle/>
          <a:p>
            <a:r>
              <a:rPr lang="en-US" sz="3200" smtClean="0"/>
              <a:t>Remote Access V6/V4/V5: Synoptic V6R2009x (LA)</a:t>
            </a:r>
          </a:p>
        </p:txBody>
      </p:sp>
      <p:grpSp>
        <p:nvGrpSpPr>
          <p:cNvPr id="46083" name="Group 59"/>
          <p:cNvGrpSpPr>
            <a:grpSpLocks/>
          </p:cNvGrpSpPr>
          <p:nvPr/>
        </p:nvGrpSpPr>
        <p:grpSpPr bwMode="auto">
          <a:xfrm>
            <a:off x="969963" y="1189038"/>
            <a:ext cx="9110662" cy="6049962"/>
            <a:chOff x="161925" y="856097"/>
            <a:chExt cx="10490954" cy="6669242"/>
          </a:xfrm>
        </p:grpSpPr>
        <p:sp>
          <p:nvSpPr>
            <p:cNvPr id="31" name="Oval 2"/>
            <p:cNvSpPr>
              <a:spLocks noChangeArrowheads="1"/>
            </p:cNvSpPr>
            <p:nvPr/>
          </p:nvSpPr>
          <p:spPr bwMode="auto">
            <a:xfrm rot="332896">
              <a:off x="6701344" y="1063795"/>
              <a:ext cx="3951535" cy="3113923"/>
            </a:xfrm>
            <a:prstGeom prst="ellipse">
              <a:avLst/>
            </a:prstGeom>
            <a:solidFill>
              <a:srgbClr val="B4FEB8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 dirty="0"/>
            </a:p>
          </p:txBody>
        </p:sp>
        <p:sp>
          <p:nvSpPr>
            <p:cNvPr id="32" name="Oval 2"/>
            <p:cNvSpPr>
              <a:spLocks noChangeArrowheads="1"/>
            </p:cNvSpPr>
            <p:nvPr/>
          </p:nvSpPr>
          <p:spPr bwMode="auto">
            <a:xfrm rot="332896">
              <a:off x="776795" y="1063795"/>
              <a:ext cx="3951535" cy="3113923"/>
            </a:xfrm>
            <a:prstGeom prst="ellipse">
              <a:avLst/>
            </a:prstGeom>
            <a:solidFill>
              <a:srgbClr val="C7D1FD"/>
            </a:solidFill>
            <a:ln w="22225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20999999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 dirty="0">
                <a:latin typeface="Arial" pitchFamily="34" charset="0"/>
              </a:endParaRPr>
            </a:p>
          </p:txBody>
        </p:sp>
        <p:pic>
          <p:nvPicPr>
            <p:cNvPr id="46088" name="Picture 9" descr="application serve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89088" y="1250950"/>
              <a:ext cx="839787" cy="1112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089" name="Text Box 64"/>
            <p:cNvSpPr txBox="1">
              <a:spLocks noChangeArrowheads="1"/>
            </p:cNvSpPr>
            <p:nvPr/>
          </p:nvSpPr>
          <p:spPr bwMode="auto">
            <a:xfrm>
              <a:off x="4733925" y="2032000"/>
              <a:ext cx="2117725" cy="6635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 b="1"/>
                <a:t>Access and Navigate</a:t>
              </a:r>
              <a:br>
                <a:rPr lang="en-US" sz="1200" b="1"/>
              </a:br>
              <a:r>
                <a:rPr lang="en-US" sz="1200" b="1"/>
                <a:t>on OEM V6 Product Structure</a:t>
              </a:r>
            </a:p>
          </p:txBody>
        </p:sp>
        <p:sp>
          <p:nvSpPr>
            <p:cNvPr id="239691" name="Oval 75"/>
            <p:cNvSpPr>
              <a:spLocks noChangeArrowheads="1"/>
            </p:cNvSpPr>
            <p:nvPr/>
          </p:nvSpPr>
          <p:spPr bwMode="auto">
            <a:xfrm>
              <a:off x="6609319" y="2058345"/>
              <a:ext cx="460659" cy="327250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2</a:t>
              </a:r>
              <a:endParaRPr lang="en-GB" sz="2100" dirty="0">
                <a:solidFill>
                  <a:srgbClr val="990000"/>
                </a:solidFill>
              </a:endParaRPr>
            </a:p>
          </p:txBody>
        </p:sp>
        <p:pic>
          <p:nvPicPr>
            <p:cNvPr id="46091" name="Picture 11" descr="Databas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97075" y="3140075"/>
              <a:ext cx="522288" cy="681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092" name="Text Box 12"/>
            <p:cNvSpPr txBox="1">
              <a:spLocks noChangeArrowheads="1"/>
            </p:cNvSpPr>
            <p:nvPr/>
          </p:nvSpPr>
          <p:spPr bwMode="auto">
            <a:xfrm>
              <a:off x="4562475" y="3136900"/>
              <a:ext cx="1330325" cy="2952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pPr algn="ctr">
                <a:spcBef>
                  <a:spcPct val="5000"/>
                </a:spcBef>
              </a:pPr>
              <a:r>
                <a:rPr lang="en-US" sz="1200" b="1"/>
                <a:t>Checkout + Load</a:t>
              </a:r>
            </a:p>
          </p:txBody>
        </p:sp>
        <p:sp>
          <p:nvSpPr>
            <p:cNvPr id="239690" name="Oval 74"/>
            <p:cNvSpPr>
              <a:spLocks noChangeArrowheads="1"/>
            </p:cNvSpPr>
            <p:nvPr/>
          </p:nvSpPr>
          <p:spPr bwMode="auto">
            <a:xfrm>
              <a:off x="4055588" y="3129344"/>
              <a:ext cx="464315" cy="327250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algn="ctr"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3</a:t>
              </a:r>
              <a:endParaRPr lang="en-GB" sz="2100" b="1" dirty="0">
                <a:solidFill>
                  <a:srgbClr val="990000"/>
                </a:solidFill>
              </a:endParaRPr>
            </a:p>
          </p:txBody>
        </p:sp>
        <p:sp>
          <p:nvSpPr>
            <p:cNvPr id="46094" name="Rectangle 72"/>
            <p:cNvSpPr>
              <a:spLocks noChangeArrowheads="1"/>
            </p:cNvSpPr>
            <p:nvPr/>
          </p:nvSpPr>
          <p:spPr bwMode="auto">
            <a:xfrm>
              <a:off x="2867025" y="2792413"/>
              <a:ext cx="1008063" cy="55245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pPr algn="ctr" defTabSz="1062038">
                <a:spcBef>
                  <a:spcPct val="50000"/>
                </a:spcBef>
              </a:pPr>
              <a:r>
                <a:rPr lang="en-US" sz="1400" b="1">
                  <a:solidFill>
                    <a:srgbClr val="120C80"/>
                  </a:solidFill>
                </a:rPr>
                <a:t>Designer Central</a:t>
              </a:r>
              <a:endParaRPr lang="fr-FR" sz="1400" b="1">
                <a:solidFill>
                  <a:srgbClr val="120C80"/>
                </a:solidFill>
              </a:endParaRPr>
            </a:p>
          </p:txBody>
        </p:sp>
        <p:sp>
          <p:nvSpPr>
            <p:cNvPr id="46095" name="Rectangle 74"/>
            <p:cNvSpPr>
              <a:spLocks noChangeArrowheads="1"/>
            </p:cNvSpPr>
            <p:nvPr/>
          </p:nvSpPr>
          <p:spPr bwMode="auto">
            <a:xfrm>
              <a:off x="1966913" y="2290763"/>
              <a:ext cx="1223962" cy="50323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pPr algn="ctr" defTabSz="1062038">
                <a:spcBef>
                  <a:spcPct val="50000"/>
                </a:spcBef>
              </a:pPr>
              <a:r>
                <a:rPr lang="en-US" sz="1400" b="1">
                  <a:solidFill>
                    <a:srgbClr val="120C80"/>
                  </a:solidFill>
                </a:rPr>
                <a:t>V6 Product Structure</a:t>
              </a:r>
              <a:endParaRPr lang="fr-FR" sz="1400" b="1">
                <a:solidFill>
                  <a:srgbClr val="120C80"/>
                </a:solidFill>
              </a:endParaRPr>
            </a:p>
          </p:txBody>
        </p:sp>
        <p:pic>
          <p:nvPicPr>
            <p:cNvPr id="46096" name="Picture 3" descr="C:\Documents and Settings\fmp\Desktop\V6\V6_logo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60688" y="1889125"/>
              <a:ext cx="1138237" cy="1139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6097" name="AutoShape 20"/>
            <p:cNvCxnSpPr>
              <a:cxnSpLocks noChangeShapeType="1"/>
              <a:endCxn id="46094" idx="1"/>
            </p:cNvCxnSpPr>
            <p:nvPr/>
          </p:nvCxnSpPr>
          <p:spPr bwMode="auto">
            <a:xfrm rot="16200000" flipH="1">
              <a:off x="2582069" y="2783681"/>
              <a:ext cx="287338" cy="282575"/>
            </a:xfrm>
            <a:prstGeom prst="bentConnector2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 type="triangle" w="med" len="med"/>
            </a:ln>
          </p:spPr>
        </p:cxnSp>
        <p:sp>
          <p:nvSpPr>
            <p:cNvPr id="46098" name="Freeform 20"/>
            <p:cNvSpPr>
              <a:spLocks noChangeAspect="1"/>
            </p:cNvSpPr>
            <p:nvPr/>
          </p:nvSpPr>
          <p:spPr bwMode="auto">
            <a:xfrm rot="-293825">
              <a:off x="3738563" y="2573338"/>
              <a:ext cx="3736975" cy="387350"/>
            </a:xfrm>
            <a:custGeom>
              <a:avLst/>
              <a:gdLst>
                <a:gd name="T0" fmla="*/ 0 w 3654"/>
                <a:gd name="T1" fmla="*/ 387350 h 739"/>
                <a:gd name="T2" fmla="*/ 1730422 w 3654"/>
                <a:gd name="T3" fmla="*/ 28828 h 739"/>
                <a:gd name="T4" fmla="*/ 1662923 w 3654"/>
                <a:gd name="T5" fmla="*/ 214379 h 739"/>
                <a:gd name="T6" fmla="*/ 3049715 w 3654"/>
                <a:gd name="T7" fmla="*/ 47698 h 739"/>
                <a:gd name="T8" fmla="*/ 3736975 w 3654"/>
                <a:gd name="T9" fmla="*/ 66568 h 7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4"/>
                <a:gd name="T16" fmla="*/ 0 h 739"/>
                <a:gd name="T17" fmla="*/ 3654 w 3654"/>
                <a:gd name="T18" fmla="*/ 739 h 7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4" h="739">
                  <a:moveTo>
                    <a:pt x="0" y="739"/>
                  </a:moveTo>
                  <a:cubicBezTo>
                    <a:pt x="710" y="424"/>
                    <a:pt x="1421" y="110"/>
                    <a:pt x="1692" y="55"/>
                  </a:cubicBezTo>
                  <a:cubicBezTo>
                    <a:pt x="1963" y="0"/>
                    <a:pt x="1411" y="403"/>
                    <a:pt x="1626" y="409"/>
                  </a:cubicBezTo>
                  <a:cubicBezTo>
                    <a:pt x="1841" y="415"/>
                    <a:pt x="2644" y="138"/>
                    <a:pt x="2982" y="91"/>
                  </a:cubicBezTo>
                  <a:cubicBezTo>
                    <a:pt x="3320" y="44"/>
                    <a:pt x="3487" y="85"/>
                    <a:pt x="3654" y="127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pic>
          <p:nvPicPr>
            <p:cNvPr id="33" name="Picture 32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6"/>
            <a:srcRect t="53370" r="69099" b="15451"/>
            <a:stretch>
              <a:fillRect/>
            </a:stretch>
          </p:blipFill>
          <p:spPr bwMode="auto">
            <a:xfrm>
              <a:off x="557007" y="856097"/>
              <a:ext cx="1007768" cy="9803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5" name="Rectangle 20"/>
            <p:cNvSpPr>
              <a:spLocks noChangeArrowheads="1"/>
            </p:cNvSpPr>
            <p:nvPr/>
          </p:nvSpPr>
          <p:spPr bwMode="auto">
            <a:xfrm>
              <a:off x="8347758" y="3579094"/>
              <a:ext cx="1774998" cy="357000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99FF66"/>
                  </a:solidFill>
                  <a:latin typeface="Arial Black" pitchFamily="34" charset="0"/>
                </a:rPr>
                <a:t>Partner</a:t>
              </a:r>
            </a:p>
          </p:txBody>
        </p:sp>
        <p:sp>
          <p:nvSpPr>
            <p:cNvPr id="36" name="Rectangle 20"/>
            <p:cNvSpPr>
              <a:spLocks noChangeArrowheads="1"/>
            </p:cNvSpPr>
            <p:nvPr/>
          </p:nvSpPr>
          <p:spPr bwMode="auto">
            <a:xfrm>
              <a:off x="2722968" y="1307596"/>
              <a:ext cx="1809731" cy="357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  <a:t>OEM</a:t>
              </a:r>
            </a:p>
          </p:txBody>
        </p:sp>
        <p:sp>
          <p:nvSpPr>
            <p:cNvPr id="39" name="Oval 2"/>
            <p:cNvSpPr>
              <a:spLocks noChangeArrowheads="1"/>
            </p:cNvSpPr>
            <p:nvPr/>
          </p:nvSpPr>
          <p:spPr bwMode="auto">
            <a:xfrm rot="332896">
              <a:off x="6701344" y="4411416"/>
              <a:ext cx="3951535" cy="3113923"/>
            </a:xfrm>
            <a:prstGeom prst="ellipse">
              <a:avLst/>
            </a:prstGeom>
            <a:solidFill>
              <a:srgbClr val="B4FEB8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 dirty="0"/>
            </a:p>
          </p:txBody>
        </p:sp>
        <p:sp>
          <p:nvSpPr>
            <p:cNvPr id="40" name="Oval 2"/>
            <p:cNvSpPr>
              <a:spLocks noChangeArrowheads="1"/>
            </p:cNvSpPr>
            <p:nvPr/>
          </p:nvSpPr>
          <p:spPr bwMode="auto">
            <a:xfrm rot="332896">
              <a:off x="776795" y="4411416"/>
              <a:ext cx="3951535" cy="3113923"/>
            </a:xfrm>
            <a:prstGeom prst="ellipse">
              <a:avLst/>
            </a:prstGeom>
            <a:solidFill>
              <a:srgbClr val="C7D1FD"/>
            </a:solidFill>
            <a:ln w="22225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20999999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 dirty="0">
                <a:latin typeface="Arial" pitchFamily="34" charset="0"/>
              </a:endParaRPr>
            </a:p>
          </p:txBody>
        </p:sp>
        <p:pic>
          <p:nvPicPr>
            <p:cNvPr id="46106" name="Picture 9" descr="application serve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89088" y="4598988"/>
              <a:ext cx="839787" cy="1112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107" name="Text Box 17"/>
            <p:cNvSpPr txBox="1">
              <a:spLocks noChangeArrowheads="1"/>
            </p:cNvSpPr>
            <p:nvPr/>
          </p:nvSpPr>
          <p:spPr bwMode="auto">
            <a:xfrm>
              <a:off x="655638" y="5916613"/>
              <a:ext cx="1781175" cy="6746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/>
                <a:t>Synchronizes </a:t>
              </a:r>
              <a:br>
                <a:rPr lang="en-US" sz="1200"/>
              </a:br>
              <a:r>
                <a:rPr lang="en-US" sz="1200"/>
                <a:t>V6 Product Structure</a:t>
              </a:r>
              <a:endParaRPr lang="fr-FR" sz="1200"/>
            </a:p>
            <a:p>
              <a:pPr>
                <a:spcBef>
                  <a:spcPct val="5000"/>
                </a:spcBef>
              </a:pPr>
              <a:r>
                <a:rPr lang="en-US" sz="1200"/>
                <a:t>with V5 data</a:t>
              </a:r>
            </a:p>
          </p:txBody>
        </p:sp>
        <p:sp>
          <p:nvSpPr>
            <p:cNvPr id="46108" name="Text Box 21"/>
            <p:cNvSpPr txBox="1">
              <a:spLocks noChangeArrowheads="1"/>
            </p:cNvSpPr>
            <p:nvPr/>
          </p:nvSpPr>
          <p:spPr bwMode="auto">
            <a:xfrm>
              <a:off x="8016875" y="6424613"/>
              <a:ext cx="1481138" cy="325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400" b="1"/>
                <a:t>V4/ V5 designer</a:t>
              </a:r>
            </a:p>
          </p:txBody>
        </p:sp>
        <p:sp>
          <p:nvSpPr>
            <p:cNvPr id="46109" name="Text Box 64"/>
            <p:cNvSpPr txBox="1">
              <a:spLocks noChangeArrowheads="1"/>
            </p:cNvSpPr>
            <p:nvPr/>
          </p:nvSpPr>
          <p:spPr bwMode="auto">
            <a:xfrm>
              <a:off x="4941888" y="5429250"/>
              <a:ext cx="2117725" cy="4794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 algn="r">
                <a:spcBef>
                  <a:spcPct val="5000"/>
                </a:spcBef>
              </a:pPr>
              <a:r>
                <a:rPr lang="en-US" sz="1200" b="1"/>
                <a:t>Modifies </a:t>
              </a:r>
              <a:r>
                <a:rPr lang="en-US" sz="1200"/>
                <a:t>design into a CATIA V5 session</a:t>
              </a:r>
              <a:endParaRPr lang="en-US" sz="1200" b="1"/>
            </a:p>
          </p:txBody>
        </p:sp>
        <p:sp>
          <p:nvSpPr>
            <p:cNvPr id="47" name="Oval 72"/>
            <p:cNvSpPr>
              <a:spLocks noChangeArrowheads="1"/>
            </p:cNvSpPr>
            <p:nvPr/>
          </p:nvSpPr>
          <p:spPr bwMode="auto">
            <a:xfrm>
              <a:off x="7102882" y="5446341"/>
              <a:ext cx="462487" cy="327250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algn="ctr"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4</a:t>
              </a:r>
              <a:endParaRPr lang="en-GB" sz="2100" b="1" dirty="0">
                <a:solidFill>
                  <a:srgbClr val="990000"/>
                </a:solidFill>
              </a:endParaRPr>
            </a:p>
          </p:txBody>
        </p:sp>
        <p:pic>
          <p:nvPicPr>
            <p:cNvPr id="46111" name="Picture 11" descr="Databas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97075" y="6488113"/>
              <a:ext cx="522288" cy="681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112" name="Text Box 12"/>
            <p:cNvSpPr txBox="1">
              <a:spLocks noChangeArrowheads="1"/>
            </p:cNvSpPr>
            <p:nvPr/>
          </p:nvSpPr>
          <p:spPr bwMode="auto">
            <a:xfrm>
              <a:off x="4562475" y="6484938"/>
              <a:ext cx="682625" cy="2936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pPr algn="ctr">
                <a:spcBef>
                  <a:spcPct val="5000"/>
                </a:spcBef>
              </a:pPr>
              <a:r>
                <a:rPr lang="en-US" sz="1200" b="1"/>
                <a:t>Checkin</a:t>
              </a:r>
            </a:p>
          </p:txBody>
        </p:sp>
        <p:sp>
          <p:nvSpPr>
            <p:cNvPr id="51" name="Oval 74"/>
            <p:cNvSpPr>
              <a:spLocks noChangeArrowheads="1"/>
            </p:cNvSpPr>
            <p:nvPr/>
          </p:nvSpPr>
          <p:spPr bwMode="auto">
            <a:xfrm>
              <a:off x="4055588" y="6477091"/>
              <a:ext cx="464315" cy="327249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algn="ctr"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5</a:t>
              </a:r>
              <a:endParaRPr lang="en-GB" sz="2100" b="1" dirty="0">
                <a:solidFill>
                  <a:srgbClr val="990000"/>
                </a:solidFill>
              </a:endParaRPr>
            </a:p>
          </p:txBody>
        </p:sp>
        <p:sp>
          <p:nvSpPr>
            <p:cNvPr id="46114" name="Rectangle 51"/>
            <p:cNvSpPr>
              <a:spLocks noChangeArrowheads="1"/>
            </p:cNvSpPr>
            <p:nvPr/>
          </p:nvSpPr>
          <p:spPr bwMode="auto">
            <a:xfrm>
              <a:off x="2867025" y="6138863"/>
              <a:ext cx="1008063" cy="51752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pPr algn="ctr" defTabSz="1062038">
                <a:spcBef>
                  <a:spcPct val="50000"/>
                </a:spcBef>
              </a:pPr>
              <a:r>
                <a:rPr lang="en-US" sz="1400" b="1">
                  <a:solidFill>
                    <a:srgbClr val="120C80"/>
                  </a:solidFill>
                </a:rPr>
                <a:t>Designer Central</a:t>
              </a:r>
              <a:endParaRPr lang="fr-FR" sz="1400" b="1">
                <a:solidFill>
                  <a:srgbClr val="120C80"/>
                </a:solidFill>
              </a:endParaRPr>
            </a:p>
          </p:txBody>
        </p:sp>
        <p:sp>
          <p:nvSpPr>
            <p:cNvPr id="46115" name="Rectangle 52"/>
            <p:cNvSpPr>
              <a:spLocks noChangeArrowheads="1"/>
            </p:cNvSpPr>
            <p:nvPr/>
          </p:nvSpPr>
          <p:spPr bwMode="auto">
            <a:xfrm>
              <a:off x="1966913" y="5665788"/>
              <a:ext cx="1223962" cy="51593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r>
                <a:rPr lang="en-US"/>
                <a:t>V6 Product Structure</a:t>
              </a:r>
              <a:endParaRPr lang="fr-FR"/>
            </a:p>
          </p:txBody>
        </p:sp>
        <p:pic>
          <p:nvPicPr>
            <p:cNvPr id="46116" name="Picture 3" descr="C:\Documents and Settings\fmp\Desktop\V6\V6_logo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60688" y="5237163"/>
              <a:ext cx="1138237" cy="1139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6117" name="AutoShape 20"/>
            <p:cNvCxnSpPr>
              <a:cxnSpLocks noChangeShapeType="1"/>
              <a:stCxn id="46115" idx="2"/>
              <a:endCxn id="46114" idx="1"/>
            </p:cNvCxnSpPr>
            <p:nvPr/>
          </p:nvCxnSpPr>
          <p:spPr bwMode="auto">
            <a:xfrm rot="16200000" flipH="1">
              <a:off x="2615407" y="6146006"/>
              <a:ext cx="215900" cy="287337"/>
            </a:xfrm>
            <a:prstGeom prst="bentConnector2">
              <a:avLst/>
            </a:prstGeom>
            <a:noFill/>
            <a:ln w="38100">
              <a:solidFill>
                <a:srgbClr val="0000FF"/>
              </a:solidFill>
              <a:miter lim="800000"/>
              <a:headEnd type="triangle" w="med" len="med"/>
              <a:tailEnd/>
            </a:ln>
          </p:spPr>
        </p:cxnSp>
        <p:sp>
          <p:nvSpPr>
            <p:cNvPr id="46118" name="Freeform 20"/>
            <p:cNvSpPr>
              <a:spLocks noChangeAspect="1"/>
            </p:cNvSpPr>
            <p:nvPr/>
          </p:nvSpPr>
          <p:spPr bwMode="auto">
            <a:xfrm rot="-293825">
              <a:off x="3738563" y="5921375"/>
              <a:ext cx="3736975" cy="387350"/>
            </a:xfrm>
            <a:custGeom>
              <a:avLst/>
              <a:gdLst>
                <a:gd name="T0" fmla="*/ 0 w 3654"/>
                <a:gd name="T1" fmla="*/ 387350 h 739"/>
                <a:gd name="T2" fmla="*/ 1730422 w 3654"/>
                <a:gd name="T3" fmla="*/ 28828 h 739"/>
                <a:gd name="T4" fmla="*/ 1662923 w 3654"/>
                <a:gd name="T5" fmla="*/ 214379 h 739"/>
                <a:gd name="T6" fmla="*/ 3049715 w 3654"/>
                <a:gd name="T7" fmla="*/ 47698 h 739"/>
                <a:gd name="T8" fmla="*/ 3736975 w 3654"/>
                <a:gd name="T9" fmla="*/ 66568 h 7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4"/>
                <a:gd name="T16" fmla="*/ 0 h 739"/>
                <a:gd name="T17" fmla="*/ 3654 w 3654"/>
                <a:gd name="T18" fmla="*/ 739 h 7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4" h="739">
                  <a:moveTo>
                    <a:pt x="0" y="739"/>
                  </a:moveTo>
                  <a:cubicBezTo>
                    <a:pt x="710" y="424"/>
                    <a:pt x="1421" y="110"/>
                    <a:pt x="1692" y="55"/>
                  </a:cubicBezTo>
                  <a:cubicBezTo>
                    <a:pt x="1963" y="0"/>
                    <a:pt x="1411" y="403"/>
                    <a:pt x="1626" y="409"/>
                  </a:cubicBezTo>
                  <a:cubicBezTo>
                    <a:pt x="1841" y="415"/>
                    <a:pt x="2644" y="138"/>
                    <a:pt x="2982" y="91"/>
                  </a:cubicBezTo>
                  <a:cubicBezTo>
                    <a:pt x="3320" y="44"/>
                    <a:pt x="3487" y="85"/>
                    <a:pt x="3654" y="127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57" name="Oval 75"/>
            <p:cNvSpPr>
              <a:spLocks noChangeArrowheads="1"/>
            </p:cNvSpPr>
            <p:nvPr/>
          </p:nvSpPr>
          <p:spPr bwMode="auto">
            <a:xfrm>
              <a:off x="1313572" y="5624841"/>
              <a:ext cx="464315" cy="327250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6’</a:t>
              </a:r>
              <a:endParaRPr lang="en-GB" sz="2100" dirty="0">
                <a:solidFill>
                  <a:srgbClr val="990000"/>
                </a:solidFill>
              </a:endParaRPr>
            </a:p>
          </p:txBody>
        </p:sp>
        <p:sp>
          <p:nvSpPr>
            <p:cNvPr id="46120" name="Text Box 21"/>
            <p:cNvSpPr txBox="1">
              <a:spLocks noChangeArrowheads="1"/>
            </p:cNvSpPr>
            <p:nvPr/>
          </p:nvSpPr>
          <p:spPr bwMode="auto">
            <a:xfrm>
              <a:off x="8016875" y="3033713"/>
              <a:ext cx="1431925" cy="325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400" b="1"/>
                <a:t>V4/V5 designer</a:t>
              </a:r>
            </a:p>
          </p:txBody>
        </p:sp>
        <p:sp>
          <p:nvSpPr>
            <p:cNvPr id="46121" name="Freeform 20"/>
            <p:cNvSpPr>
              <a:spLocks noChangeAspect="1"/>
            </p:cNvSpPr>
            <p:nvPr/>
          </p:nvSpPr>
          <p:spPr bwMode="auto">
            <a:xfrm rot="-293825">
              <a:off x="3546475" y="5284788"/>
              <a:ext cx="3738563" cy="387350"/>
            </a:xfrm>
            <a:custGeom>
              <a:avLst/>
              <a:gdLst>
                <a:gd name="T0" fmla="*/ 0 w 3654"/>
                <a:gd name="T1" fmla="*/ 387350 h 739"/>
                <a:gd name="T2" fmla="*/ 1731157 w 3654"/>
                <a:gd name="T3" fmla="*/ 28828 h 739"/>
                <a:gd name="T4" fmla="*/ 1663630 w 3654"/>
                <a:gd name="T5" fmla="*/ 214379 h 739"/>
                <a:gd name="T6" fmla="*/ 3051011 w 3654"/>
                <a:gd name="T7" fmla="*/ 47698 h 739"/>
                <a:gd name="T8" fmla="*/ 3738563 w 3654"/>
                <a:gd name="T9" fmla="*/ 66568 h 7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4"/>
                <a:gd name="T16" fmla="*/ 0 h 739"/>
                <a:gd name="T17" fmla="*/ 3654 w 3654"/>
                <a:gd name="T18" fmla="*/ 739 h 7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4" h="739">
                  <a:moveTo>
                    <a:pt x="0" y="739"/>
                  </a:moveTo>
                  <a:cubicBezTo>
                    <a:pt x="710" y="424"/>
                    <a:pt x="1421" y="110"/>
                    <a:pt x="1692" y="55"/>
                  </a:cubicBezTo>
                  <a:cubicBezTo>
                    <a:pt x="1963" y="0"/>
                    <a:pt x="1411" y="403"/>
                    <a:pt x="1626" y="409"/>
                  </a:cubicBezTo>
                  <a:cubicBezTo>
                    <a:pt x="1841" y="415"/>
                    <a:pt x="2644" y="138"/>
                    <a:pt x="2982" y="91"/>
                  </a:cubicBezTo>
                  <a:cubicBezTo>
                    <a:pt x="3320" y="44"/>
                    <a:pt x="3487" y="85"/>
                    <a:pt x="3654" y="127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46122" name="Rectangle 7"/>
            <p:cNvSpPr>
              <a:spLocks noChangeArrowheads="1"/>
            </p:cNvSpPr>
            <p:nvPr/>
          </p:nvSpPr>
          <p:spPr bwMode="auto">
            <a:xfrm>
              <a:off x="8583613" y="2511425"/>
              <a:ext cx="1939925" cy="6381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41861" rIns="41861" bIns="41861" anchor="ctr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 b="1"/>
                <a:t>CATIA V5 with</a:t>
              </a:r>
              <a:br>
                <a:rPr lang="en-US" sz="1200" b="1"/>
              </a:br>
              <a:r>
                <a:rPr lang="it-IT" sz="1200"/>
                <a:t> ENOVIA Collaborative Design for CATIA V5 (CT5)</a:t>
              </a:r>
              <a:r>
                <a:rPr lang="en-US" sz="1200" b="1"/>
                <a:t> </a:t>
              </a:r>
            </a:p>
          </p:txBody>
        </p:sp>
        <p:sp>
          <p:nvSpPr>
            <p:cNvPr id="46123" name="Rectangle 7"/>
            <p:cNvSpPr>
              <a:spLocks noChangeArrowheads="1"/>
            </p:cNvSpPr>
            <p:nvPr/>
          </p:nvSpPr>
          <p:spPr bwMode="auto">
            <a:xfrm>
              <a:off x="8583613" y="5851525"/>
              <a:ext cx="1939925" cy="6397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41861" rIns="41861" bIns="41861" anchor="ctr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 b="1"/>
                <a:t>CATIA V5 with</a:t>
              </a:r>
              <a:br>
                <a:rPr lang="en-US" sz="1200" b="1"/>
              </a:br>
              <a:r>
                <a:rPr lang="it-IT" sz="1200"/>
                <a:t> ENOVIA Collaborative Design for CATIA V5 (CT5)</a:t>
              </a:r>
              <a:r>
                <a:rPr lang="en-US" sz="1200" b="1"/>
                <a:t> </a:t>
              </a:r>
            </a:p>
          </p:txBody>
        </p:sp>
        <p:sp>
          <p:nvSpPr>
            <p:cNvPr id="80" name="Oval 75"/>
            <p:cNvSpPr>
              <a:spLocks noChangeArrowheads="1"/>
            </p:cNvSpPr>
            <p:nvPr/>
          </p:nvSpPr>
          <p:spPr bwMode="auto">
            <a:xfrm>
              <a:off x="6444798" y="4842593"/>
              <a:ext cx="464315" cy="327249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6</a:t>
              </a:r>
              <a:endParaRPr lang="en-GB" sz="2100" dirty="0">
                <a:solidFill>
                  <a:srgbClr val="990000"/>
                </a:solidFill>
              </a:endParaRPr>
            </a:p>
          </p:txBody>
        </p:sp>
        <p:sp>
          <p:nvSpPr>
            <p:cNvPr id="46125" name="Text Box 64"/>
            <p:cNvSpPr txBox="1">
              <a:spLocks noChangeArrowheads="1"/>
            </p:cNvSpPr>
            <p:nvPr/>
          </p:nvSpPr>
          <p:spPr bwMode="auto">
            <a:xfrm>
              <a:off x="4598988" y="4689475"/>
              <a:ext cx="2117725" cy="6635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 b="1"/>
                <a:t>Access and Navigate</a:t>
              </a:r>
              <a:br>
                <a:rPr lang="en-US" sz="1200" b="1"/>
              </a:br>
              <a:r>
                <a:rPr lang="en-US" sz="1200" b="1"/>
                <a:t>on OEM V6 Product Structure</a:t>
              </a:r>
            </a:p>
          </p:txBody>
        </p:sp>
        <p:sp>
          <p:nvSpPr>
            <p:cNvPr id="46126" name="Text Box 17"/>
            <p:cNvSpPr txBox="1">
              <a:spLocks noChangeArrowheads="1"/>
            </p:cNvSpPr>
            <p:nvPr/>
          </p:nvSpPr>
          <p:spPr bwMode="auto">
            <a:xfrm>
              <a:off x="161925" y="2420938"/>
              <a:ext cx="1831975" cy="10334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 b="1"/>
                <a:t>OEM Administrator provides V5 data (partial clone </a:t>
              </a:r>
              <a:r>
                <a:rPr lang="en-US" sz="1200"/>
                <a:t>of V6 Product structure) </a:t>
              </a:r>
              <a:r>
                <a:rPr lang="en-US" sz="1200" b="1"/>
                <a:t>into Designer central</a:t>
              </a:r>
            </a:p>
          </p:txBody>
        </p:sp>
        <p:sp>
          <p:nvSpPr>
            <p:cNvPr id="83" name="Oval 75"/>
            <p:cNvSpPr>
              <a:spLocks noChangeArrowheads="1"/>
            </p:cNvSpPr>
            <p:nvPr/>
          </p:nvSpPr>
          <p:spPr bwMode="auto">
            <a:xfrm>
              <a:off x="927861" y="1897345"/>
              <a:ext cx="462487" cy="327250"/>
            </a:xfrm>
            <a:prstGeom prst="ellipse">
              <a:avLst/>
            </a:prstGeom>
            <a:solidFill>
              <a:srgbClr val="0000FF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algn="ctr" eaLnBrk="1" hangingPunct="1">
                <a:defRPr/>
              </a:pPr>
              <a:r>
                <a:rPr lang="it-IT" sz="21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1</a:t>
              </a:r>
              <a:endParaRPr lang="en-GB" sz="21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pic>
          <p:nvPicPr>
            <p:cNvPr id="58" name="Picture 6" descr="http://5axes.free.fr/Chrono/catiaV4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517413" y="1407433"/>
              <a:ext cx="896274" cy="6437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9" name="Picture 6" descr="http://5axes.free.fr/Chrono/catiaV4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773007" y="5110593"/>
              <a:ext cx="896274" cy="6437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46130" name="Group 118"/>
            <p:cNvGrpSpPr>
              <a:grpSpLocks/>
            </p:cNvGrpSpPr>
            <p:nvPr/>
          </p:nvGrpSpPr>
          <p:grpSpPr bwMode="auto">
            <a:xfrm>
              <a:off x="7486650" y="4745038"/>
              <a:ext cx="1084263" cy="647700"/>
              <a:chOff x="965" y="-85"/>
              <a:chExt cx="7022" cy="4355"/>
            </a:xfrm>
          </p:grpSpPr>
          <p:pic>
            <p:nvPicPr>
              <p:cNvPr id="46139" name="Picture 119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531" y="-85"/>
                <a:ext cx="5456" cy="4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40" name="Picture 120"/>
              <p:cNvPicPr>
                <a:picLocks noChangeAspect="1" noChangeArrowheads="1"/>
              </p:cNvPicPr>
              <p:nvPr/>
            </p:nvPicPr>
            <p:blipFill>
              <a:blip r:embed="rId9"/>
              <a:srcRect b="22882"/>
              <a:stretch>
                <a:fillRect/>
              </a:stretch>
            </p:blipFill>
            <p:spPr bwMode="auto">
              <a:xfrm>
                <a:off x="5243" y="980"/>
                <a:ext cx="121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41" name="Picture 121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965" y="3996"/>
                <a:ext cx="193" cy="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6131" name="Text Box 89"/>
            <p:cNvSpPr txBox="1">
              <a:spLocks noChangeArrowheads="1"/>
            </p:cNvSpPr>
            <p:nvPr/>
          </p:nvSpPr>
          <p:spPr bwMode="auto">
            <a:xfrm>
              <a:off x="7334250" y="5087938"/>
              <a:ext cx="636588" cy="2159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fr-FR" sz="1400" b="1">
                  <a:solidFill>
                    <a:srgbClr val="000066"/>
                  </a:solidFill>
                </a:rPr>
                <a:t>3D Live</a:t>
              </a:r>
              <a:endParaRPr lang="en-US" sz="2100" b="1">
                <a:solidFill>
                  <a:srgbClr val="000066"/>
                </a:solidFill>
              </a:endParaRPr>
            </a:p>
          </p:txBody>
        </p:sp>
        <p:pic>
          <p:nvPicPr>
            <p:cNvPr id="46132" name="Picture 3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8056563" y="5238750"/>
              <a:ext cx="968375" cy="646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46133" name="Picture 23" descr="XP icon my computer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466013" y="5634038"/>
              <a:ext cx="795337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134" name="Picture 69" descr="typeorange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16850" y="5713413"/>
              <a:ext cx="701675" cy="70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135" name="Picture 3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8002588" y="1876425"/>
              <a:ext cx="968375" cy="647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46136" name="Picture 23" descr="XP icon my computer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466013" y="2286000"/>
              <a:ext cx="795337" cy="747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137" name="Picture 69" descr="typeorange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16850" y="2365375"/>
              <a:ext cx="701675" cy="706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3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6"/>
            <a:srcRect l="34672" r="34306" b="69074"/>
            <a:stretch>
              <a:fillRect/>
            </a:stretch>
          </p:blipFill>
          <p:spPr bwMode="auto">
            <a:xfrm>
              <a:off x="9505136" y="1068343"/>
              <a:ext cx="1032381" cy="9922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Remote Access V6/V4/V5: Synoptic</a:t>
            </a:r>
          </a:p>
        </p:txBody>
      </p:sp>
      <p:sp>
        <p:nvSpPr>
          <p:cNvPr id="47107" name="Rounded Rectangle 73"/>
          <p:cNvSpPr>
            <a:spLocks noChangeArrowheads="1"/>
          </p:cNvSpPr>
          <p:nvPr/>
        </p:nvSpPr>
        <p:spPr bwMode="auto">
          <a:xfrm>
            <a:off x="9040813" y="88900"/>
            <a:ext cx="1681162" cy="357188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106326" tIns="53163" rIns="106326" bIns="53163"/>
          <a:lstStyle/>
          <a:p>
            <a:pPr algn="ctr" defTabSz="1062038">
              <a:spcBef>
                <a:spcPct val="50000"/>
              </a:spcBef>
            </a:pPr>
            <a:r>
              <a:rPr lang="en-US" sz="1400">
                <a:solidFill>
                  <a:schemeClr val="bg1"/>
                </a:solidFill>
              </a:rPr>
              <a:t>Target</a:t>
            </a:r>
          </a:p>
        </p:txBody>
      </p:sp>
      <p:grpSp>
        <p:nvGrpSpPr>
          <p:cNvPr id="47108" name="Group 63"/>
          <p:cNvGrpSpPr>
            <a:grpSpLocks/>
          </p:cNvGrpSpPr>
          <p:nvPr/>
        </p:nvGrpSpPr>
        <p:grpSpPr bwMode="auto">
          <a:xfrm>
            <a:off x="1327150" y="1403350"/>
            <a:ext cx="8145463" cy="5930900"/>
            <a:chOff x="161925" y="856097"/>
            <a:chExt cx="10490954" cy="6669242"/>
          </a:xfrm>
        </p:grpSpPr>
        <p:sp>
          <p:nvSpPr>
            <p:cNvPr id="31" name="Oval 2"/>
            <p:cNvSpPr>
              <a:spLocks noChangeArrowheads="1"/>
            </p:cNvSpPr>
            <p:nvPr/>
          </p:nvSpPr>
          <p:spPr bwMode="auto">
            <a:xfrm rot="332896">
              <a:off x="6701344" y="1063795"/>
              <a:ext cx="3951535" cy="3113923"/>
            </a:xfrm>
            <a:prstGeom prst="ellipse">
              <a:avLst/>
            </a:prstGeom>
            <a:solidFill>
              <a:srgbClr val="B4FEB8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 dirty="0"/>
            </a:p>
          </p:txBody>
        </p:sp>
        <p:sp>
          <p:nvSpPr>
            <p:cNvPr id="32" name="Oval 2"/>
            <p:cNvSpPr>
              <a:spLocks noChangeArrowheads="1"/>
            </p:cNvSpPr>
            <p:nvPr/>
          </p:nvSpPr>
          <p:spPr bwMode="auto">
            <a:xfrm rot="332896">
              <a:off x="776795" y="1063795"/>
              <a:ext cx="3951535" cy="3113923"/>
            </a:xfrm>
            <a:prstGeom prst="ellipse">
              <a:avLst/>
            </a:prstGeom>
            <a:solidFill>
              <a:srgbClr val="C7D1FD"/>
            </a:solidFill>
            <a:ln w="22225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20999999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 dirty="0">
                <a:latin typeface="Arial" pitchFamily="34" charset="0"/>
              </a:endParaRPr>
            </a:p>
          </p:txBody>
        </p:sp>
        <p:pic>
          <p:nvPicPr>
            <p:cNvPr id="47113" name="Picture 9" descr="application serve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89088" y="1250950"/>
              <a:ext cx="839787" cy="1112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14" name="Text Box 17"/>
            <p:cNvSpPr txBox="1">
              <a:spLocks noChangeArrowheads="1"/>
            </p:cNvSpPr>
            <p:nvPr/>
          </p:nvSpPr>
          <p:spPr bwMode="auto">
            <a:xfrm>
              <a:off x="161925" y="2420938"/>
              <a:ext cx="1831975" cy="8493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 b="1"/>
                <a:t>Provides V5 data (partial clone </a:t>
              </a:r>
              <a:r>
                <a:rPr lang="en-US" sz="1200"/>
                <a:t>of V6 Product structure) </a:t>
              </a:r>
              <a:r>
                <a:rPr lang="en-US" sz="1200" b="1"/>
                <a:t>into Designer central</a:t>
              </a:r>
            </a:p>
          </p:txBody>
        </p:sp>
        <p:sp>
          <p:nvSpPr>
            <p:cNvPr id="47115" name="Text Box 64"/>
            <p:cNvSpPr txBox="1">
              <a:spLocks noChangeArrowheads="1"/>
            </p:cNvSpPr>
            <p:nvPr/>
          </p:nvSpPr>
          <p:spPr bwMode="auto">
            <a:xfrm>
              <a:off x="4733925" y="1414463"/>
              <a:ext cx="2117725" cy="6635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 b="1"/>
                <a:t>Access and Navigate</a:t>
              </a:r>
              <a:br>
                <a:rPr lang="en-US" sz="1200" b="1"/>
              </a:br>
              <a:r>
                <a:rPr lang="en-US" sz="1200" b="1"/>
                <a:t>on OEM V6 Product Structure</a:t>
              </a:r>
            </a:p>
          </p:txBody>
        </p:sp>
        <p:sp>
          <p:nvSpPr>
            <p:cNvPr id="239688" name="Oval 72"/>
            <p:cNvSpPr>
              <a:spLocks noChangeArrowheads="1"/>
            </p:cNvSpPr>
            <p:nvPr/>
          </p:nvSpPr>
          <p:spPr bwMode="auto">
            <a:xfrm>
              <a:off x="761000" y="2077125"/>
              <a:ext cx="464128" cy="326679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algn="ctr"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2</a:t>
              </a:r>
              <a:endParaRPr lang="en-GB" sz="2100" b="1" dirty="0">
                <a:solidFill>
                  <a:srgbClr val="990000"/>
                </a:solidFill>
              </a:endParaRPr>
            </a:p>
          </p:txBody>
        </p:sp>
        <p:sp>
          <p:nvSpPr>
            <p:cNvPr id="239691" name="Oval 75"/>
            <p:cNvSpPr>
              <a:spLocks noChangeArrowheads="1"/>
            </p:cNvSpPr>
            <p:nvPr/>
          </p:nvSpPr>
          <p:spPr bwMode="auto">
            <a:xfrm>
              <a:off x="6608618" y="1441619"/>
              <a:ext cx="462084" cy="326679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1</a:t>
              </a:r>
              <a:endParaRPr lang="en-GB" sz="2100" dirty="0">
                <a:solidFill>
                  <a:srgbClr val="990000"/>
                </a:solidFill>
              </a:endParaRPr>
            </a:p>
          </p:txBody>
        </p:sp>
        <p:pic>
          <p:nvPicPr>
            <p:cNvPr id="47118" name="Picture 11" descr="Databas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97075" y="3140075"/>
              <a:ext cx="522288" cy="681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19" name="Text Box 12"/>
            <p:cNvSpPr txBox="1">
              <a:spLocks noChangeArrowheads="1"/>
            </p:cNvSpPr>
            <p:nvPr/>
          </p:nvSpPr>
          <p:spPr bwMode="auto">
            <a:xfrm>
              <a:off x="4562475" y="3136900"/>
              <a:ext cx="1330325" cy="2952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pPr algn="ctr">
                <a:spcBef>
                  <a:spcPct val="5000"/>
                </a:spcBef>
              </a:pPr>
              <a:r>
                <a:rPr lang="en-US" sz="1200" b="1"/>
                <a:t>Checkout + Load</a:t>
              </a:r>
            </a:p>
          </p:txBody>
        </p:sp>
        <p:sp>
          <p:nvSpPr>
            <p:cNvPr id="239690" name="Oval 74"/>
            <p:cNvSpPr>
              <a:spLocks noChangeArrowheads="1"/>
            </p:cNvSpPr>
            <p:nvPr/>
          </p:nvSpPr>
          <p:spPr bwMode="auto">
            <a:xfrm>
              <a:off x="4056930" y="3128567"/>
              <a:ext cx="462084" cy="326678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algn="ctr"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3</a:t>
              </a:r>
              <a:endParaRPr lang="en-GB" sz="2100" b="1" dirty="0">
                <a:solidFill>
                  <a:srgbClr val="990000"/>
                </a:solidFill>
              </a:endParaRPr>
            </a:p>
          </p:txBody>
        </p:sp>
        <p:sp>
          <p:nvSpPr>
            <p:cNvPr id="47121" name="Rectangle 72"/>
            <p:cNvSpPr>
              <a:spLocks noChangeArrowheads="1"/>
            </p:cNvSpPr>
            <p:nvPr/>
          </p:nvSpPr>
          <p:spPr bwMode="auto">
            <a:xfrm>
              <a:off x="2867025" y="2792413"/>
              <a:ext cx="1008063" cy="55245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pPr algn="ctr" defTabSz="1062038">
                <a:spcBef>
                  <a:spcPct val="50000"/>
                </a:spcBef>
              </a:pPr>
              <a:r>
                <a:rPr lang="en-US" sz="1400" b="1">
                  <a:solidFill>
                    <a:srgbClr val="120C80"/>
                  </a:solidFill>
                </a:rPr>
                <a:t>Designer Central</a:t>
              </a:r>
              <a:endParaRPr lang="fr-FR" sz="1400" b="1">
                <a:solidFill>
                  <a:srgbClr val="120C80"/>
                </a:solidFill>
              </a:endParaRPr>
            </a:p>
          </p:txBody>
        </p:sp>
        <p:sp>
          <p:nvSpPr>
            <p:cNvPr id="47122" name="Rectangle 74"/>
            <p:cNvSpPr>
              <a:spLocks noChangeArrowheads="1"/>
            </p:cNvSpPr>
            <p:nvPr/>
          </p:nvSpPr>
          <p:spPr bwMode="auto">
            <a:xfrm>
              <a:off x="1966913" y="2290763"/>
              <a:ext cx="1223962" cy="50323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pPr algn="ctr" defTabSz="1062038">
                <a:spcBef>
                  <a:spcPct val="50000"/>
                </a:spcBef>
              </a:pPr>
              <a:r>
                <a:rPr lang="en-US" sz="1400" b="1">
                  <a:solidFill>
                    <a:srgbClr val="120C80"/>
                  </a:solidFill>
                </a:rPr>
                <a:t>V6 Product Structure</a:t>
              </a:r>
              <a:endParaRPr lang="fr-FR" sz="1400" b="1">
                <a:solidFill>
                  <a:srgbClr val="120C80"/>
                </a:solidFill>
              </a:endParaRPr>
            </a:p>
          </p:txBody>
        </p:sp>
        <p:pic>
          <p:nvPicPr>
            <p:cNvPr id="47123" name="Picture 3" descr="C:\Documents and Settings\fmp\Desktop\V6\V6_logo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60688" y="1889125"/>
              <a:ext cx="1138237" cy="1139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7124" name="AutoShape 20"/>
            <p:cNvCxnSpPr>
              <a:cxnSpLocks noChangeShapeType="1"/>
              <a:endCxn id="47121" idx="1"/>
            </p:cNvCxnSpPr>
            <p:nvPr/>
          </p:nvCxnSpPr>
          <p:spPr bwMode="auto">
            <a:xfrm rot="16200000" flipH="1">
              <a:off x="2582069" y="2783681"/>
              <a:ext cx="287338" cy="282575"/>
            </a:xfrm>
            <a:prstGeom prst="bentConnector2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 type="triangle" w="med" len="med"/>
            </a:ln>
          </p:spPr>
        </p:cxnSp>
        <p:sp>
          <p:nvSpPr>
            <p:cNvPr id="47125" name="Freeform 20"/>
            <p:cNvSpPr>
              <a:spLocks noChangeAspect="1"/>
            </p:cNvSpPr>
            <p:nvPr/>
          </p:nvSpPr>
          <p:spPr bwMode="auto">
            <a:xfrm rot="-293825">
              <a:off x="3738563" y="2573338"/>
              <a:ext cx="3736975" cy="387350"/>
            </a:xfrm>
            <a:custGeom>
              <a:avLst/>
              <a:gdLst>
                <a:gd name="T0" fmla="*/ 0 w 3654"/>
                <a:gd name="T1" fmla="*/ 387350 h 739"/>
                <a:gd name="T2" fmla="*/ 1730422 w 3654"/>
                <a:gd name="T3" fmla="*/ 28828 h 739"/>
                <a:gd name="T4" fmla="*/ 1662923 w 3654"/>
                <a:gd name="T5" fmla="*/ 214379 h 739"/>
                <a:gd name="T6" fmla="*/ 3049715 w 3654"/>
                <a:gd name="T7" fmla="*/ 47698 h 739"/>
                <a:gd name="T8" fmla="*/ 3736975 w 3654"/>
                <a:gd name="T9" fmla="*/ 66568 h 7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4"/>
                <a:gd name="T16" fmla="*/ 0 h 739"/>
                <a:gd name="T17" fmla="*/ 3654 w 3654"/>
                <a:gd name="T18" fmla="*/ 739 h 7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4" h="739">
                  <a:moveTo>
                    <a:pt x="0" y="739"/>
                  </a:moveTo>
                  <a:cubicBezTo>
                    <a:pt x="710" y="424"/>
                    <a:pt x="1421" y="110"/>
                    <a:pt x="1692" y="55"/>
                  </a:cubicBezTo>
                  <a:cubicBezTo>
                    <a:pt x="1963" y="0"/>
                    <a:pt x="1411" y="403"/>
                    <a:pt x="1626" y="409"/>
                  </a:cubicBezTo>
                  <a:cubicBezTo>
                    <a:pt x="1841" y="415"/>
                    <a:pt x="2644" y="138"/>
                    <a:pt x="2982" y="91"/>
                  </a:cubicBezTo>
                  <a:cubicBezTo>
                    <a:pt x="3320" y="44"/>
                    <a:pt x="3487" y="85"/>
                    <a:pt x="3654" y="127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pic>
          <p:nvPicPr>
            <p:cNvPr id="33" name="Picture 32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6"/>
            <a:srcRect t="53370" r="69099" b="15451"/>
            <a:stretch>
              <a:fillRect/>
            </a:stretch>
          </p:blipFill>
          <p:spPr bwMode="auto">
            <a:xfrm>
              <a:off x="557007" y="856097"/>
              <a:ext cx="1007768" cy="9803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5" name="Rectangle 20"/>
            <p:cNvSpPr>
              <a:spLocks noChangeArrowheads="1"/>
            </p:cNvSpPr>
            <p:nvPr/>
          </p:nvSpPr>
          <p:spPr bwMode="auto">
            <a:xfrm>
              <a:off x="8346546" y="3578419"/>
              <a:ext cx="1774732" cy="357026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99FF66"/>
                  </a:solidFill>
                  <a:latin typeface="Arial Black" pitchFamily="34" charset="0"/>
                </a:rPr>
                <a:t>Partner</a:t>
              </a:r>
            </a:p>
          </p:txBody>
        </p:sp>
        <p:sp>
          <p:nvSpPr>
            <p:cNvPr id="36" name="Rectangle 20"/>
            <p:cNvSpPr>
              <a:spLocks noChangeArrowheads="1"/>
            </p:cNvSpPr>
            <p:nvPr/>
          </p:nvSpPr>
          <p:spPr bwMode="auto">
            <a:xfrm>
              <a:off x="2721791" y="1307735"/>
              <a:ext cx="1811535" cy="357026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  <a:t>OEM</a:t>
              </a:r>
            </a:p>
          </p:txBody>
        </p:sp>
        <p:sp>
          <p:nvSpPr>
            <p:cNvPr id="39" name="Oval 2"/>
            <p:cNvSpPr>
              <a:spLocks noChangeArrowheads="1"/>
            </p:cNvSpPr>
            <p:nvPr/>
          </p:nvSpPr>
          <p:spPr bwMode="auto">
            <a:xfrm rot="332896">
              <a:off x="6701344" y="4411416"/>
              <a:ext cx="3951535" cy="3113923"/>
            </a:xfrm>
            <a:prstGeom prst="ellipse">
              <a:avLst/>
            </a:prstGeom>
            <a:solidFill>
              <a:srgbClr val="B4FEB8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 dirty="0"/>
            </a:p>
          </p:txBody>
        </p:sp>
        <p:sp>
          <p:nvSpPr>
            <p:cNvPr id="40" name="Oval 2"/>
            <p:cNvSpPr>
              <a:spLocks noChangeArrowheads="1"/>
            </p:cNvSpPr>
            <p:nvPr/>
          </p:nvSpPr>
          <p:spPr bwMode="auto">
            <a:xfrm rot="332896">
              <a:off x="776795" y="4411416"/>
              <a:ext cx="3951535" cy="3113923"/>
            </a:xfrm>
            <a:prstGeom prst="ellipse">
              <a:avLst/>
            </a:prstGeom>
            <a:solidFill>
              <a:srgbClr val="C7D1FD"/>
            </a:solidFill>
            <a:ln w="22225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20999999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 dirty="0">
                <a:latin typeface="Arial" pitchFamily="34" charset="0"/>
              </a:endParaRPr>
            </a:p>
          </p:txBody>
        </p:sp>
        <p:pic>
          <p:nvPicPr>
            <p:cNvPr id="47133" name="Picture 9" descr="application serve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89088" y="4598988"/>
              <a:ext cx="839787" cy="1112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34" name="Text Box 17"/>
            <p:cNvSpPr txBox="1">
              <a:spLocks noChangeArrowheads="1"/>
            </p:cNvSpPr>
            <p:nvPr/>
          </p:nvSpPr>
          <p:spPr bwMode="auto">
            <a:xfrm>
              <a:off x="655638" y="5916613"/>
              <a:ext cx="1781175" cy="6746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/>
                <a:t>Synchronizes </a:t>
              </a:r>
              <a:br>
                <a:rPr lang="en-US" sz="1200"/>
              </a:br>
              <a:r>
                <a:rPr lang="en-US" sz="1200"/>
                <a:t>V6 Product Structure</a:t>
              </a:r>
              <a:endParaRPr lang="fr-FR" sz="1200"/>
            </a:p>
            <a:p>
              <a:pPr>
                <a:spcBef>
                  <a:spcPct val="5000"/>
                </a:spcBef>
              </a:pPr>
              <a:r>
                <a:rPr lang="en-US" sz="1200"/>
                <a:t>with V5 data</a:t>
              </a:r>
            </a:p>
          </p:txBody>
        </p:sp>
        <p:sp>
          <p:nvSpPr>
            <p:cNvPr id="47135" name="Text Box 21"/>
            <p:cNvSpPr txBox="1">
              <a:spLocks noChangeArrowheads="1"/>
            </p:cNvSpPr>
            <p:nvPr/>
          </p:nvSpPr>
          <p:spPr bwMode="auto">
            <a:xfrm>
              <a:off x="8016875" y="6424613"/>
              <a:ext cx="1162050" cy="325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400" b="1"/>
                <a:t>V5 designer</a:t>
              </a:r>
            </a:p>
          </p:txBody>
        </p:sp>
        <p:sp>
          <p:nvSpPr>
            <p:cNvPr id="47136" name="Text Box 64"/>
            <p:cNvSpPr txBox="1">
              <a:spLocks noChangeArrowheads="1"/>
            </p:cNvSpPr>
            <p:nvPr/>
          </p:nvSpPr>
          <p:spPr bwMode="auto">
            <a:xfrm>
              <a:off x="4941888" y="5429250"/>
              <a:ext cx="2117725" cy="4794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 algn="r">
                <a:spcBef>
                  <a:spcPct val="5000"/>
                </a:spcBef>
              </a:pPr>
              <a:r>
                <a:rPr lang="en-US" sz="1200" b="1"/>
                <a:t>Modifies </a:t>
              </a:r>
              <a:r>
                <a:rPr lang="en-US" sz="1200"/>
                <a:t>design into a CATIA V5 session</a:t>
              </a:r>
              <a:endParaRPr lang="en-US" sz="1200" b="1"/>
            </a:p>
          </p:txBody>
        </p:sp>
        <p:sp>
          <p:nvSpPr>
            <p:cNvPr id="47" name="Oval 72"/>
            <p:cNvSpPr>
              <a:spLocks noChangeArrowheads="1"/>
            </p:cNvSpPr>
            <p:nvPr/>
          </p:nvSpPr>
          <p:spPr bwMode="auto">
            <a:xfrm>
              <a:off x="7103416" y="5447449"/>
              <a:ext cx="462084" cy="326679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algn="ctr"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4</a:t>
              </a:r>
              <a:endParaRPr lang="en-GB" sz="2100" b="1" dirty="0">
                <a:solidFill>
                  <a:srgbClr val="990000"/>
                </a:solidFill>
              </a:endParaRPr>
            </a:p>
          </p:txBody>
        </p:sp>
        <p:pic>
          <p:nvPicPr>
            <p:cNvPr id="47138" name="Picture 11" descr="Databas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97075" y="6488113"/>
              <a:ext cx="522288" cy="681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39" name="Text Box 12"/>
            <p:cNvSpPr txBox="1">
              <a:spLocks noChangeArrowheads="1"/>
            </p:cNvSpPr>
            <p:nvPr/>
          </p:nvSpPr>
          <p:spPr bwMode="auto">
            <a:xfrm>
              <a:off x="4562475" y="6484938"/>
              <a:ext cx="682625" cy="2936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pPr algn="ctr">
                <a:spcBef>
                  <a:spcPct val="5000"/>
                </a:spcBef>
              </a:pPr>
              <a:r>
                <a:rPr lang="en-US" sz="1200" b="1"/>
                <a:t>Checkin</a:t>
              </a:r>
            </a:p>
          </p:txBody>
        </p:sp>
        <p:sp>
          <p:nvSpPr>
            <p:cNvPr id="51" name="Oval 74"/>
            <p:cNvSpPr>
              <a:spLocks noChangeArrowheads="1"/>
            </p:cNvSpPr>
            <p:nvPr/>
          </p:nvSpPr>
          <p:spPr bwMode="auto">
            <a:xfrm>
              <a:off x="4056930" y="6477469"/>
              <a:ext cx="462084" cy="326678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algn="ctr"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5</a:t>
              </a:r>
              <a:endParaRPr lang="en-GB" sz="2100" b="1" dirty="0">
                <a:solidFill>
                  <a:srgbClr val="990000"/>
                </a:solidFill>
              </a:endParaRPr>
            </a:p>
          </p:txBody>
        </p:sp>
        <p:sp>
          <p:nvSpPr>
            <p:cNvPr id="47141" name="Rectangle 51"/>
            <p:cNvSpPr>
              <a:spLocks noChangeArrowheads="1"/>
            </p:cNvSpPr>
            <p:nvPr/>
          </p:nvSpPr>
          <p:spPr bwMode="auto">
            <a:xfrm>
              <a:off x="2867025" y="6138863"/>
              <a:ext cx="1008063" cy="51752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pPr algn="ctr" defTabSz="1062038">
                <a:spcBef>
                  <a:spcPct val="50000"/>
                </a:spcBef>
              </a:pPr>
              <a:r>
                <a:rPr lang="en-US" sz="1400" b="1">
                  <a:solidFill>
                    <a:srgbClr val="120C80"/>
                  </a:solidFill>
                </a:rPr>
                <a:t>Designer Central</a:t>
              </a:r>
              <a:endParaRPr lang="fr-FR" sz="1400" b="1">
                <a:solidFill>
                  <a:srgbClr val="120C80"/>
                </a:solidFill>
              </a:endParaRPr>
            </a:p>
          </p:txBody>
        </p:sp>
        <p:sp>
          <p:nvSpPr>
            <p:cNvPr id="47142" name="Rectangle 52"/>
            <p:cNvSpPr>
              <a:spLocks noChangeArrowheads="1"/>
            </p:cNvSpPr>
            <p:nvPr/>
          </p:nvSpPr>
          <p:spPr bwMode="auto">
            <a:xfrm>
              <a:off x="1966913" y="5665788"/>
              <a:ext cx="1223962" cy="51593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106326" tIns="53163" rIns="106326" bIns="53163"/>
            <a:lstStyle/>
            <a:p>
              <a:r>
                <a:rPr lang="en-US"/>
                <a:t>V6 Product Structure</a:t>
              </a:r>
              <a:endParaRPr lang="fr-FR"/>
            </a:p>
          </p:txBody>
        </p:sp>
        <p:pic>
          <p:nvPicPr>
            <p:cNvPr id="47143" name="Picture 3" descr="C:\Documents and Settings\fmp\Desktop\V6\V6_logo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60688" y="5237163"/>
              <a:ext cx="1138237" cy="1139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7144" name="AutoShape 20"/>
            <p:cNvCxnSpPr>
              <a:cxnSpLocks noChangeShapeType="1"/>
              <a:stCxn id="47142" idx="2"/>
              <a:endCxn id="47141" idx="1"/>
            </p:cNvCxnSpPr>
            <p:nvPr/>
          </p:nvCxnSpPr>
          <p:spPr bwMode="auto">
            <a:xfrm rot="16200000" flipH="1">
              <a:off x="2615407" y="6146006"/>
              <a:ext cx="215900" cy="287337"/>
            </a:xfrm>
            <a:prstGeom prst="bentConnector2">
              <a:avLst/>
            </a:prstGeom>
            <a:noFill/>
            <a:ln w="38100">
              <a:solidFill>
                <a:srgbClr val="0000FF"/>
              </a:solidFill>
              <a:miter lim="800000"/>
              <a:headEnd type="triangle" w="med" len="med"/>
              <a:tailEnd/>
            </a:ln>
          </p:spPr>
        </p:cxnSp>
        <p:sp>
          <p:nvSpPr>
            <p:cNvPr id="47145" name="Freeform 20"/>
            <p:cNvSpPr>
              <a:spLocks noChangeAspect="1"/>
            </p:cNvSpPr>
            <p:nvPr/>
          </p:nvSpPr>
          <p:spPr bwMode="auto">
            <a:xfrm rot="-293825">
              <a:off x="3738563" y="5921375"/>
              <a:ext cx="3736975" cy="387350"/>
            </a:xfrm>
            <a:custGeom>
              <a:avLst/>
              <a:gdLst>
                <a:gd name="T0" fmla="*/ 0 w 3654"/>
                <a:gd name="T1" fmla="*/ 387350 h 739"/>
                <a:gd name="T2" fmla="*/ 1730422 w 3654"/>
                <a:gd name="T3" fmla="*/ 28828 h 739"/>
                <a:gd name="T4" fmla="*/ 1662923 w 3654"/>
                <a:gd name="T5" fmla="*/ 214379 h 739"/>
                <a:gd name="T6" fmla="*/ 3049715 w 3654"/>
                <a:gd name="T7" fmla="*/ 47698 h 739"/>
                <a:gd name="T8" fmla="*/ 3736975 w 3654"/>
                <a:gd name="T9" fmla="*/ 66568 h 7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4"/>
                <a:gd name="T16" fmla="*/ 0 h 739"/>
                <a:gd name="T17" fmla="*/ 3654 w 3654"/>
                <a:gd name="T18" fmla="*/ 739 h 7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4" h="739">
                  <a:moveTo>
                    <a:pt x="0" y="739"/>
                  </a:moveTo>
                  <a:cubicBezTo>
                    <a:pt x="710" y="424"/>
                    <a:pt x="1421" y="110"/>
                    <a:pt x="1692" y="55"/>
                  </a:cubicBezTo>
                  <a:cubicBezTo>
                    <a:pt x="1963" y="0"/>
                    <a:pt x="1411" y="403"/>
                    <a:pt x="1626" y="409"/>
                  </a:cubicBezTo>
                  <a:cubicBezTo>
                    <a:pt x="1841" y="415"/>
                    <a:pt x="2644" y="138"/>
                    <a:pt x="2982" y="91"/>
                  </a:cubicBezTo>
                  <a:cubicBezTo>
                    <a:pt x="3320" y="44"/>
                    <a:pt x="3487" y="85"/>
                    <a:pt x="3654" y="127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57" name="Oval 75"/>
            <p:cNvSpPr>
              <a:spLocks noChangeArrowheads="1"/>
            </p:cNvSpPr>
            <p:nvPr/>
          </p:nvSpPr>
          <p:spPr bwMode="auto">
            <a:xfrm>
              <a:off x="1315092" y="5624177"/>
              <a:ext cx="462084" cy="326678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6’</a:t>
              </a:r>
              <a:endParaRPr lang="en-GB" sz="2100" dirty="0">
                <a:solidFill>
                  <a:srgbClr val="990000"/>
                </a:solidFill>
              </a:endParaRPr>
            </a:p>
          </p:txBody>
        </p:sp>
        <p:grpSp>
          <p:nvGrpSpPr>
            <p:cNvPr id="47147" name="Group 118"/>
            <p:cNvGrpSpPr>
              <a:grpSpLocks/>
            </p:cNvGrpSpPr>
            <p:nvPr/>
          </p:nvGrpSpPr>
          <p:grpSpPr bwMode="auto">
            <a:xfrm>
              <a:off x="7486650" y="1384300"/>
              <a:ext cx="1084263" cy="647700"/>
              <a:chOff x="965" y="-85"/>
              <a:chExt cx="7022" cy="4355"/>
            </a:xfrm>
          </p:grpSpPr>
          <p:pic>
            <p:nvPicPr>
              <p:cNvPr id="47170" name="Picture 119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531" y="-85"/>
                <a:ext cx="5456" cy="4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71" name="Picture 120"/>
              <p:cNvPicPr>
                <a:picLocks noChangeAspect="1" noChangeArrowheads="1"/>
              </p:cNvPicPr>
              <p:nvPr/>
            </p:nvPicPr>
            <p:blipFill>
              <a:blip r:embed="rId8"/>
              <a:srcRect b="22882"/>
              <a:stretch>
                <a:fillRect/>
              </a:stretch>
            </p:blipFill>
            <p:spPr bwMode="auto">
              <a:xfrm>
                <a:off x="5243" y="980"/>
                <a:ext cx="121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72" name="Picture 121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965" y="3996"/>
                <a:ext cx="193" cy="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7148" name="Text Box 89"/>
            <p:cNvSpPr txBox="1">
              <a:spLocks noChangeArrowheads="1"/>
            </p:cNvSpPr>
            <p:nvPr/>
          </p:nvSpPr>
          <p:spPr bwMode="auto">
            <a:xfrm>
              <a:off x="7334250" y="1758950"/>
              <a:ext cx="636588" cy="2143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fr-FR" sz="1400" b="1">
                  <a:solidFill>
                    <a:srgbClr val="000066"/>
                  </a:solidFill>
                </a:rPr>
                <a:t>3D Live</a:t>
              </a:r>
              <a:endParaRPr lang="en-US" sz="2100" b="1">
                <a:solidFill>
                  <a:srgbClr val="000066"/>
                </a:solidFill>
              </a:endParaRPr>
            </a:p>
          </p:txBody>
        </p:sp>
        <p:sp>
          <p:nvSpPr>
            <p:cNvPr id="47149" name="Freeform 20"/>
            <p:cNvSpPr>
              <a:spLocks noChangeAspect="1"/>
            </p:cNvSpPr>
            <p:nvPr/>
          </p:nvSpPr>
          <p:spPr bwMode="auto">
            <a:xfrm rot="-293825">
              <a:off x="3546475" y="1922463"/>
              <a:ext cx="3738563" cy="387350"/>
            </a:xfrm>
            <a:custGeom>
              <a:avLst/>
              <a:gdLst>
                <a:gd name="T0" fmla="*/ 0 w 3654"/>
                <a:gd name="T1" fmla="*/ 387350 h 739"/>
                <a:gd name="T2" fmla="*/ 1731157 w 3654"/>
                <a:gd name="T3" fmla="*/ 28828 h 739"/>
                <a:gd name="T4" fmla="*/ 1663630 w 3654"/>
                <a:gd name="T5" fmla="*/ 214379 h 739"/>
                <a:gd name="T6" fmla="*/ 3051011 w 3654"/>
                <a:gd name="T7" fmla="*/ 47698 h 739"/>
                <a:gd name="T8" fmla="*/ 3738563 w 3654"/>
                <a:gd name="T9" fmla="*/ 66568 h 7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4"/>
                <a:gd name="T16" fmla="*/ 0 h 739"/>
                <a:gd name="T17" fmla="*/ 3654 w 3654"/>
                <a:gd name="T18" fmla="*/ 739 h 7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4" h="739">
                  <a:moveTo>
                    <a:pt x="0" y="739"/>
                  </a:moveTo>
                  <a:cubicBezTo>
                    <a:pt x="710" y="424"/>
                    <a:pt x="1421" y="110"/>
                    <a:pt x="1692" y="55"/>
                  </a:cubicBezTo>
                  <a:cubicBezTo>
                    <a:pt x="1963" y="0"/>
                    <a:pt x="1411" y="403"/>
                    <a:pt x="1626" y="409"/>
                  </a:cubicBezTo>
                  <a:cubicBezTo>
                    <a:pt x="1841" y="415"/>
                    <a:pt x="2644" y="138"/>
                    <a:pt x="2982" y="91"/>
                  </a:cubicBezTo>
                  <a:cubicBezTo>
                    <a:pt x="3320" y="44"/>
                    <a:pt x="3487" y="85"/>
                    <a:pt x="3654" y="127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47150" name="Text Box 21"/>
            <p:cNvSpPr txBox="1">
              <a:spLocks noChangeArrowheads="1"/>
            </p:cNvSpPr>
            <p:nvPr/>
          </p:nvSpPr>
          <p:spPr bwMode="auto">
            <a:xfrm>
              <a:off x="8016875" y="3033713"/>
              <a:ext cx="1162050" cy="325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400" b="1"/>
                <a:t>V5 designer</a:t>
              </a:r>
            </a:p>
          </p:txBody>
        </p:sp>
        <p:sp>
          <p:nvSpPr>
            <p:cNvPr id="47151" name="Freeform 20"/>
            <p:cNvSpPr>
              <a:spLocks noChangeAspect="1"/>
            </p:cNvSpPr>
            <p:nvPr/>
          </p:nvSpPr>
          <p:spPr bwMode="auto">
            <a:xfrm rot="-293825">
              <a:off x="3546475" y="5284788"/>
              <a:ext cx="3738563" cy="387350"/>
            </a:xfrm>
            <a:custGeom>
              <a:avLst/>
              <a:gdLst>
                <a:gd name="T0" fmla="*/ 0 w 3654"/>
                <a:gd name="T1" fmla="*/ 387350 h 739"/>
                <a:gd name="T2" fmla="*/ 1731157 w 3654"/>
                <a:gd name="T3" fmla="*/ 28828 h 739"/>
                <a:gd name="T4" fmla="*/ 1663630 w 3654"/>
                <a:gd name="T5" fmla="*/ 214379 h 739"/>
                <a:gd name="T6" fmla="*/ 3051011 w 3654"/>
                <a:gd name="T7" fmla="*/ 47698 h 739"/>
                <a:gd name="T8" fmla="*/ 3738563 w 3654"/>
                <a:gd name="T9" fmla="*/ 66568 h 7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4"/>
                <a:gd name="T16" fmla="*/ 0 h 739"/>
                <a:gd name="T17" fmla="*/ 3654 w 3654"/>
                <a:gd name="T18" fmla="*/ 739 h 7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4" h="739">
                  <a:moveTo>
                    <a:pt x="0" y="739"/>
                  </a:moveTo>
                  <a:cubicBezTo>
                    <a:pt x="710" y="424"/>
                    <a:pt x="1421" y="110"/>
                    <a:pt x="1692" y="55"/>
                  </a:cubicBezTo>
                  <a:cubicBezTo>
                    <a:pt x="1963" y="0"/>
                    <a:pt x="1411" y="403"/>
                    <a:pt x="1626" y="409"/>
                  </a:cubicBezTo>
                  <a:cubicBezTo>
                    <a:pt x="1841" y="415"/>
                    <a:pt x="2644" y="138"/>
                    <a:pt x="2982" y="91"/>
                  </a:cubicBezTo>
                  <a:cubicBezTo>
                    <a:pt x="3320" y="44"/>
                    <a:pt x="3487" y="85"/>
                    <a:pt x="3654" y="127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47152" name="Rectangle 7"/>
            <p:cNvSpPr>
              <a:spLocks noChangeArrowheads="1"/>
            </p:cNvSpPr>
            <p:nvPr/>
          </p:nvSpPr>
          <p:spPr bwMode="auto">
            <a:xfrm>
              <a:off x="8583613" y="2511425"/>
              <a:ext cx="1939925" cy="6381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41861" rIns="41861" bIns="41861" anchor="ctr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 b="1"/>
                <a:t>CATIA V5 with</a:t>
              </a:r>
              <a:br>
                <a:rPr lang="en-US" sz="1200" b="1"/>
              </a:br>
              <a:r>
                <a:rPr lang="it-IT" sz="1200"/>
                <a:t> ENOVIA Collaborative Design for CATIA V5 (CT5)</a:t>
              </a:r>
              <a:r>
                <a:rPr lang="en-US" sz="1200" b="1"/>
                <a:t> </a:t>
              </a:r>
            </a:p>
          </p:txBody>
        </p:sp>
        <p:sp>
          <p:nvSpPr>
            <p:cNvPr id="47153" name="Rectangle 7"/>
            <p:cNvSpPr>
              <a:spLocks noChangeArrowheads="1"/>
            </p:cNvSpPr>
            <p:nvPr/>
          </p:nvSpPr>
          <p:spPr bwMode="auto">
            <a:xfrm>
              <a:off x="8583613" y="5851525"/>
              <a:ext cx="1939925" cy="6397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41861" rIns="41861" bIns="41861" anchor="ctr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 b="1"/>
                <a:t>CATIA V5 with</a:t>
              </a:r>
              <a:br>
                <a:rPr lang="en-US" sz="1200" b="1"/>
              </a:br>
              <a:r>
                <a:rPr lang="it-IT" sz="1200"/>
                <a:t> ENOVIA Collaborative Design for CATIA V5 (CT5)</a:t>
              </a:r>
              <a:r>
                <a:rPr lang="en-US" sz="1200" b="1"/>
                <a:t> </a:t>
              </a:r>
            </a:p>
          </p:txBody>
        </p:sp>
        <p:sp>
          <p:nvSpPr>
            <p:cNvPr id="80" name="Oval 75"/>
            <p:cNvSpPr>
              <a:spLocks noChangeArrowheads="1"/>
            </p:cNvSpPr>
            <p:nvPr/>
          </p:nvSpPr>
          <p:spPr bwMode="auto">
            <a:xfrm>
              <a:off x="6445048" y="4844075"/>
              <a:ext cx="464128" cy="326679"/>
            </a:xfrm>
            <a:prstGeom prst="ellipse">
              <a:avLst/>
            </a:prstGeom>
            <a:solidFill>
              <a:srgbClr val="FF9933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106326" tIns="53163" rIns="106326" bIns="53163" anchor="ctr"/>
            <a:lstStyle/>
            <a:p>
              <a:pPr eaLnBrk="1" hangingPunct="1">
                <a:defRPr/>
              </a:pPr>
              <a:r>
                <a:rPr lang="it-IT" sz="2100" dirty="0">
                  <a:solidFill>
                    <a:srgbClr val="990000"/>
                  </a:solidFill>
                </a:rPr>
                <a:t>6</a:t>
              </a:r>
              <a:endParaRPr lang="en-GB" sz="2100" dirty="0">
                <a:solidFill>
                  <a:srgbClr val="990000"/>
                </a:solidFill>
              </a:endParaRPr>
            </a:p>
          </p:txBody>
        </p:sp>
        <p:sp>
          <p:nvSpPr>
            <p:cNvPr id="47155" name="Text Box 64"/>
            <p:cNvSpPr txBox="1">
              <a:spLocks noChangeArrowheads="1"/>
            </p:cNvSpPr>
            <p:nvPr/>
          </p:nvSpPr>
          <p:spPr bwMode="auto">
            <a:xfrm>
              <a:off x="4598988" y="4689475"/>
              <a:ext cx="2117725" cy="6635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41861" tIns="54419" rIns="41861" bIns="54419">
              <a:spAutoFit/>
            </a:bodyPr>
            <a:lstStyle/>
            <a:p>
              <a:pPr>
                <a:spcBef>
                  <a:spcPct val="5000"/>
                </a:spcBef>
              </a:pPr>
              <a:r>
                <a:rPr lang="en-US" sz="1200" b="1"/>
                <a:t>Access and Navigate</a:t>
              </a:r>
              <a:br>
                <a:rPr lang="en-US" sz="1200" b="1"/>
              </a:br>
              <a:r>
                <a:rPr lang="en-US" sz="1200" b="1"/>
                <a:t>on OEM V6 Product Structure</a:t>
              </a:r>
            </a:p>
          </p:txBody>
        </p:sp>
        <p:pic>
          <p:nvPicPr>
            <p:cNvPr id="65" name="Picture 6" descr="http://5axes.free.fr/Chrono/catiaV4.jp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8452615" y="1501140"/>
              <a:ext cx="896274" cy="6437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7" name="Picture 6" descr="http://5axes.free.fr/Chrono/catiaV4.jp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8751408" y="4787824"/>
              <a:ext cx="896274" cy="6437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47158" name="Group 118"/>
            <p:cNvGrpSpPr>
              <a:grpSpLocks/>
            </p:cNvGrpSpPr>
            <p:nvPr/>
          </p:nvGrpSpPr>
          <p:grpSpPr bwMode="auto">
            <a:xfrm>
              <a:off x="7486650" y="4713288"/>
              <a:ext cx="1084263" cy="649287"/>
              <a:chOff x="965" y="-85"/>
              <a:chExt cx="7022" cy="4355"/>
            </a:xfrm>
          </p:grpSpPr>
          <p:pic>
            <p:nvPicPr>
              <p:cNvPr id="47167" name="Picture 119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531" y="-85"/>
                <a:ext cx="5456" cy="4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68" name="Picture 120"/>
              <p:cNvPicPr>
                <a:picLocks noChangeAspect="1" noChangeArrowheads="1"/>
              </p:cNvPicPr>
              <p:nvPr/>
            </p:nvPicPr>
            <p:blipFill>
              <a:blip r:embed="rId8"/>
              <a:srcRect b="22882"/>
              <a:stretch>
                <a:fillRect/>
              </a:stretch>
            </p:blipFill>
            <p:spPr bwMode="auto">
              <a:xfrm>
                <a:off x="5243" y="980"/>
                <a:ext cx="121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69" name="Picture 121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965" y="3996"/>
                <a:ext cx="193" cy="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7159" name="Picture 3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8002588" y="5259388"/>
              <a:ext cx="968375" cy="6461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47160" name="Text Box 89"/>
            <p:cNvSpPr txBox="1">
              <a:spLocks noChangeArrowheads="1"/>
            </p:cNvSpPr>
            <p:nvPr/>
          </p:nvSpPr>
          <p:spPr bwMode="auto">
            <a:xfrm>
              <a:off x="7334250" y="5087938"/>
              <a:ext cx="636588" cy="2159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fr-FR" sz="1400" b="1">
                  <a:solidFill>
                    <a:srgbClr val="000066"/>
                  </a:solidFill>
                </a:rPr>
                <a:t>3D Live</a:t>
              </a:r>
              <a:endParaRPr lang="en-US" sz="2100" b="1">
                <a:solidFill>
                  <a:srgbClr val="000066"/>
                </a:solidFill>
              </a:endParaRPr>
            </a:p>
          </p:txBody>
        </p:sp>
        <p:pic>
          <p:nvPicPr>
            <p:cNvPr id="47161" name="Picture 23" descr="XP icon my computer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466013" y="5634038"/>
              <a:ext cx="795337" cy="747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62" name="Picture 69" descr="typeorange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16850" y="5713413"/>
              <a:ext cx="701675" cy="70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63" name="Picture 3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8002588" y="2063750"/>
              <a:ext cx="968375" cy="647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47164" name="Picture 23" descr="XP icon my computer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466013" y="2286000"/>
              <a:ext cx="795337" cy="747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65" name="Picture 69" descr="typeorange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16850" y="2365375"/>
              <a:ext cx="701675" cy="706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3" descr="C:\Documents and Settings\fmp\Desktop\ist2_5260895-office-building-icon.jpg"/>
            <p:cNvPicPr>
              <a:picLocks noChangeAspect="1" noChangeArrowheads="1"/>
            </p:cNvPicPr>
            <p:nvPr/>
          </p:nvPicPr>
          <p:blipFill>
            <a:blip r:embed="rId6"/>
            <a:srcRect l="34672" r="34306" b="69074"/>
            <a:stretch>
              <a:fillRect/>
            </a:stretch>
          </p:blipFill>
          <p:spPr bwMode="auto">
            <a:xfrm>
              <a:off x="9505136" y="1068343"/>
              <a:ext cx="1032381" cy="9922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Remote Access V6/V4/V5: Alternative</a:t>
            </a:r>
          </a:p>
        </p:txBody>
      </p:sp>
      <p:grpSp>
        <p:nvGrpSpPr>
          <p:cNvPr id="48131" name="Group 41"/>
          <p:cNvGrpSpPr>
            <a:grpSpLocks/>
          </p:cNvGrpSpPr>
          <p:nvPr/>
        </p:nvGrpSpPr>
        <p:grpSpPr bwMode="auto">
          <a:xfrm>
            <a:off x="684213" y="1903413"/>
            <a:ext cx="9431337" cy="3894137"/>
            <a:chOff x="92075" y="1425575"/>
            <a:chExt cx="10593388" cy="4222838"/>
          </a:xfrm>
        </p:grpSpPr>
        <p:sp>
          <p:nvSpPr>
            <p:cNvPr id="12" name="Oval 2"/>
            <p:cNvSpPr>
              <a:spLocks noChangeArrowheads="1"/>
            </p:cNvSpPr>
            <p:nvPr/>
          </p:nvSpPr>
          <p:spPr bwMode="auto">
            <a:xfrm rot="332896">
              <a:off x="7195926" y="1656615"/>
              <a:ext cx="2864721" cy="1929911"/>
            </a:xfrm>
            <a:prstGeom prst="ellipse">
              <a:avLst/>
            </a:prstGeom>
            <a:solidFill>
              <a:srgbClr val="B4FEB8"/>
            </a:solidFill>
            <a:ln w="38100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lIns="106326" tIns="53163" rIns="106326" bIns="53163" anchor="ctr"/>
            <a:lstStyle/>
            <a:p>
              <a:pPr>
                <a:defRPr/>
              </a:pPr>
              <a:endParaRPr lang="fr-FR" dirty="0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8911280" y="1425575"/>
              <a:ext cx="1774183" cy="356350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rgbClr val="99FF66"/>
                  </a:solidFill>
                  <a:latin typeface="Arial Black" pitchFamily="34" charset="0"/>
                </a:rPr>
                <a:t>Partner</a:t>
              </a:r>
            </a:p>
          </p:txBody>
        </p:sp>
        <p:sp>
          <p:nvSpPr>
            <p:cNvPr id="13" name="Oval 2"/>
            <p:cNvSpPr>
              <a:spLocks noChangeArrowheads="1"/>
            </p:cNvSpPr>
            <p:nvPr/>
          </p:nvSpPr>
          <p:spPr bwMode="auto">
            <a:xfrm rot="332896">
              <a:off x="1271377" y="1656615"/>
              <a:ext cx="2864721" cy="1929911"/>
            </a:xfrm>
            <a:prstGeom prst="ellipse">
              <a:avLst/>
            </a:prstGeom>
            <a:solidFill>
              <a:srgbClr val="C7D1FD"/>
            </a:solidFill>
            <a:ln w="22225" algn="ctr">
              <a:noFill/>
              <a:round/>
              <a:headEnd/>
              <a:tailEnd/>
            </a:ln>
            <a:effectLst/>
            <a:scene3d>
              <a:camera prst="orthographicFront">
                <a:rot lat="0" lon="0" rev="20999999"/>
              </a:camera>
              <a:lightRig rig="contrasting" dir="t">
                <a:rot lat="0" lon="0" rev="1500000"/>
              </a:lightRig>
            </a:scene3d>
            <a:sp3d prstMaterial="metal">
              <a:bevelT w="88900" h="88900" prst="hardEdge"/>
            </a:sp3d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 dirty="0">
                <a:latin typeface="Arial" pitchFamily="34" charset="0"/>
              </a:endParaRPr>
            </a:p>
          </p:txBody>
        </p:sp>
        <p:pic>
          <p:nvPicPr>
            <p:cNvPr id="48137" name="Picture 6" descr="PC_xml_Web_Servic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642225" y="2178050"/>
              <a:ext cx="500063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13" descr="typeorang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39BE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7405972" y="2358872"/>
              <a:ext cx="448116" cy="450098"/>
            </a:xfrm>
            <a:prstGeom prst="rect">
              <a:avLst/>
            </a:prstGeom>
            <a:noFill/>
          </p:spPr>
        </p:pic>
        <p:grpSp>
          <p:nvGrpSpPr>
            <p:cNvPr id="48139" name="Group 26"/>
            <p:cNvGrpSpPr>
              <a:grpSpLocks/>
            </p:cNvGrpSpPr>
            <p:nvPr/>
          </p:nvGrpSpPr>
          <p:grpSpPr bwMode="auto">
            <a:xfrm>
              <a:off x="8080375" y="2562225"/>
              <a:ext cx="396875" cy="561975"/>
              <a:chOff x="3945" y="2440"/>
              <a:chExt cx="212" cy="311"/>
            </a:xfrm>
          </p:grpSpPr>
          <p:pic>
            <p:nvPicPr>
              <p:cNvPr id="48171" name="Picture 27" descr="Server s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945" y="2440"/>
                <a:ext cx="212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172" name="Picture 28" descr="Picture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052" y="2625"/>
                <a:ext cx="97" cy="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8140" name="Group 47"/>
            <p:cNvGrpSpPr>
              <a:grpSpLocks/>
            </p:cNvGrpSpPr>
            <p:nvPr/>
          </p:nvGrpSpPr>
          <p:grpSpPr bwMode="auto">
            <a:xfrm>
              <a:off x="9034463" y="2562225"/>
              <a:ext cx="396875" cy="561975"/>
              <a:chOff x="5192" y="2462"/>
              <a:chExt cx="212" cy="311"/>
            </a:xfrm>
          </p:grpSpPr>
          <p:pic>
            <p:nvPicPr>
              <p:cNvPr id="48169" name="Picture 48" descr="Server s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192" y="2462"/>
                <a:ext cx="212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170" name="Picture 49" descr="cpu0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298" y="2635"/>
                <a:ext cx="102" cy="1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1" name="Text Box 70"/>
            <p:cNvSpPr txBox="1">
              <a:spLocks noChangeArrowheads="1"/>
            </p:cNvSpPr>
            <p:nvPr/>
          </p:nvSpPr>
          <p:spPr bwMode="auto">
            <a:xfrm>
              <a:off x="7465187" y="1885215"/>
              <a:ext cx="937910" cy="306427"/>
            </a:xfrm>
            <a:prstGeom prst="roundRect">
              <a:avLst/>
            </a:prstGeom>
            <a:solidFill>
              <a:schemeClr val="accent3"/>
            </a:solidFill>
            <a:ln w="9525">
              <a:solidFill>
                <a:srgbClr val="FFB9B9"/>
              </a:solidFill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rgbClr val="000066"/>
                  </a:solidFill>
                </a:rPr>
                <a:t>V6</a:t>
              </a:r>
              <a:endParaRPr lang="en-US" b="1" dirty="0">
                <a:solidFill>
                  <a:srgbClr val="000066"/>
                </a:solidFill>
              </a:endParaRPr>
            </a:p>
          </p:txBody>
        </p:sp>
        <p:sp>
          <p:nvSpPr>
            <p:cNvPr id="43" name="Left-Right Arrow 42"/>
            <p:cNvSpPr/>
            <p:nvPr/>
          </p:nvSpPr>
          <p:spPr bwMode="auto">
            <a:xfrm>
              <a:off x="8549311" y="2745965"/>
              <a:ext cx="447558" cy="254782"/>
            </a:xfrm>
            <a:prstGeom prst="leftRightArrow">
              <a:avLst/>
            </a:prstGeom>
            <a:solidFill>
              <a:schemeClr val="accent3"/>
            </a:solidFill>
            <a:ln w="9525" cap="flat" cmpd="sng" algn="ctr">
              <a:solidFill>
                <a:srgbClr val="FF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48143" name="TextBox 43"/>
            <p:cNvSpPr txBox="1">
              <a:spLocks noChangeArrowheads="1"/>
            </p:cNvSpPr>
            <p:nvPr/>
          </p:nvSpPr>
          <p:spPr bwMode="auto">
            <a:xfrm>
              <a:off x="8053388" y="3100388"/>
              <a:ext cx="1458912" cy="490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r>
                <a:rPr lang="en-US" sz="1200" i="1"/>
                <a:t>V6 &lt;&gt; V5</a:t>
              </a:r>
              <a:br>
                <a:rPr lang="en-US" sz="1200" i="1"/>
              </a:br>
              <a:r>
                <a:rPr lang="en-US" sz="1200" i="1"/>
                <a:t>Data Conversion</a:t>
              </a:r>
            </a:p>
          </p:txBody>
        </p:sp>
        <p:pic>
          <p:nvPicPr>
            <p:cNvPr id="48144" name="Picture 6" descr="PC_xml_Web_Servic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36038" y="1687513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45" name="Picture 13" descr="typeoran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701088" y="1868488"/>
              <a:ext cx="447675" cy="449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46" name="Picture 6" descr="PC_xml_Web_Servic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277350" y="1893888"/>
              <a:ext cx="500063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47" name="Picture 13" descr="typeoran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040813" y="2074863"/>
              <a:ext cx="449262" cy="449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AutoShape 110"/>
            <p:cNvSpPr>
              <a:spLocks noChangeArrowheads="1"/>
            </p:cNvSpPr>
            <p:nvPr/>
          </p:nvSpPr>
          <p:spPr bwMode="auto">
            <a:xfrm flipH="1" flipV="1">
              <a:off x="4205683" y="2692599"/>
              <a:ext cx="2963510" cy="187643"/>
            </a:xfrm>
            <a:prstGeom prst="rightArrow">
              <a:avLst>
                <a:gd name="adj1" fmla="val 45741"/>
                <a:gd name="adj2" fmla="val 64527"/>
              </a:avLst>
            </a:prstGeom>
            <a:solidFill>
              <a:srgbClr val="FFD7AF"/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8149" name="Text Box 81"/>
            <p:cNvSpPr txBox="1">
              <a:spLocks noChangeArrowheads="1"/>
            </p:cNvSpPr>
            <p:nvPr/>
          </p:nvSpPr>
          <p:spPr bwMode="auto">
            <a:xfrm>
              <a:off x="5045075" y="2903538"/>
              <a:ext cx="1646238" cy="293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54419" rIns="0" bIns="54419">
              <a:spAutoFit/>
            </a:bodyPr>
            <a:lstStyle/>
            <a:p>
              <a:r>
                <a:rPr lang="en-US" sz="1200" b="1"/>
                <a:t>3DXML with Authoring</a:t>
              </a:r>
            </a:p>
          </p:txBody>
        </p:sp>
        <p:sp>
          <p:nvSpPr>
            <p:cNvPr id="58" name="AutoShape 111"/>
            <p:cNvSpPr>
              <a:spLocks noChangeArrowheads="1"/>
            </p:cNvSpPr>
            <p:nvPr/>
          </p:nvSpPr>
          <p:spPr bwMode="auto">
            <a:xfrm flipV="1">
              <a:off x="4262742" y="2518727"/>
              <a:ext cx="2942113" cy="172150"/>
            </a:xfrm>
            <a:prstGeom prst="rightArrow">
              <a:avLst>
                <a:gd name="adj1" fmla="val 45741"/>
                <a:gd name="adj2" fmla="val 64527"/>
              </a:avLst>
            </a:prstGeom>
            <a:solidFill>
              <a:srgbClr val="CCCCFF"/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/>
            </a:p>
          </p:txBody>
        </p:sp>
        <p:grpSp>
          <p:nvGrpSpPr>
            <p:cNvPr id="48151" name="Group 78"/>
            <p:cNvGrpSpPr>
              <a:grpSpLocks/>
            </p:cNvGrpSpPr>
            <p:nvPr/>
          </p:nvGrpSpPr>
          <p:grpSpPr bwMode="auto">
            <a:xfrm>
              <a:off x="5619750" y="2222500"/>
              <a:ext cx="338138" cy="439738"/>
              <a:chOff x="3354" y="1824"/>
              <a:chExt cx="269" cy="363"/>
            </a:xfrm>
          </p:grpSpPr>
          <p:pic>
            <p:nvPicPr>
              <p:cNvPr id="48167" name="Picture 79" descr="I_CMD_lcasendmail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3354" y="1918"/>
                <a:ext cx="269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168" name="Picture 80"/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398" y="1824"/>
                <a:ext cx="181" cy="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8152" name="Picture 10" descr="PC_xml_Web_Servic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43175" y="1857375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53" name="Picture 11" descr="BlueUser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11400" y="2041525"/>
              <a:ext cx="444500" cy="446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54" name="Picture 8" descr="sql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30550" y="2387600"/>
              <a:ext cx="593725" cy="69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" name="Text Box 70"/>
            <p:cNvSpPr txBox="1">
              <a:spLocks noChangeArrowheads="1"/>
            </p:cNvSpPr>
            <p:nvPr/>
          </p:nvSpPr>
          <p:spPr bwMode="auto">
            <a:xfrm>
              <a:off x="3125125" y="1933417"/>
              <a:ext cx="939694" cy="612854"/>
            </a:xfrm>
            <a:prstGeom prst="roundRect">
              <a:avLst/>
            </a:prstGeom>
            <a:solidFill>
              <a:schemeClr val="accent3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rgbClr val="000066"/>
                  </a:solidFill>
                </a:rPr>
                <a:t>CATIA V6</a:t>
              </a:r>
              <a:endParaRPr lang="en-US" b="1" dirty="0">
                <a:solidFill>
                  <a:srgbClr val="000066"/>
                </a:solidFill>
              </a:endParaRPr>
            </a:p>
          </p:txBody>
        </p:sp>
        <p:pic>
          <p:nvPicPr>
            <p:cNvPr id="48156" name="Picture 10" descr="PC_xml_Web_Servic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73250" y="1787525"/>
              <a:ext cx="501650" cy="50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57" name="Picture 11" descr="BlueUser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41475" y="1971675"/>
              <a:ext cx="444500" cy="446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58" name="Picture 10" descr="PC_xml_Web_Servic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44713" y="2503488"/>
              <a:ext cx="5016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59" name="Picture 11" descr="BlueUser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14525" y="2687638"/>
              <a:ext cx="442913" cy="446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60" name="Freeform 126"/>
            <p:cNvSpPr>
              <a:spLocks noChangeAspect="1"/>
            </p:cNvSpPr>
            <p:nvPr/>
          </p:nvSpPr>
          <p:spPr bwMode="auto">
            <a:xfrm rot="-289384">
              <a:off x="4397375" y="1849438"/>
              <a:ext cx="3008313" cy="387350"/>
            </a:xfrm>
            <a:custGeom>
              <a:avLst/>
              <a:gdLst>
                <a:gd name="T0" fmla="*/ 0 w 3654"/>
                <a:gd name="T1" fmla="*/ 387350 h 739"/>
                <a:gd name="T2" fmla="*/ 1393012 w 3654"/>
                <a:gd name="T3" fmla="*/ 28828 h 739"/>
                <a:gd name="T4" fmla="*/ 1338675 w 3654"/>
                <a:gd name="T5" fmla="*/ 214379 h 739"/>
                <a:gd name="T6" fmla="*/ 2455060 w 3654"/>
                <a:gd name="T7" fmla="*/ 47698 h 739"/>
                <a:gd name="T8" fmla="*/ 3008313 w 3654"/>
                <a:gd name="T9" fmla="*/ 66568 h 7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4"/>
                <a:gd name="T16" fmla="*/ 0 h 739"/>
                <a:gd name="T17" fmla="*/ 3654 w 3654"/>
                <a:gd name="T18" fmla="*/ 739 h 7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4" h="739">
                  <a:moveTo>
                    <a:pt x="0" y="739"/>
                  </a:moveTo>
                  <a:cubicBezTo>
                    <a:pt x="710" y="424"/>
                    <a:pt x="1421" y="110"/>
                    <a:pt x="1692" y="55"/>
                  </a:cubicBezTo>
                  <a:cubicBezTo>
                    <a:pt x="1963" y="0"/>
                    <a:pt x="1411" y="403"/>
                    <a:pt x="1626" y="409"/>
                  </a:cubicBezTo>
                  <a:cubicBezTo>
                    <a:pt x="1841" y="415"/>
                    <a:pt x="2644" y="138"/>
                    <a:pt x="2982" y="91"/>
                  </a:cubicBezTo>
                  <a:cubicBezTo>
                    <a:pt x="3320" y="44"/>
                    <a:pt x="3487" y="85"/>
                    <a:pt x="3654" y="127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 type="stealth" w="lg" len="lg"/>
              <a:tailEnd type="none" w="lg" len="lg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grpSp>
          <p:nvGrpSpPr>
            <p:cNvPr id="48161" name="Group 83"/>
            <p:cNvGrpSpPr>
              <a:grpSpLocks/>
            </p:cNvGrpSpPr>
            <p:nvPr/>
          </p:nvGrpSpPr>
          <p:grpSpPr bwMode="auto">
            <a:xfrm>
              <a:off x="5972175" y="1652588"/>
              <a:ext cx="566738" cy="260350"/>
              <a:chOff x="4147" y="1058"/>
              <a:chExt cx="302" cy="144"/>
            </a:xfrm>
          </p:grpSpPr>
          <p:pic>
            <p:nvPicPr>
              <p:cNvPr id="48165" name="Picture 84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309" y="1058"/>
                <a:ext cx="14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166" name="Text Box 85"/>
              <p:cNvSpPr txBox="1">
                <a:spLocks noChangeArrowheads="1"/>
              </p:cNvSpPr>
              <p:nvPr/>
            </p:nvSpPr>
            <p:spPr bwMode="auto">
              <a:xfrm>
                <a:off x="4147" y="1091"/>
                <a:ext cx="152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/>
                  <a:t>WAN</a:t>
                </a:r>
              </a:p>
            </p:txBody>
          </p:sp>
        </p:grpSp>
        <p:sp>
          <p:nvSpPr>
            <p:cNvPr id="106" name="Text Box 70"/>
            <p:cNvSpPr txBox="1">
              <a:spLocks noChangeArrowheads="1"/>
            </p:cNvSpPr>
            <p:nvPr/>
          </p:nvSpPr>
          <p:spPr bwMode="auto">
            <a:xfrm>
              <a:off x="9515750" y="2582423"/>
              <a:ext cx="939694" cy="614575"/>
            </a:xfrm>
            <a:prstGeom prst="roundRect">
              <a:avLst/>
            </a:prstGeom>
            <a:solidFill>
              <a:schemeClr val="accent3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fr-FR" b="1" dirty="0">
                  <a:solidFill>
                    <a:srgbClr val="000066"/>
                  </a:solidFill>
                </a:rPr>
                <a:t>CATIA V4/V5</a:t>
              </a:r>
              <a:endParaRPr lang="en-US" b="1" dirty="0">
                <a:solidFill>
                  <a:srgbClr val="000066"/>
                </a:solidFill>
              </a:endParaRPr>
            </a:p>
          </p:txBody>
        </p:sp>
        <p:sp>
          <p:nvSpPr>
            <p:cNvPr id="48162" name="TextBox 41"/>
            <p:cNvSpPr txBox="1">
              <a:spLocks noChangeArrowheads="1"/>
            </p:cNvSpPr>
            <p:nvPr/>
          </p:nvSpPr>
          <p:spPr bwMode="auto">
            <a:xfrm>
              <a:off x="1074562" y="4410655"/>
              <a:ext cx="8175507" cy="1237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pPr marL="342900" indent="-342900" defTabSz="-13873163">
                <a:spcBef>
                  <a:spcPct val="20000"/>
                </a:spcBef>
                <a:buFontTx/>
                <a:buBlip>
                  <a:blip r:embed="rId13"/>
                </a:buBlip>
                <a:defRPr/>
              </a:pPr>
              <a:r>
                <a:rPr lang="en-US" sz="1600" b="1" dirty="0">
                  <a:latin typeface="+mn-lt"/>
                </a:rPr>
                <a:t> Alternative where the Partner has a few seats of V6 to manage V6 to V6 exchanges.</a:t>
              </a:r>
            </a:p>
            <a:p>
              <a:pPr marL="342900" indent="-342900" defTabSz="-13873163">
                <a:spcBef>
                  <a:spcPct val="20000"/>
                </a:spcBef>
                <a:buFontTx/>
                <a:buBlip>
                  <a:blip r:embed="rId13"/>
                </a:buBlip>
                <a:defRPr/>
              </a:pPr>
              <a:r>
                <a:rPr lang="en-US" sz="1600" b="1" dirty="0">
                  <a:latin typeface="+mn-lt"/>
                </a:rPr>
                <a:t> It relies on the ‘3DXML for Authoring’ technology and mechanism seen in the ‘Data Exchange V6 / V6’ chapter.</a:t>
              </a:r>
            </a:p>
          </p:txBody>
        </p:sp>
        <p:sp>
          <p:nvSpPr>
            <p:cNvPr id="8" name="Rectangle 20"/>
            <p:cNvSpPr>
              <a:spLocks noChangeArrowheads="1"/>
            </p:cNvSpPr>
            <p:nvPr/>
          </p:nvSpPr>
          <p:spPr bwMode="auto">
            <a:xfrm>
              <a:off x="92075" y="1470334"/>
              <a:ext cx="1809844" cy="35635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sz="2100" dirty="0">
                  <a:solidFill>
                    <a:schemeClr val="accent6">
                      <a:lumMod val="75000"/>
                    </a:schemeClr>
                  </a:solidFill>
                  <a:latin typeface="Arial Black" pitchFamily="34" charset="0"/>
                </a:rPr>
                <a:t>OEM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69900" y="403225"/>
            <a:ext cx="8501063" cy="603250"/>
          </a:xfrm>
        </p:spPr>
        <p:txBody>
          <a:bodyPr/>
          <a:lstStyle/>
          <a:p>
            <a:pPr marL="530225" indent="-530225"/>
            <a:r>
              <a:rPr lang="en-US" sz="3600" smtClean="0"/>
              <a:t>Data Exchange V6 / Other Systems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AutoShape 5"/>
          <p:cNvSpPr>
            <a:spLocks noChangeArrowheads="1"/>
          </p:cNvSpPr>
          <p:nvPr/>
        </p:nvSpPr>
        <p:spPr bwMode="auto">
          <a:xfrm>
            <a:off x="969963" y="3760788"/>
            <a:ext cx="2519362" cy="3308350"/>
          </a:xfrm>
          <a:prstGeom prst="rightArrowCallout">
            <a:avLst>
              <a:gd name="adj1" fmla="val 31066"/>
              <a:gd name="adj2" fmla="val 31066"/>
              <a:gd name="adj3" fmla="val 16667"/>
              <a:gd name="adj4" fmla="val 66667"/>
            </a:avLst>
          </a:prstGeom>
          <a:solidFill>
            <a:srgbClr val="FFFF99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106326" tIns="53163" rIns="42531" bIns="5316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120C80"/>
                </a:solidFill>
              </a:rPr>
              <a:t>Pro/ENGINEER</a:t>
            </a:r>
          </a:p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120C80"/>
                </a:solidFill>
              </a:rPr>
              <a:t>UGS NX</a:t>
            </a:r>
          </a:p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120C80"/>
                </a:solidFill>
              </a:rPr>
              <a:t>CATIA V4</a:t>
            </a:r>
          </a:p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120C80"/>
                </a:solidFill>
              </a:rPr>
              <a:t>CATIA V5</a:t>
            </a:r>
          </a:p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120C80"/>
                </a:solidFill>
              </a:rPr>
              <a:t>Solid Edge</a:t>
            </a:r>
          </a:p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120C80"/>
                </a:solidFill>
              </a:rPr>
              <a:t>SolidWorks</a:t>
            </a:r>
          </a:p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120C80"/>
                </a:solidFill>
              </a:rPr>
              <a:t>AutoCAD</a:t>
            </a:r>
          </a:p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120C80"/>
                </a:solidFill>
              </a:rPr>
              <a:t>Inventor</a:t>
            </a:r>
          </a:p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120C80"/>
                </a:solidFill>
              </a:rPr>
              <a:t>MicroStation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788" y="1566863"/>
            <a:ext cx="9899650" cy="1314450"/>
          </a:xfrm>
          <a:prstGeom prst="rect">
            <a:avLst/>
          </a:prstGeom>
        </p:spPr>
        <p:txBody>
          <a:bodyPr lIns="106326" tIns="53163" rIns="106326" bIns="53163">
            <a:spAutoFit/>
          </a:bodyPr>
          <a:lstStyle/>
          <a:p>
            <a:pPr marL="398463" indent="-398463">
              <a:lnSpc>
                <a:spcPct val="90000"/>
              </a:lnSpc>
              <a:spcBef>
                <a:spcPct val="40000"/>
              </a:spcBef>
            </a:pPr>
            <a:r>
              <a:rPr lang="en-US" sz="1600"/>
              <a:t>ENOVIA Designer Central </a:t>
            </a:r>
          </a:p>
          <a:p>
            <a:pPr marL="398463" indent="-398463">
              <a:lnSpc>
                <a:spcPct val="9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sz="1600" b="1"/>
              <a:t>Allows designers to manage their design information directly and all</a:t>
            </a:r>
            <a:br>
              <a:rPr lang="en-US" sz="1600" b="1"/>
            </a:br>
            <a:r>
              <a:rPr lang="en-US" sz="1600" b="1"/>
              <a:t>associated documents</a:t>
            </a:r>
          </a:p>
          <a:p>
            <a:pPr marL="398463" indent="-398463">
              <a:lnSpc>
                <a:spcPct val="9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sz="1600" b="1"/>
              <a:t>Apply business process to merge design information with overall product development process (workflow, lifecycle mgmt, EBOM synchronization, etc)</a:t>
            </a: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70338" y="3903663"/>
            <a:ext cx="6488112" cy="314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719513" y="5349875"/>
            <a:ext cx="720725" cy="26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326" tIns="53163" rIns="106326" bIns="5316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182" name="Title 12"/>
          <p:cNvSpPr>
            <a:spLocks noGrp="1"/>
          </p:cNvSpPr>
          <p:nvPr>
            <p:ph type="title"/>
          </p:nvPr>
        </p:nvSpPr>
        <p:spPr>
          <a:xfrm>
            <a:off x="908050" y="171450"/>
            <a:ext cx="7707313" cy="514350"/>
          </a:xfrm>
        </p:spPr>
        <p:txBody>
          <a:bodyPr/>
          <a:lstStyle/>
          <a:p>
            <a:r>
              <a:rPr lang="en-US" sz="3200" smtClean="0"/>
              <a:t>Remote Access V6 / Other Systems 1/4</a:t>
            </a:r>
          </a:p>
        </p:txBody>
      </p:sp>
      <p:sp>
        <p:nvSpPr>
          <p:cNvPr id="50183" name="TextBox 7"/>
          <p:cNvSpPr txBox="1">
            <a:spLocks noChangeArrowheads="1"/>
          </p:cNvSpPr>
          <p:nvPr/>
        </p:nvSpPr>
        <p:spPr bwMode="auto">
          <a:xfrm>
            <a:off x="612775" y="903288"/>
            <a:ext cx="8401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Leverages a Single Framework for all MCAD Applications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 bwMode="auto">
          <a:xfrm>
            <a:off x="8043087" y="3903109"/>
            <a:ext cx="2637337" cy="819559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762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lIns="106326" tIns="53163" rIns="106326" bIns="53163"/>
          <a:lstStyle/>
          <a:p>
            <a:pPr>
              <a:defRPr/>
            </a:pPr>
            <a:r>
              <a:rPr lang="en-US" sz="1200" dirty="0"/>
              <a:t>Targets</a:t>
            </a:r>
          </a:p>
          <a:p>
            <a:pPr>
              <a:defRPr/>
            </a:pPr>
            <a:r>
              <a:rPr lang="en-US" sz="1200" dirty="0"/>
              <a:t>V6R2010: IGES STEP V6R2010x: Pro-E, NX, etc. 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endParaRPr lang="en-US" sz="1200" dirty="0"/>
          </a:p>
          <a:p>
            <a:pPr algn="ctr" defTabSz="1063264">
              <a:spcBef>
                <a:spcPct val="50000"/>
              </a:spcBef>
              <a:defRPr/>
            </a:pPr>
            <a:endParaRPr lang="en-US" sz="1200" dirty="0">
              <a:solidFill>
                <a:srgbClr val="120C80"/>
              </a:solidFill>
              <a:latin typeface="Arial" pitchFamily="34" charset="0"/>
            </a:endParaRPr>
          </a:p>
        </p:txBody>
      </p:sp>
      <p:sp>
        <p:nvSpPr>
          <p:cNvPr id="51203" name="Title 29"/>
          <p:cNvSpPr>
            <a:spLocks noGrp="1"/>
          </p:cNvSpPr>
          <p:nvPr>
            <p:ph type="title"/>
          </p:nvPr>
        </p:nvSpPr>
        <p:spPr>
          <a:xfrm>
            <a:off x="908050" y="171450"/>
            <a:ext cx="8921750" cy="514350"/>
          </a:xfrm>
        </p:spPr>
        <p:txBody>
          <a:bodyPr/>
          <a:lstStyle/>
          <a:p>
            <a:r>
              <a:rPr lang="en-US" sz="3200" smtClean="0"/>
              <a:t>Remote Access V6 / Other Systems 2/4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idx="4294967295"/>
          </p:nvPr>
        </p:nvSpPr>
        <p:spPr>
          <a:xfrm>
            <a:off x="112713" y="1260475"/>
            <a:ext cx="8216900" cy="61976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dirty="0" smtClean="0">
                <a:solidFill>
                  <a:srgbClr val="C00000"/>
                </a:solidFill>
              </a:rPr>
              <a:t>Manage </a:t>
            </a:r>
            <a:r>
              <a:rPr lang="en-US" dirty="0" err="1" smtClean="0">
                <a:solidFill>
                  <a:srgbClr val="C00000"/>
                </a:solidFill>
              </a:rPr>
              <a:t>xCAD</a:t>
            </a:r>
            <a:r>
              <a:rPr lang="en-US" dirty="0" smtClean="0">
                <a:solidFill>
                  <a:srgbClr val="C00000"/>
                </a:solidFill>
              </a:rPr>
              <a:t> data in V6 through direct </a:t>
            </a:r>
            <a:r>
              <a:rPr lang="en-US" dirty="0" err="1" smtClean="0">
                <a:solidFill>
                  <a:srgbClr val="C00000"/>
                </a:solidFill>
              </a:rPr>
              <a:t>xCAD</a:t>
            </a:r>
            <a:r>
              <a:rPr lang="en-US" dirty="0" smtClean="0">
                <a:solidFill>
                  <a:srgbClr val="C00000"/>
                </a:solidFill>
              </a:rPr>
              <a:t> integrations</a:t>
            </a:r>
          </a:p>
          <a:p>
            <a:pPr marL="404263" lvl="1" indent="193825">
              <a:defRPr/>
            </a:pPr>
            <a:r>
              <a:rPr lang="en-US" dirty="0" smtClean="0"/>
              <a:t>Customers manage xCAD data and lifecycle through ENOVIA Designer Central directly from their </a:t>
            </a:r>
            <a:r>
              <a:rPr lang="en-US" dirty="0" err="1" smtClean="0"/>
              <a:t>xCAD</a:t>
            </a:r>
            <a:r>
              <a:rPr lang="en-US" dirty="0" smtClean="0"/>
              <a:t> application (i.e. DEC menus are immersed into their </a:t>
            </a:r>
            <a:r>
              <a:rPr lang="en-US" dirty="0" err="1" smtClean="0"/>
              <a:t>xCAD</a:t>
            </a:r>
            <a:r>
              <a:rPr lang="en-US" dirty="0" smtClean="0"/>
              <a:t> applications)</a:t>
            </a:r>
          </a:p>
          <a:p>
            <a:pPr marL="404263" lvl="1" indent="193825">
              <a:defRPr/>
            </a:pPr>
            <a:r>
              <a:rPr lang="en-US" dirty="0" err="1" smtClean="0"/>
              <a:t>xCAD</a:t>
            </a:r>
            <a:r>
              <a:rPr lang="en-US" dirty="0" smtClean="0"/>
              <a:t> data available in Read-Only mode.</a:t>
            </a:r>
          </a:p>
          <a:p>
            <a:pPr marL="404263" lvl="1" indent="193825">
              <a:defRPr/>
            </a:pPr>
            <a:r>
              <a:rPr lang="en-US" dirty="0" smtClean="0"/>
              <a:t>Scenario examples: ENOVIA Collaborative Business Processes in ENOVIA (such as Program Management, </a:t>
            </a:r>
            <a:r>
              <a:rPr lang="en-US" dirty="0" err="1" smtClean="0"/>
              <a:t>xBOM</a:t>
            </a:r>
            <a:r>
              <a:rPr lang="en-US" dirty="0" smtClean="0"/>
              <a:t>, etc); xCAD-V6 Design Review, Navigation from ENOVIA 3DLive; etc.</a:t>
            </a:r>
          </a:p>
          <a:p>
            <a:pPr lvl="1">
              <a:buFont typeface="Wingdings" pitchFamily="2" charset="2"/>
              <a:buNone/>
              <a:defRPr/>
            </a:pPr>
            <a:endParaRPr lang="en-US" dirty="0" smtClean="0"/>
          </a:p>
          <a:p>
            <a:pPr>
              <a:buFont typeface="+mj-lt"/>
              <a:buAutoNum type="arabicPeriod"/>
              <a:defRPr/>
            </a:pPr>
            <a:r>
              <a:rPr lang="en-US" dirty="0" smtClean="0">
                <a:solidFill>
                  <a:srgbClr val="C00000"/>
                </a:solidFill>
              </a:rPr>
              <a:t>Manage </a:t>
            </a:r>
            <a:r>
              <a:rPr lang="en-US" dirty="0" err="1" smtClean="0">
                <a:solidFill>
                  <a:srgbClr val="C00000"/>
                </a:solidFill>
              </a:rPr>
              <a:t>xCAD</a:t>
            </a:r>
            <a:r>
              <a:rPr lang="en-US" dirty="0" smtClean="0">
                <a:solidFill>
                  <a:srgbClr val="C00000"/>
                </a:solidFill>
              </a:rPr>
              <a:t> data in V6 through indirect </a:t>
            </a:r>
            <a:r>
              <a:rPr lang="en-US" dirty="0" err="1" smtClean="0">
                <a:solidFill>
                  <a:srgbClr val="C00000"/>
                </a:solidFill>
              </a:rPr>
              <a:t>xCAD</a:t>
            </a:r>
            <a:r>
              <a:rPr lang="en-US" dirty="0" smtClean="0">
                <a:solidFill>
                  <a:srgbClr val="C00000"/>
                </a:solidFill>
              </a:rPr>
              <a:t> integrations</a:t>
            </a:r>
          </a:p>
          <a:p>
            <a:pPr marL="404263" lvl="1" indent="193825">
              <a:defRPr/>
            </a:pPr>
            <a:r>
              <a:rPr lang="en-US" dirty="0" smtClean="0"/>
              <a:t>Customers </a:t>
            </a:r>
            <a:r>
              <a:rPr lang="en-US" u="sng" dirty="0" smtClean="0"/>
              <a:t>without</a:t>
            </a:r>
            <a:r>
              <a:rPr lang="en-US" dirty="0" smtClean="0"/>
              <a:t> </a:t>
            </a:r>
            <a:r>
              <a:rPr lang="en-US" dirty="0" err="1" smtClean="0"/>
              <a:t>xCAD</a:t>
            </a:r>
            <a:r>
              <a:rPr lang="en-US" dirty="0" smtClean="0"/>
              <a:t> applications manage xCAD data files in V6.</a:t>
            </a:r>
          </a:p>
          <a:p>
            <a:pPr marL="404263" lvl="1" indent="193825">
              <a:defRPr/>
            </a:pPr>
            <a:r>
              <a:rPr lang="en-US" dirty="0" err="1" smtClean="0"/>
              <a:t>xCAD</a:t>
            </a:r>
            <a:r>
              <a:rPr lang="en-US" dirty="0" smtClean="0"/>
              <a:t> data available in Read-Only mode.</a:t>
            </a:r>
          </a:p>
          <a:p>
            <a:pPr marL="404263" lvl="1" indent="193825">
              <a:defRPr/>
            </a:pPr>
            <a:r>
              <a:rPr lang="en-US" dirty="0" smtClean="0"/>
              <a:t>Scenario examples: ENOVIA Collaborative Business Processes in ENOVIA (such as Program Management, </a:t>
            </a:r>
            <a:r>
              <a:rPr lang="en-US" dirty="0" err="1" smtClean="0"/>
              <a:t>xBOM</a:t>
            </a:r>
            <a:r>
              <a:rPr lang="en-US" dirty="0" smtClean="0"/>
              <a:t>, etc); xCAD-V6 Design Review, Navigation from ENOVIA 3DLive; etc.</a:t>
            </a:r>
          </a:p>
          <a:p>
            <a:pPr marL="863902" lvl="1" indent="-265816">
              <a:defRPr/>
            </a:pPr>
            <a:endParaRPr lang="en-US" dirty="0" smtClean="0"/>
          </a:p>
          <a:p>
            <a:pPr>
              <a:buFont typeface="+mj-lt"/>
              <a:buAutoNum type="arabicPeriod"/>
              <a:defRPr/>
            </a:pPr>
            <a:r>
              <a:rPr lang="en-US" dirty="0" smtClean="0">
                <a:solidFill>
                  <a:srgbClr val="C00000"/>
                </a:solidFill>
              </a:rPr>
              <a:t>Migrate </a:t>
            </a:r>
            <a:r>
              <a:rPr lang="en-US" dirty="0" err="1" smtClean="0">
                <a:solidFill>
                  <a:srgbClr val="C00000"/>
                </a:solidFill>
              </a:rPr>
              <a:t>xCAD</a:t>
            </a:r>
            <a:r>
              <a:rPr lang="en-US" dirty="0" smtClean="0">
                <a:solidFill>
                  <a:srgbClr val="C00000"/>
                </a:solidFill>
              </a:rPr>
              <a:t> into V6</a:t>
            </a:r>
          </a:p>
          <a:p>
            <a:pPr marL="404263" lvl="1" indent="193825">
              <a:defRPr/>
            </a:pPr>
            <a:r>
              <a:rPr lang="en-US" dirty="0" smtClean="0"/>
              <a:t>Customers migrate </a:t>
            </a:r>
            <a:r>
              <a:rPr lang="en-US" dirty="0" err="1" smtClean="0"/>
              <a:t>xCAD</a:t>
            </a:r>
            <a:r>
              <a:rPr lang="en-US" dirty="0" smtClean="0"/>
              <a:t> files into V6.</a:t>
            </a:r>
          </a:p>
          <a:p>
            <a:pPr marL="404263" lvl="1" indent="193825">
              <a:defRPr/>
            </a:pPr>
            <a:r>
              <a:rPr lang="en-US" dirty="0" err="1" smtClean="0"/>
              <a:t>xCAD</a:t>
            </a:r>
            <a:r>
              <a:rPr lang="en-US" dirty="0" smtClean="0"/>
              <a:t> data available can be authored in V6.</a:t>
            </a:r>
          </a:p>
          <a:p>
            <a:pPr marL="404263" lvl="1" indent="193825">
              <a:defRPr/>
            </a:pPr>
            <a:r>
              <a:rPr lang="en-US" dirty="0" smtClean="0"/>
              <a:t>Both interactive and batch modes available.</a:t>
            </a:r>
          </a:p>
          <a:p>
            <a:pPr marL="404263" lvl="1" indent="193825">
              <a:defRPr/>
            </a:pPr>
            <a:r>
              <a:rPr lang="en-US" dirty="0" smtClean="0"/>
              <a:t>Scenario examples: Continue a </a:t>
            </a:r>
            <a:r>
              <a:rPr lang="en-US" dirty="0" err="1" smtClean="0"/>
              <a:t>xCAD</a:t>
            </a:r>
            <a:r>
              <a:rPr lang="en-US" dirty="0" smtClean="0"/>
              <a:t> design in CATIA V6; ENOVIA Collaborative Business Processes in ENOVIA (such as Program Management, </a:t>
            </a:r>
            <a:r>
              <a:rPr lang="en-US" dirty="0" err="1" smtClean="0"/>
              <a:t>xBOM</a:t>
            </a:r>
            <a:r>
              <a:rPr lang="en-US" dirty="0" smtClean="0"/>
              <a:t>, etc); xCAD-V6 Design Review, Navigation from ENOVIA 3DLive; etc.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8043087" y="1761316"/>
            <a:ext cx="2637337" cy="93556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762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lIns="106326" tIns="53163" rIns="106326" bIns="53163"/>
          <a:lstStyle/>
          <a:p>
            <a:pPr>
              <a:defRPr/>
            </a:pPr>
            <a:r>
              <a:rPr lang="en-US" sz="1200" dirty="0">
                <a:solidFill>
                  <a:srgbClr val="120C80"/>
                </a:solidFill>
                <a:latin typeface="Arial" pitchFamily="34" charset="0"/>
              </a:rPr>
              <a:t>CATIA V4 / V5; AutoCAD; Inventor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120C80"/>
                </a:solidFill>
                <a:latin typeface="Arial" pitchFamily="34" charset="0"/>
              </a:rPr>
              <a:t> </a:t>
            </a:r>
            <a:r>
              <a:rPr lang="en-US" sz="1200" dirty="0" err="1">
                <a:solidFill>
                  <a:srgbClr val="120C80"/>
                </a:solidFill>
                <a:latin typeface="Arial" pitchFamily="34" charset="0"/>
              </a:rPr>
              <a:t>Microstation</a:t>
            </a:r>
            <a:r>
              <a:rPr lang="en-US" sz="1200" dirty="0"/>
              <a:t>; Pro/ENGINEER; Solid Edge; </a:t>
            </a:r>
            <a:r>
              <a:rPr lang="en-US" sz="1200" dirty="0" err="1"/>
              <a:t>SolidWorks</a:t>
            </a:r>
            <a:r>
              <a:rPr lang="en-US" sz="1200" dirty="0"/>
              <a:t>; NX</a:t>
            </a:r>
            <a:endParaRPr lang="en-US" sz="1200" dirty="0">
              <a:solidFill>
                <a:srgbClr val="120C80"/>
              </a:solidFill>
              <a:latin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8043087" y="6016609"/>
            <a:ext cx="2637337" cy="102610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762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lIns="106326" tIns="53163" rIns="106326" bIns="53163"/>
          <a:lstStyle/>
          <a:p>
            <a:pPr>
              <a:defRPr/>
            </a:pPr>
            <a:r>
              <a:rPr lang="en-US" sz="1200" dirty="0"/>
              <a:t>Since V6R2009: IGES STEP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200" dirty="0"/>
              <a:t>Target</a:t>
            </a:r>
          </a:p>
          <a:p>
            <a:pPr>
              <a:defRPr/>
            </a:pPr>
            <a:r>
              <a:rPr lang="en-US" sz="1200" dirty="0"/>
              <a:t>V6R2010: Pro-E, NX, etc.</a:t>
            </a:r>
          </a:p>
          <a:p>
            <a:pPr>
              <a:defRPr/>
            </a:pPr>
            <a:endParaRPr lang="en-US" sz="1200" dirty="0"/>
          </a:p>
          <a:p>
            <a:pPr algn="ctr" defTabSz="1063264">
              <a:spcBef>
                <a:spcPct val="50000"/>
              </a:spcBef>
              <a:defRPr/>
            </a:pPr>
            <a:endParaRPr lang="en-US" sz="1200" dirty="0">
              <a:solidFill>
                <a:srgbClr val="120C80"/>
              </a:solidFill>
              <a:latin typeface="Arial" pitchFamily="34" charset="0"/>
            </a:endParaRPr>
          </a:p>
        </p:txBody>
      </p:sp>
      <p:sp>
        <p:nvSpPr>
          <p:cNvPr id="51207" name="TextBox 34"/>
          <p:cNvSpPr txBox="1">
            <a:spLocks noChangeArrowheads="1"/>
          </p:cNvSpPr>
          <p:nvPr/>
        </p:nvSpPr>
        <p:spPr bwMode="auto">
          <a:xfrm>
            <a:off x="469900" y="688975"/>
            <a:ext cx="8686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Maximizes Collaboration with xCAD Designs</a:t>
            </a:r>
          </a:p>
        </p:txBody>
      </p:sp>
      <p:sp>
        <p:nvSpPr>
          <p:cNvPr id="51208" name="Rounded Rectangle 10"/>
          <p:cNvSpPr>
            <a:spLocks noChangeArrowheads="1"/>
          </p:cNvSpPr>
          <p:nvPr/>
        </p:nvSpPr>
        <p:spPr bwMode="auto">
          <a:xfrm>
            <a:off x="8039100" y="3822700"/>
            <a:ext cx="1681163" cy="357188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106326" tIns="53163" rIns="106326" bIns="53163"/>
          <a:lstStyle/>
          <a:p>
            <a:pPr algn="ctr" defTabSz="1062038">
              <a:spcBef>
                <a:spcPct val="50000"/>
              </a:spcBef>
            </a:pPr>
            <a:r>
              <a:rPr lang="en-US" sz="14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51209" name="Rounded Rectangle 11"/>
          <p:cNvSpPr>
            <a:spLocks noChangeArrowheads="1"/>
          </p:cNvSpPr>
          <p:nvPr/>
        </p:nvSpPr>
        <p:spPr bwMode="auto">
          <a:xfrm>
            <a:off x="8034338" y="6316663"/>
            <a:ext cx="1681162" cy="35718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106326" tIns="53163" rIns="106326" bIns="53163"/>
          <a:lstStyle/>
          <a:p>
            <a:pPr algn="ctr" defTabSz="1062038">
              <a:spcBef>
                <a:spcPct val="50000"/>
              </a:spcBef>
            </a:pPr>
            <a:r>
              <a:rPr lang="en-US" sz="1400">
                <a:solidFill>
                  <a:schemeClr val="bg1"/>
                </a:solidFill>
              </a:rPr>
              <a:t>Target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67"/>
          <p:cNvSpPr>
            <a:spLocks noGrp="1"/>
          </p:cNvSpPr>
          <p:nvPr>
            <p:ph type="title"/>
          </p:nvPr>
        </p:nvSpPr>
        <p:spPr>
          <a:xfrm>
            <a:off x="908050" y="171450"/>
            <a:ext cx="9891713" cy="514350"/>
          </a:xfrm>
        </p:spPr>
        <p:txBody>
          <a:bodyPr/>
          <a:lstStyle/>
          <a:p>
            <a:r>
              <a:rPr lang="en-US" sz="3200" smtClean="0"/>
              <a:t>Remote Access V6 / Other Systems 3/4</a:t>
            </a:r>
          </a:p>
        </p:txBody>
      </p:sp>
      <p:sp>
        <p:nvSpPr>
          <p:cNvPr id="52227" name="TextBox 92"/>
          <p:cNvSpPr txBox="1">
            <a:spLocks noChangeArrowheads="1"/>
          </p:cNvSpPr>
          <p:nvPr/>
        </p:nvSpPr>
        <p:spPr bwMode="auto">
          <a:xfrm>
            <a:off x="827088" y="831850"/>
            <a:ext cx="66151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Maximizes Collaboration with xCAD Designs</a:t>
            </a:r>
          </a:p>
        </p:txBody>
      </p:sp>
      <p:grpSp>
        <p:nvGrpSpPr>
          <p:cNvPr id="52228" name="Group 100"/>
          <p:cNvGrpSpPr>
            <a:grpSpLocks/>
          </p:cNvGrpSpPr>
          <p:nvPr/>
        </p:nvGrpSpPr>
        <p:grpSpPr bwMode="auto">
          <a:xfrm>
            <a:off x="969963" y="1474788"/>
            <a:ext cx="8194675" cy="5735637"/>
            <a:chOff x="635000" y="1384300"/>
            <a:chExt cx="9018588" cy="6102350"/>
          </a:xfrm>
        </p:grpSpPr>
        <p:sp>
          <p:nvSpPr>
            <p:cNvPr id="97" name="Rounded Rectangle 96"/>
            <p:cNvSpPr/>
            <p:nvPr/>
          </p:nvSpPr>
          <p:spPr bwMode="auto">
            <a:xfrm>
              <a:off x="3231207" y="1385988"/>
              <a:ext cx="6422381" cy="5926695"/>
            </a:xfrm>
            <a:prstGeom prst="roundRect">
              <a:avLst>
                <a:gd name="adj" fmla="val 8696"/>
              </a:avLst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96" name="Rounded Rectangle 95"/>
            <p:cNvSpPr/>
            <p:nvPr/>
          </p:nvSpPr>
          <p:spPr bwMode="auto">
            <a:xfrm>
              <a:off x="635000" y="1384300"/>
              <a:ext cx="2505357" cy="5926694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52231" name="AutoShape 7"/>
            <p:cNvSpPr>
              <a:spLocks noChangeArrowheads="1"/>
            </p:cNvSpPr>
            <p:nvPr/>
          </p:nvSpPr>
          <p:spPr bwMode="auto">
            <a:xfrm>
              <a:off x="4429125" y="3679825"/>
              <a:ext cx="2806700" cy="614363"/>
            </a:xfrm>
            <a:prstGeom prst="can">
              <a:avLst>
                <a:gd name="adj" fmla="val 25000"/>
              </a:avLst>
            </a:prstGeom>
            <a:solidFill>
              <a:srgbClr val="FEF0B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52232" name="AutoShape 5"/>
            <p:cNvSpPr>
              <a:spLocks noChangeArrowheads="1"/>
            </p:cNvSpPr>
            <p:nvPr/>
          </p:nvSpPr>
          <p:spPr bwMode="auto">
            <a:xfrm>
              <a:off x="1606550" y="4373563"/>
              <a:ext cx="1358900" cy="800100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en-US" sz="1900"/>
            </a:p>
          </p:txBody>
        </p:sp>
        <p:sp>
          <p:nvSpPr>
            <p:cNvPr id="52233" name="AutoShape 6"/>
            <p:cNvSpPr>
              <a:spLocks noChangeArrowheads="1"/>
            </p:cNvSpPr>
            <p:nvPr/>
          </p:nvSpPr>
          <p:spPr bwMode="auto">
            <a:xfrm>
              <a:off x="1874838" y="4367213"/>
              <a:ext cx="935037" cy="484187"/>
            </a:xfrm>
            <a:prstGeom prst="flowChartMultidocumen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52234" name="Text Box 8"/>
            <p:cNvSpPr txBox="1">
              <a:spLocks noChangeArrowheads="1"/>
            </p:cNvSpPr>
            <p:nvPr/>
          </p:nvSpPr>
          <p:spPr bwMode="auto">
            <a:xfrm>
              <a:off x="1712913" y="5110163"/>
              <a:ext cx="1181100" cy="265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r>
                <a:rPr lang="en-US" sz="1000"/>
                <a:t>xCAD data</a:t>
              </a:r>
            </a:p>
          </p:txBody>
        </p:sp>
        <p:grpSp>
          <p:nvGrpSpPr>
            <p:cNvPr id="52235" name="Group 9"/>
            <p:cNvGrpSpPr>
              <a:grpSpLocks/>
            </p:cNvGrpSpPr>
            <p:nvPr/>
          </p:nvGrpSpPr>
          <p:grpSpPr bwMode="auto">
            <a:xfrm>
              <a:off x="2044700" y="4437063"/>
              <a:ext cx="566738" cy="842962"/>
              <a:chOff x="1940" y="1027"/>
              <a:chExt cx="301" cy="466"/>
            </a:xfrm>
          </p:grpSpPr>
          <p:sp>
            <p:nvSpPr>
              <p:cNvPr id="52311" name="Rectangle 10"/>
              <p:cNvSpPr>
                <a:spLocks noChangeArrowheads="1"/>
              </p:cNvSpPr>
              <p:nvPr/>
            </p:nvSpPr>
            <p:spPr bwMode="auto">
              <a:xfrm>
                <a:off x="1940" y="1072"/>
                <a:ext cx="68" cy="206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312" name="Rectangle 11"/>
              <p:cNvSpPr>
                <a:spLocks noChangeArrowheads="1"/>
              </p:cNvSpPr>
              <p:nvPr/>
            </p:nvSpPr>
            <p:spPr bwMode="auto">
              <a:xfrm>
                <a:off x="1985" y="1163"/>
                <a:ext cx="68" cy="206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313" name="Rectangle 12"/>
              <p:cNvSpPr>
                <a:spLocks noChangeArrowheads="1"/>
              </p:cNvSpPr>
              <p:nvPr/>
            </p:nvSpPr>
            <p:spPr bwMode="auto">
              <a:xfrm>
                <a:off x="1985" y="1253"/>
                <a:ext cx="68" cy="206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cxnSp>
            <p:nvCxnSpPr>
              <p:cNvPr id="52314" name="AutoShape 13"/>
              <p:cNvCxnSpPr>
                <a:cxnSpLocks noChangeShapeType="1"/>
                <a:stCxn id="52311" idx="2"/>
                <a:endCxn id="52312" idx="1"/>
              </p:cNvCxnSpPr>
              <p:nvPr/>
            </p:nvCxnSpPr>
            <p:spPr bwMode="auto">
              <a:xfrm rot="5400000" flipH="1" flipV="1">
                <a:off x="1974" y="1266"/>
                <a:ext cx="12" cy="11"/>
              </a:xfrm>
              <a:prstGeom prst="bentConnector4">
                <a:avLst>
                  <a:gd name="adj1" fmla="val -1848718"/>
                  <a:gd name="adj2" fmla="val -139212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cxnSp>
            <p:nvCxnSpPr>
              <p:cNvPr id="52315" name="AutoShape 14"/>
              <p:cNvCxnSpPr>
                <a:cxnSpLocks noChangeShapeType="1"/>
                <a:stCxn id="52311" idx="2"/>
                <a:endCxn id="52313" idx="1"/>
              </p:cNvCxnSpPr>
              <p:nvPr/>
            </p:nvCxnSpPr>
            <p:spPr bwMode="auto">
              <a:xfrm rot="16200000" flipH="1">
                <a:off x="1940" y="1311"/>
                <a:ext cx="78" cy="11"/>
              </a:xfrm>
              <a:prstGeom prst="bentConnector2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sp>
            <p:nvSpPr>
              <p:cNvPr id="52316" name="AutoShape 15"/>
              <p:cNvSpPr>
                <a:spLocks noChangeArrowheads="1"/>
              </p:cNvSpPr>
              <p:nvPr/>
            </p:nvSpPr>
            <p:spPr bwMode="auto">
              <a:xfrm>
                <a:off x="2121" y="1254"/>
                <a:ext cx="68" cy="239"/>
              </a:xfrm>
              <a:prstGeom prst="foldedCorner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317" name="AutoShape 16"/>
              <p:cNvSpPr>
                <a:spLocks noChangeArrowheads="1"/>
              </p:cNvSpPr>
              <p:nvPr/>
            </p:nvSpPr>
            <p:spPr bwMode="auto">
              <a:xfrm>
                <a:off x="2122" y="1163"/>
                <a:ext cx="68" cy="239"/>
              </a:xfrm>
              <a:prstGeom prst="foldedCorner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cxnSp>
            <p:nvCxnSpPr>
              <p:cNvPr id="52318" name="AutoShape 17"/>
              <p:cNvCxnSpPr>
                <a:cxnSpLocks noChangeShapeType="1"/>
                <a:stCxn id="52313" idx="3"/>
                <a:endCxn id="52316" idx="1"/>
              </p:cNvCxnSpPr>
              <p:nvPr/>
            </p:nvCxnSpPr>
            <p:spPr bwMode="auto">
              <a:xfrm>
                <a:off x="2053" y="1356"/>
                <a:ext cx="68" cy="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52319" name="AutoShape 18"/>
              <p:cNvCxnSpPr>
                <a:cxnSpLocks noChangeShapeType="1"/>
                <a:stCxn id="52312" idx="3"/>
                <a:endCxn id="52317" idx="1"/>
              </p:cNvCxnSpPr>
              <p:nvPr/>
            </p:nvCxnSpPr>
            <p:spPr bwMode="auto">
              <a:xfrm>
                <a:off x="2053" y="1266"/>
                <a:ext cx="69" cy="1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52320" name="Text Box 19"/>
              <p:cNvSpPr txBox="1">
                <a:spLocks noChangeArrowheads="1"/>
              </p:cNvSpPr>
              <p:nvPr/>
            </p:nvSpPr>
            <p:spPr bwMode="auto">
              <a:xfrm>
                <a:off x="1941" y="1027"/>
                <a:ext cx="120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a1</a:t>
                </a:r>
              </a:p>
            </p:txBody>
          </p:sp>
          <p:sp>
            <p:nvSpPr>
              <p:cNvPr id="52321" name="Text Box 20"/>
              <p:cNvSpPr txBox="1">
                <a:spLocks noChangeArrowheads="1"/>
              </p:cNvSpPr>
              <p:nvPr/>
            </p:nvSpPr>
            <p:spPr bwMode="auto">
              <a:xfrm>
                <a:off x="2121" y="1117"/>
                <a:ext cx="120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p1</a:t>
                </a:r>
              </a:p>
            </p:txBody>
          </p:sp>
          <p:sp>
            <p:nvSpPr>
              <p:cNvPr id="52322" name="Text Box 21"/>
              <p:cNvSpPr txBox="1">
                <a:spLocks noChangeArrowheads="1"/>
              </p:cNvSpPr>
              <p:nvPr/>
            </p:nvSpPr>
            <p:spPr bwMode="auto">
              <a:xfrm>
                <a:off x="2121" y="1208"/>
                <a:ext cx="120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p2</a:t>
                </a:r>
              </a:p>
            </p:txBody>
          </p:sp>
        </p:grpSp>
        <p:grpSp>
          <p:nvGrpSpPr>
            <p:cNvPr id="52236" name="Group 22"/>
            <p:cNvGrpSpPr>
              <a:grpSpLocks/>
            </p:cNvGrpSpPr>
            <p:nvPr/>
          </p:nvGrpSpPr>
          <p:grpSpPr bwMode="auto">
            <a:xfrm>
              <a:off x="6383338" y="4164013"/>
              <a:ext cx="565150" cy="842962"/>
              <a:chOff x="4708" y="1162"/>
              <a:chExt cx="302" cy="466"/>
            </a:xfrm>
          </p:grpSpPr>
          <p:sp>
            <p:nvSpPr>
              <p:cNvPr id="52299" name="Rectangle 23"/>
              <p:cNvSpPr>
                <a:spLocks noChangeArrowheads="1"/>
              </p:cNvSpPr>
              <p:nvPr/>
            </p:nvSpPr>
            <p:spPr bwMode="auto">
              <a:xfrm>
                <a:off x="4710" y="1207"/>
                <a:ext cx="68" cy="20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300" name="Rectangle 24"/>
              <p:cNvSpPr>
                <a:spLocks noChangeArrowheads="1"/>
              </p:cNvSpPr>
              <p:nvPr/>
            </p:nvSpPr>
            <p:spPr bwMode="auto">
              <a:xfrm>
                <a:off x="4755" y="1298"/>
                <a:ext cx="68" cy="20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301" name="Rectangle 25"/>
              <p:cNvSpPr>
                <a:spLocks noChangeArrowheads="1"/>
              </p:cNvSpPr>
              <p:nvPr/>
            </p:nvSpPr>
            <p:spPr bwMode="auto">
              <a:xfrm>
                <a:off x="4755" y="1388"/>
                <a:ext cx="68" cy="206"/>
              </a:xfrm>
              <a:prstGeom prst="rect">
                <a:avLst/>
              </a:prstGeom>
              <a:solidFill>
                <a:srgbClr val="99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cxnSp>
            <p:nvCxnSpPr>
              <p:cNvPr id="52302" name="AutoShape 26"/>
              <p:cNvCxnSpPr>
                <a:cxnSpLocks noChangeShapeType="1"/>
                <a:stCxn id="52299" idx="2"/>
                <a:endCxn id="52300" idx="1"/>
              </p:cNvCxnSpPr>
              <p:nvPr/>
            </p:nvCxnSpPr>
            <p:spPr bwMode="auto">
              <a:xfrm rot="5400000" flipH="1" flipV="1">
                <a:off x="4744" y="1401"/>
                <a:ext cx="12" cy="11"/>
              </a:xfrm>
              <a:prstGeom prst="bentConnector4">
                <a:avLst>
                  <a:gd name="adj1" fmla="val -1848718"/>
                  <a:gd name="adj2" fmla="val -1410125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cxnSp>
            <p:nvCxnSpPr>
              <p:cNvPr id="52303" name="AutoShape 27"/>
              <p:cNvCxnSpPr>
                <a:cxnSpLocks noChangeShapeType="1"/>
                <a:stCxn id="52299" idx="2"/>
                <a:endCxn id="52301" idx="1"/>
              </p:cNvCxnSpPr>
              <p:nvPr/>
            </p:nvCxnSpPr>
            <p:spPr bwMode="auto">
              <a:xfrm rot="16200000" flipH="1">
                <a:off x="4710" y="1446"/>
                <a:ext cx="78" cy="11"/>
              </a:xfrm>
              <a:prstGeom prst="bentConnector2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sp>
            <p:nvSpPr>
              <p:cNvPr id="52304" name="AutoShape 28"/>
              <p:cNvSpPr>
                <a:spLocks noChangeArrowheads="1"/>
              </p:cNvSpPr>
              <p:nvPr/>
            </p:nvSpPr>
            <p:spPr bwMode="auto">
              <a:xfrm>
                <a:off x="4891" y="1389"/>
                <a:ext cx="68" cy="239"/>
              </a:xfrm>
              <a:prstGeom prst="foldedCorner">
                <a:avLst>
                  <a:gd name="adj" fmla="val 50000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305" name="AutoShape 29"/>
              <p:cNvSpPr>
                <a:spLocks noChangeArrowheads="1"/>
              </p:cNvSpPr>
              <p:nvPr/>
            </p:nvSpPr>
            <p:spPr bwMode="auto">
              <a:xfrm>
                <a:off x="4892" y="1298"/>
                <a:ext cx="68" cy="239"/>
              </a:xfrm>
              <a:prstGeom prst="foldedCorner">
                <a:avLst>
                  <a:gd name="adj" fmla="val 50000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cxnSp>
            <p:nvCxnSpPr>
              <p:cNvPr id="52306" name="AutoShape 30"/>
              <p:cNvCxnSpPr>
                <a:cxnSpLocks noChangeShapeType="1"/>
                <a:stCxn id="52301" idx="3"/>
                <a:endCxn id="52304" idx="1"/>
              </p:cNvCxnSpPr>
              <p:nvPr/>
            </p:nvCxnSpPr>
            <p:spPr bwMode="auto">
              <a:xfrm>
                <a:off x="4823" y="1491"/>
                <a:ext cx="68" cy="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52307" name="AutoShape 31"/>
              <p:cNvCxnSpPr>
                <a:cxnSpLocks noChangeShapeType="1"/>
                <a:stCxn id="52300" idx="3"/>
                <a:endCxn id="52305" idx="1"/>
              </p:cNvCxnSpPr>
              <p:nvPr/>
            </p:nvCxnSpPr>
            <p:spPr bwMode="auto">
              <a:xfrm>
                <a:off x="4823" y="1401"/>
                <a:ext cx="69" cy="1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52308" name="Text Box 32"/>
              <p:cNvSpPr txBox="1">
                <a:spLocks noChangeArrowheads="1"/>
              </p:cNvSpPr>
              <p:nvPr/>
            </p:nvSpPr>
            <p:spPr bwMode="auto">
              <a:xfrm>
                <a:off x="4708" y="1162"/>
                <a:ext cx="121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a1</a:t>
                </a:r>
              </a:p>
            </p:txBody>
          </p:sp>
          <p:sp>
            <p:nvSpPr>
              <p:cNvPr id="52309" name="Text Box 33"/>
              <p:cNvSpPr txBox="1">
                <a:spLocks noChangeArrowheads="1"/>
              </p:cNvSpPr>
              <p:nvPr/>
            </p:nvSpPr>
            <p:spPr bwMode="auto">
              <a:xfrm>
                <a:off x="4889" y="1252"/>
                <a:ext cx="121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p1</a:t>
                </a:r>
              </a:p>
            </p:txBody>
          </p:sp>
          <p:sp>
            <p:nvSpPr>
              <p:cNvPr id="52310" name="Text Box 34"/>
              <p:cNvSpPr txBox="1">
                <a:spLocks noChangeArrowheads="1"/>
              </p:cNvSpPr>
              <p:nvPr/>
            </p:nvSpPr>
            <p:spPr bwMode="auto">
              <a:xfrm>
                <a:off x="4889" y="1343"/>
                <a:ext cx="121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p2</a:t>
                </a:r>
              </a:p>
            </p:txBody>
          </p:sp>
        </p:grpSp>
        <p:grpSp>
          <p:nvGrpSpPr>
            <p:cNvPr id="52237" name="Group 35"/>
            <p:cNvGrpSpPr>
              <a:grpSpLocks/>
            </p:cNvGrpSpPr>
            <p:nvPr/>
          </p:nvGrpSpPr>
          <p:grpSpPr bwMode="auto">
            <a:xfrm>
              <a:off x="4646613" y="4019550"/>
              <a:ext cx="566737" cy="903288"/>
              <a:chOff x="2870" y="3500"/>
              <a:chExt cx="302" cy="500"/>
            </a:xfrm>
          </p:grpSpPr>
          <p:sp>
            <p:nvSpPr>
              <p:cNvPr id="52285" name="AutoShape 36"/>
              <p:cNvSpPr>
                <a:spLocks noChangeArrowheads="1"/>
              </p:cNvSpPr>
              <p:nvPr/>
            </p:nvSpPr>
            <p:spPr bwMode="auto">
              <a:xfrm>
                <a:off x="3090" y="3761"/>
                <a:ext cx="68" cy="239"/>
              </a:xfrm>
              <a:prstGeom prst="foldedCorner">
                <a:avLst>
                  <a:gd name="adj" fmla="val 50000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286" name="AutoShape 37"/>
              <p:cNvSpPr>
                <a:spLocks noChangeArrowheads="1"/>
              </p:cNvSpPr>
              <p:nvPr/>
            </p:nvSpPr>
            <p:spPr bwMode="auto">
              <a:xfrm>
                <a:off x="3091" y="3670"/>
                <a:ext cx="68" cy="239"/>
              </a:xfrm>
              <a:prstGeom prst="foldedCorner">
                <a:avLst>
                  <a:gd name="adj" fmla="val 50000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287" name="Rectangle 38"/>
              <p:cNvSpPr>
                <a:spLocks noChangeArrowheads="1"/>
              </p:cNvSpPr>
              <p:nvPr/>
            </p:nvSpPr>
            <p:spPr bwMode="auto">
              <a:xfrm>
                <a:off x="2872" y="3545"/>
                <a:ext cx="68" cy="20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288" name="Rectangle 39"/>
              <p:cNvSpPr>
                <a:spLocks noChangeArrowheads="1"/>
              </p:cNvSpPr>
              <p:nvPr/>
            </p:nvSpPr>
            <p:spPr bwMode="auto">
              <a:xfrm>
                <a:off x="2917" y="3636"/>
                <a:ext cx="68" cy="20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289" name="Rectangle 40"/>
              <p:cNvSpPr>
                <a:spLocks noChangeArrowheads="1"/>
              </p:cNvSpPr>
              <p:nvPr/>
            </p:nvSpPr>
            <p:spPr bwMode="auto">
              <a:xfrm>
                <a:off x="2917" y="3726"/>
                <a:ext cx="68" cy="206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cxnSp>
            <p:nvCxnSpPr>
              <p:cNvPr id="52290" name="AutoShape 41"/>
              <p:cNvCxnSpPr>
                <a:cxnSpLocks noChangeShapeType="1"/>
                <a:stCxn id="52287" idx="2"/>
                <a:endCxn id="52288" idx="1"/>
              </p:cNvCxnSpPr>
              <p:nvPr/>
            </p:nvCxnSpPr>
            <p:spPr bwMode="auto">
              <a:xfrm rot="5400000" flipH="1" flipV="1">
                <a:off x="2906" y="3739"/>
                <a:ext cx="12" cy="11"/>
              </a:xfrm>
              <a:prstGeom prst="bentConnector4">
                <a:avLst>
                  <a:gd name="adj1" fmla="val -1848718"/>
                  <a:gd name="adj2" fmla="val -1410125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cxnSp>
            <p:nvCxnSpPr>
              <p:cNvPr id="52291" name="AutoShape 42"/>
              <p:cNvCxnSpPr>
                <a:cxnSpLocks noChangeShapeType="1"/>
                <a:stCxn id="52287" idx="2"/>
                <a:endCxn id="52289" idx="1"/>
              </p:cNvCxnSpPr>
              <p:nvPr/>
            </p:nvCxnSpPr>
            <p:spPr bwMode="auto">
              <a:xfrm rot="16200000" flipH="1">
                <a:off x="2872" y="3784"/>
                <a:ext cx="78" cy="11"/>
              </a:xfrm>
              <a:prstGeom prst="bentConnector2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sp>
            <p:nvSpPr>
              <p:cNvPr id="52292" name="AutoShape 43"/>
              <p:cNvSpPr>
                <a:spLocks noChangeArrowheads="1"/>
              </p:cNvSpPr>
              <p:nvPr/>
            </p:nvSpPr>
            <p:spPr bwMode="auto">
              <a:xfrm>
                <a:off x="3053" y="3727"/>
                <a:ext cx="68" cy="239"/>
              </a:xfrm>
              <a:prstGeom prst="foldedCorner">
                <a:avLst>
                  <a:gd name="adj" fmla="val 50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293" name="AutoShape 44"/>
              <p:cNvSpPr>
                <a:spLocks noChangeArrowheads="1"/>
              </p:cNvSpPr>
              <p:nvPr/>
            </p:nvSpPr>
            <p:spPr bwMode="auto">
              <a:xfrm>
                <a:off x="3054" y="3636"/>
                <a:ext cx="68" cy="239"/>
              </a:xfrm>
              <a:prstGeom prst="foldedCorner">
                <a:avLst>
                  <a:gd name="adj" fmla="val 50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cxnSp>
            <p:nvCxnSpPr>
              <p:cNvPr id="52294" name="AutoShape 45"/>
              <p:cNvCxnSpPr>
                <a:cxnSpLocks noChangeShapeType="1"/>
                <a:stCxn id="52289" idx="3"/>
                <a:endCxn id="52292" idx="1"/>
              </p:cNvCxnSpPr>
              <p:nvPr/>
            </p:nvCxnSpPr>
            <p:spPr bwMode="auto">
              <a:xfrm>
                <a:off x="2985" y="3829"/>
                <a:ext cx="68" cy="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52295" name="AutoShape 46"/>
              <p:cNvCxnSpPr>
                <a:cxnSpLocks noChangeShapeType="1"/>
                <a:stCxn id="52288" idx="3"/>
                <a:endCxn id="52293" idx="1"/>
              </p:cNvCxnSpPr>
              <p:nvPr/>
            </p:nvCxnSpPr>
            <p:spPr bwMode="auto">
              <a:xfrm>
                <a:off x="2985" y="3739"/>
                <a:ext cx="69" cy="1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52296" name="Text Box 47"/>
              <p:cNvSpPr txBox="1">
                <a:spLocks noChangeArrowheads="1"/>
              </p:cNvSpPr>
              <p:nvPr/>
            </p:nvSpPr>
            <p:spPr bwMode="auto">
              <a:xfrm>
                <a:off x="2870" y="3500"/>
                <a:ext cx="121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a1</a:t>
                </a:r>
              </a:p>
            </p:txBody>
          </p:sp>
          <p:sp>
            <p:nvSpPr>
              <p:cNvPr id="52297" name="Text Box 48"/>
              <p:cNvSpPr txBox="1">
                <a:spLocks noChangeArrowheads="1"/>
              </p:cNvSpPr>
              <p:nvPr/>
            </p:nvSpPr>
            <p:spPr bwMode="auto">
              <a:xfrm>
                <a:off x="3051" y="3590"/>
                <a:ext cx="121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p1</a:t>
                </a:r>
              </a:p>
            </p:txBody>
          </p:sp>
          <p:sp>
            <p:nvSpPr>
              <p:cNvPr id="52298" name="Text Box 49"/>
              <p:cNvSpPr txBox="1">
                <a:spLocks noChangeArrowheads="1"/>
              </p:cNvSpPr>
              <p:nvPr/>
            </p:nvSpPr>
            <p:spPr bwMode="auto">
              <a:xfrm>
                <a:off x="3051" y="3681"/>
                <a:ext cx="121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p2</a:t>
                </a:r>
              </a:p>
            </p:txBody>
          </p:sp>
        </p:grpSp>
        <p:sp>
          <p:nvSpPr>
            <p:cNvPr id="52238" name="Text Box 50"/>
            <p:cNvSpPr txBox="1">
              <a:spLocks noChangeArrowheads="1"/>
            </p:cNvSpPr>
            <p:nvPr/>
          </p:nvSpPr>
          <p:spPr bwMode="auto">
            <a:xfrm>
              <a:off x="4289425" y="4548188"/>
              <a:ext cx="1360488" cy="41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r>
                <a:rPr lang="en-US" sz="1000"/>
                <a:t>CAD data Management</a:t>
              </a:r>
            </a:p>
          </p:txBody>
        </p:sp>
        <p:sp>
          <p:nvSpPr>
            <p:cNvPr id="52239" name="Text Box 51"/>
            <p:cNvSpPr txBox="1">
              <a:spLocks noChangeArrowheads="1"/>
            </p:cNvSpPr>
            <p:nvPr/>
          </p:nvSpPr>
          <p:spPr bwMode="auto">
            <a:xfrm>
              <a:off x="5897563" y="4730750"/>
              <a:ext cx="1360487" cy="265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r>
                <a:rPr lang="en-US" sz="1000"/>
                <a:t>V6 Definition</a:t>
              </a:r>
            </a:p>
          </p:txBody>
        </p:sp>
        <p:sp>
          <p:nvSpPr>
            <p:cNvPr id="52240" name="Text Box 52"/>
            <p:cNvSpPr txBox="1">
              <a:spLocks noChangeArrowheads="1"/>
            </p:cNvSpPr>
            <p:nvPr/>
          </p:nvSpPr>
          <p:spPr bwMode="auto">
            <a:xfrm>
              <a:off x="3749675" y="2579688"/>
              <a:ext cx="1536700" cy="479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pPr algn="r"/>
              <a:r>
                <a:rPr lang="en-US" sz="1200"/>
                <a:t>ENOVIA</a:t>
              </a:r>
              <a:br>
                <a:rPr lang="en-US" sz="1200"/>
              </a:br>
              <a:r>
                <a:rPr lang="en-US" sz="1200"/>
                <a:t>Designer Central</a:t>
              </a:r>
            </a:p>
          </p:txBody>
        </p:sp>
        <p:pic>
          <p:nvPicPr>
            <p:cNvPr id="872503" name="Picture 55" descr="PSA"/>
            <p:cNvPicPr preferRelativeResize="0"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01763" y="2981061"/>
              <a:ext cx="1239768" cy="9583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2242" name="Text Box 57"/>
            <p:cNvSpPr txBox="1">
              <a:spLocks noChangeArrowheads="1"/>
            </p:cNvSpPr>
            <p:nvPr/>
          </p:nvSpPr>
          <p:spPr bwMode="auto">
            <a:xfrm>
              <a:off x="1009650" y="4537075"/>
              <a:ext cx="590550" cy="357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600"/>
                <a:t>\\File</a:t>
              </a:r>
            </a:p>
          </p:txBody>
        </p:sp>
        <p:sp>
          <p:nvSpPr>
            <p:cNvPr id="872509" name="Text Box 61"/>
            <p:cNvSpPr txBox="1">
              <a:spLocks noChangeArrowheads="1"/>
            </p:cNvSpPr>
            <p:nvPr/>
          </p:nvSpPr>
          <p:spPr bwMode="auto">
            <a:xfrm>
              <a:off x="4255014" y="7191076"/>
              <a:ext cx="4067275" cy="295574"/>
            </a:xfrm>
            <a:prstGeom prst="rect">
              <a:avLst/>
            </a:prstGeom>
            <a:solidFill>
              <a:srgbClr val="FFFF66"/>
            </a:solidFill>
            <a:ln w="28575">
              <a:solidFill>
                <a:schemeClr val="accent4"/>
              </a:solidFill>
              <a:miter lim="800000"/>
              <a:headEnd/>
              <a:tailEnd/>
            </a:ln>
            <a:effectLst/>
          </p:spPr>
          <p:txBody>
            <a:bodyPr lIns="104652" tIns="54419" rIns="41861" bIns="54419">
              <a:spAutoFit/>
            </a:bodyPr>
            <a:lstStyle/>
            <a:p>
              <a:pPr>
                <a:defRPr/>
              </a:pPr>
              <a:r>
                <a:rPr lang="en-US" sz="1200" i="1" dirty="0" err="1"/>
                <a:t>xCAD</a:t>
              </a:r>
              <a:r>
                <a:rPr lang="en-US" sz="1200" i="1" dirty="0"/>
                <a:t> Converters provided by DS and/or CAA Partners </a:t>
              </a:r>
            </a:p>
          </p:txBody>
        </p:sp>
        <p:sp>
          <p:nvSpPr>
            <p:cNvPr id="52244" name="Text Box 64"/>
            <p:cNvSpPr txBox="1">
              <a:spLocks noChangeArrowheads="1"/>
            </p:cNvSpPr>
            <p:nvPr/>
          </p:nvSpPr>
          <p:spPr bwMode="auto">
            <a:xfrm>
              <a:off x="4873625" y="1755775"/>
              <a:ext cx="2557463" cy="38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/>
                <a:t>Synchronize (&amp; update)</a:t>
              </a:r>
            </a:p>
          </p:txBody>
        </p:sp>
        <p:sp>
          <p:nvSpPr>
            <p:cNvPr id="872513" name="AutoShape 65"/>
            <p:cNvSpPr>
              <a:spLocks noChangeArrowheads="1"/>
            </p:cNvSpPr>
            <p:nvPr/>
          </p:nvSpPr>
          <p:spPr bwMode="auto">
            <a:xfrm>
              <a:off x="5001030" y="2108880"/>
              <a:ext cx="2154189" cy="378336"/>
            </a:xfrm>
            <a:prstGeom prst="curvedDownArrow">
              <a:avLst>
                <a:gd name="adj1" fmla="val 44120"/>
                <a:gd name="adj2" fmla="val 159583"/>
                <a:gd name="adj3" fmla="val 33333"/>
              </a:avLst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2246" name="TextBox 66"/>
            <p:cNvSpPr txBox="1">
              <a:spLocks noChangeArrowheads="1"/>
            </p:cNvSpPr>
            <p:nvPr/>
          </p:nvSpPr>
          <p:spPr bwMode="auto">
            <a:xfrm>
              <a:off x="6199188" y="2520950"/>
              <a:ext cx="1200150" cy="47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r>
                <a:rPr lang="en-US" sz="1200"/>
                <a:t>ENOVIA </a:t>
              </a:r>
              <a:br>
                <a:rPr lang="en-US" sz="1200"/>
              </a:br>
              <a:r>
                <a:rPr lang="en-US" sz="1200"/>
                <a:t>VPM Central</a:t>
              </a:r>
            </a:p>
          </p:txBody>
        </p:sp>
        <p:pic>
          <p:nvPicPr>
            <p:cNvPr id="872450" name="Picture 82"/>
            <p:cNvPicPr preferRelativeResize="0">
              <a:picLocks noChangeAspect="1" noChangeArrowheads="1"/>
            </p:cNvPicPr>
            <p:nvPr/>
          </p:nvPicPr>
          <p:blipFill>
            <a:blip r:embed="rId4"/>
            <a:srcRect t="12318"/>
            <a:stretch>
              <a:fillRect/>
            </a:stretch>
          </p:blipFill>
          <p:spPr bwMode="auto">
            <a:xfrm>
              <a:off x="4009290" y="2992526"/>
              <a:ext cx="1266245" cy="8563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72502" name="Picture 54" descr="PSA2"/>
            <p:cNvPicPr preferRelativeResize="0"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47034" y="3316458"/>
              <a:ext cx="1273463" cy="981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2249" name="AutoShape 59"/>
            <p:cNvSpPr>
              <a:spLocks noChangeArrowheads="1"/>
            </p:cNvSpPr>
            <p:nvPr/>
          </p:nvSpPr>
          <p:spPr bwMode="auto">
            <a:xfrm>
              <a:off x="3362325" y="3983038"/>
              <a:ext cx="979488" cy="768350"/>
            </a:xfrm>
            <a:prstGeom prst="rightArrow">
              <a:avLst>
                <a:gd name="adj1" fmla="val 50000"/>
                <a:gd name="adj2" fmla="val 58847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pic>
          <p:nvPicPr>
            <p:cNvPr id="52250" name="Picture 44" descr="MPj04330500000[1]"/>
            <p:cNvPicPr preferRelativeResize="0"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409700" y="2286000"/>
              <a:ext cx="1700213" cy="163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51" name="Text Box 45"/>
            <p:cNvSpPr txBox="1">
              <a:spLocks noChangeArrowheads="1"/>
            </p:cNvSpPr>
            <p:nvPr/>
          </p:nvSpPr>
          <p:spPr bwMode="auto">
            <a:xfrm rot="-823554">
              <a:off x="1682750" y="2676525"/>
              <a:ext cx="887413" cy="354013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r>
                <a:rPr lang="fr-FR" sz="1600">
                  <a:solidFill>
                    <a:schemeClr val="bg1"/>
                  </a:solidFill>
                </a:rPr>
                <a:t>xCAD</a:t>
              </a: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52252" name="Rectangle 48"/>
            <p:cNvSpPr>
              <a:spLocks noChangeArrowheads="1"/>
            </p:cNvSpPr>
            <p:nvPr/>
          </p:nvSpPr>
          <p:spPr bwMode="auto">
            <a:xfrm>
              <a:off x="1376363" y="3692525"/>
              <a:ext cx="1558925" cy="4206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pPr algn="r"/>
              <a:r>
                <a:rPr lang="en-US" sz="1000"/>
                <a:t>From the native CAD user interface</a:t>
              </a:r>
            </a:p>
          </p:txBody>
        </p:sp>
        <p:sp>
          <p:nvSpPr>
            <p:cNvPr id="71" name="Right Brace 70"/>
            <p:cNvSpPr/>
            <p:nvPr/>
          </p:nvSpPr>
          <p:spPr bwMode="auto">
            <a:xfrm>
              <a:off x="2883532" y="2368985"/>
              <a:ext cx="407077" cy="2876364"/>
            </a:xfrm>
            <a:prstGeom prst="rightBrace">
              <a:avLst>
                <a:gd name="adj1" fmla="val 33534"/>
                <a:gd name="adj2" fmla="val 50000"/>
              </a:avLst>
            </a:prstGeom>
            <a:noFill/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6326" tIns="53163" rIns="106326" bIns="53163"/>
            <a:lstStyle/>
            <a:p>
              <a:pPr algn="ctr" defTabSz="1063264">
                <a:spcBef>
                  <a:spcPct val="50000"/>
                </a:spcBef>
                <a:defRPr/>
              </a:pPr>
              <a:endParaRPr lang="en-US" sz="1400" b="1" dirty="0">
                <a:solidFill>
                  <a:srgbClr val="120C80"/>
                </a:solidFill>
                <a:latin typeface="Arial" pitchFamily="34" charset="0"/>
              </a:endParaRPr>
            </a:p>
          </p:txBody>
        </p:sp>
        <p:sp>
          <p:nvSpPr>
            <p:cNvPr id="52254" name="AutoShape 5"/>
            <p:cNvSpPr>
              <a:spLocks noChangeArrowheads="1"/>
            </p:cNvSpPr>
            <p:nvPr/>
          </p:nvSpPr>
          <p:spPr bwMode="auto">
            <a:xfrm>
              <a:off x="1590675" y="5884863"/>
              <a:ext cx="1358900" cy="798512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en-US" sz="1900"/>
            </a:p>
          </p:txBody>
        </p:sp>
        <p:sp>
          <p:nvSpPr>
            <p:cNvPr id="52255" name="AutoShape 6"/>
            <p:cNvSpPr>
              <a:spLocks noChangeArrowheads="1"/>
            </p:cNvSpPr>
            <p:nvPr/>
          </p:nvSpPr>
          <p:spPr bwMode="auto">
            <a:xfrm>
              <a:off x="1857375" y="5876925"/>
              <a:ext cx="936625" cy="484188"/>
            </a:xfrm>
            <a:prstGeom prst="flowChartMultidocumen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52256" name="Text Box 8"/>
            <p:cNvSpPr txBox="1">
              <a:spLocks noChangeArrowheads="1"/>
            </p:cNvSpPr>
            <p:nvPr/>
          </p:nvSpPr>
          <p:spPr bwMode="auto">
            <a:xfrm>
              <a:off x="1697038" y="6619875"/>
              <a:ext cx="11811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r>
                <a:rPr lang="en-US" sz="1000"/>
                <a:t>xCAD data</a:t>
              </a:r>
            </a:p>
          </p:txBody>
        </p:sp>
        <p:grpSp>
          <p:nvGrpSpPr>
            <p:cNvPr id="52257" name="Group 9"/>
            <p:cNvGrpSpPr>
              <a:grpSpLocks/>
            </p:cNvGrpSpPr>
            <p:nvPr/>
          </p:nvGrpSpPr>
          <p:grpSpPr bwMode="auto">
            <a:xfrm>
              <a:off x="2028825" y="5948363"/>
              <a:ext cx="566738" cy="841375"/>
              <a:chOff x="1940" y="1027"/>
              <a:chExt cx="301" cy="466"/>
            </a:xfrm>
          </p:grpSpPr>
          <p:sp>
            <p:nvSpPr>
              <p:cNvPr id="52273" name="Rectangle 10"/>
              <p:cNvSpPr>
                <a:spLocks noChangeArrowheads="1"/>
              </p:cNvSpPr>
              <p:nvPr/>
            </p:nvSpPr>
            <p:spPr bwMode="auto">
              <a:xfrm>
                <a:off x="1940" y="1072"/>
                <a:ext cx="68" cy="206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274" name="Rectangle 11"/>
              <p:cNvSpPr>
                <a:spLocks noChangeArrowheads="1"/>
              </p:cNvSpPr>
              <p:nvPr/>
            </p:nvSpPr>
            <p:spPr bwMode="auto">
              <a:xfrm>
                <a:off x="1985" y="1163"/>
                <a:ext cx="68" cy="206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275" name="Rectangle 12"/>
              <p:cNvSpPr>
                <a:spLocks noChangeArrowheads="1"/>
              </p:cNvSpPr>
              <p:nvPr/>
            </p:nvSpPr>
            <p:spPr bwMode="auto">
              <a:xfrm>
                <a:off x="1985" y="1253"/>
                <a:ext cx="68" cy="206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cxnSp>
            <p:nvCxnSpPr>
              <p:cNvPr id="52276" name="AutoShape 13"/>
              <p:cNvCxnSpPr>
                <a:cxnSpLocks noChangeShapeType="1"/>
                <a:stCxn id="52273" idx="2"/>
                <a:endCxn id="52274" idx="1"/>
              </p:cNvCxnSpPr>
              <p:nvPr/>
            </p:nvCxnSpPr>
            <p:spPr bwMode="auto">
              <a:xfrm rot="5400000" flipH="1" flipV="1">
                <a:off x="1974" y="1266"/>
                <a:ext cx="12" cy="11"/>
              </a:xfrm>
              <a:prstGeom prst="bentConnector4">
                <a:avLst>
                  <a:gd name="adj1" fmla="val -1848718"/>
                  <a:gd name="adj2" fmla="val -139212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cxnSp>
            <p:nvCxnSpPr>
              <p:cNvPr id="52277" name="AutoShape 14"/>
              <p:cNvCxnSpPr>
                <a:cxnSpLocks noChangeShapeType="1"/>
                <a:stCxn id="52273" idx="2"/>
                <a:endCxn id="52275" idx="1"/>
              </p:cNvCxnSpPr>
              <p:nvPr/>
            </p:nvCxnSpPr>
            <p:spPr bwMode="auto">
              <a:xfrm rot="16200000" flipH="1">
                <a:off x="1940" y="1311"/>
                <a:ext cx="78" cy="11"/>
              </a:xfrm>
              <a:prstGeom prst="bentConnector2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cxnSp>
          <p:sp>
            <p:nvSpPr>
              <p:cNvPr id="52278" name="AutoShape 15"/>
              <p:cNvSpPr>
                <a:spLocks noChangeArrowheads="1"/>
              </p:cNvSpPr>
              <p:nvPr/>
            </p:nvSpPr>
            <p:spPr bwMode="auto">
              <a:xfrm>
                <a:off x="2121" y="1254"/>
                <a:ext cx="68" cy="239"/>
              </a:xfrm>
              <a:prstGeom prst="foldedCorner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52279" name="AutoShape 16"/>
              <p:cNvSpPr>
                <a:spLocks noChangeArrowheads="1"/>
              </p:cNvSpPr>
              <p:nvPr/>
            </p:nvSpPr>
            <p:spPr bwMode="auto">
              <a:xfrm>
                <a:off x="2122" y="1163"/>
                <a:ext cx="68" cy="239"/>
              </a:xfrm>
              <a:prstGeom prst="foldedCorner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cxnSp>
            <p:nvCxnSpPr>
              <p:cNvPr id="52280" name="AutoShape 17"/>
              <p:cNvCxnSpPr>
                <a:cxnSpLocks noChangeShapeType="1"/>
                <a:stCxn id="52275" idx="3"/>
                <a:endCxn id="52278" idx="1"/>
              </p:cNvCxnSpPr>
              <p:nvPr/>
            </p:nvCxnSpPr>
            <p:spPr bwMode="auto">
              <a:xfrm>
                <a:off x="2053" y="1356"/>
                <a:ext cx="68" cy="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52281" name="AutoShape 18"/>
              <p:cNvCxnSpPr>
                <a:cxnSpLocks noChangeShapeType="1"/>
                <a:stCxn id="52274" idx="3"/>
                <a:endCxn id="52279" idx="1"/>
              </p:cNvCxnSpPr>
              <p:nvPr/>
            </p:nvCxnSpPr>
            <p:spPr bwMode="auto">
              <a:xfrm>
                <a:off x="2053" y="1266"/>
                <a:ext cx="69" cy="1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52282" name="Text Box 19"/>
              <p:cNvSpPr txBox="1">
                <a:spLocks noChangeArrowheads="1"/>
              </p:cNvSpPr>
              <p:nvPr/>
            </p:nvSpPr>
            <p:spPr bwMode="auto">
              <a:xfrm>
                <a:off x="1941" y="1027"/>
                <a:ext cx="120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a1</a:t>
                </a:r>
              </a:p>
            </p:txBody>
          </p:sp>
          <p:sp>
            <p:nvSpPr>
              <p:cNvPr id="52283" name="Text Box 20"/>
              <p:cNvSpPr txBox="1">
                <a:spLocks noChangeArrowheads="1"/>
              </p:cNvSpPr>
              <p:nvPr/>
            </p:nvSpPr>
            <p:spPr bwMode="auto">
              <a:xfrm>
                <a:off x="2121" y="1117"/>
                <a:ext cx="120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p1</a:t>
                </a:r>
              </a:p>
            </p:txBody>
          </p:sp>
          <p:sp>
            <p:nvSpPr>
              <p:cNvPr id="52284" name="Text Box 21"/>
              <p:cNvSpPr txBox="1">
                <a:spLocks noChangeArrowheads="1"/>
              </p:cNvSpPr>
              <p:nvPr/>
            </p:nvSpPr>
            <p:spPr bwMode="auto">
              <a:xfrm>
                <a:off x="2121" y="1208"/>
                <a:ext cx="120" cy="1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700"/>
                  <a:t>p2</a:t>
                </a:r>
              </a:p>
            </p:txBody>
          </p:sp>
        </p:grpSp>
        <p:sp>
          <p:nvSpPr>
            <p:cNvPr id="52258" name="Text Box 57"/>
            <p:cNvSpPr txBox="1">
              <a:spLocks noChangeArrowheads="1"/>
            </p:cNvSpPr>
            <p:nvPr/>
          </p:nvSpPr>
          <p:spPr bwMode="auto">
            <a:xfrm>
              <a:off x="955675" y="6024563"/>
              <a:ext cx="592138" cy="3571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600"/>
                <a:t>\\File</a:t>
              </a:r>
            </a:p>
          </p:txBody>
        </p:sp>
        <p:sp>
          <p:nvSpPr>
            <p:cNvPr id="52259" name="Rectangle 38"/>
            <p:cNvSpPr>
              <a:spLocks noChangeArrowheads="1"/>
            </p:cNvSpPr>
            <p:nvPr/>
          </p:nvSpPr>
          <p:spPr bwMode="auto">
            <a:xfrm>
              <a:off x="5619750" y="4214813"/>
              <a:ext cx="406400" cy="647700"/>
            </a:xfrm>
            <a:prstGeom prst="rect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52260" name="TextBox 136"/>
            <p:cNvSpPr txBox="1">
              <a:spLocks noChangeArrowheads="1"/>
            </p:cNvSpPr>
            <p:nvPr/>
          </p:nvSpPr>
          <p:spPr bwMode="auto">
            <a:xfrm>
              <a:off x="7419975" y="2197100"/>
              <a:ext cx="2055813" cy="1260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r>
                <a:rPr lang="en-US" sz="1400" dirty="0"/>
                <a:t>Authoring V6 (CATIA, DELMIA, SIMULIA)</a:t>
              </a:r>
            </a:p>
            <a:p>
              <a:r>
                <a:rPr lang="en-US" sz="1400" dirty="0"/>
                <a:t>Design Review</a:t>
              </a:r>
            </a:p>
            <a:p>
              <a:r>
                <a:rPr lang="en-US" sz="1400" dirty="0"/>
                <a:t>etc</a:t>
              </a:r>
            </a:p>
          </p:txBody>
        </p:sp>
        <p:sp>
          <p:nvSpPr>
            <p:cNvPr id="138" name="Bent-Up Arrow 137"/>
            <p:cNvSpPr/>
            <p:nvPr/>
          </p:nvSpPr>
          <p:spPr bwMode="auto">
            <a:xfrm>
              <a:off x="3963246" y="4995378"/>
              <a:ext cx="2908941" cy="1455916"/>
            </a:xfrm>
            <a:prstGeom prst="bentUpArrow">
              <a:avLst>
                <a:gd name="adj1" fmla="val 16870"/>
                <a:gd name="adj2" fmla="val 25000"/>
                <a:gd name="adj3" fmla="val 37195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104652" tIns="54419" rIns="41861" bIns="54419" anchor="ctr">
              <a:spAutoFit/>
            </a:bodyPr>
            <a:lstStyle/>
            <a:p>
              <a:pPr defTabSz="1063264">
                <a:defRPr/>
              </a:pPr>
              <a:endParaRPr lang="en-US" dirty="0"/>
            </a:p>
          </p:txBody>
        </p:sp>
        <p:sp>
          <p:nvSpPr>
            <p:cNvPr id="52262" name="Rectangle 38"/>
            <p:cNvSpPr>
              <a:spLocks noChangeArrowheads="1"/>
            </p:cNvSpPr>
            <p:nvPr/>
          </p:nvSpPr>
          <p:spPr bwMode="auto">
            <a:xfrm>
              <a:off x="3590925" y="5697538"/>
              <a:ext cx="509588" cy="1214437"/>
            </a:xfrm>
            <a:prstGeom prst="rect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de-DE"/>
            </a:p>
          </p:txBody>
        </p:sp>
        <p:sp>
          <p:nvSpPr>
            <p:cNvPr id="52263" name="TextBox 138"/>
            <p:cNvSpPr txBox="1">
              <a:spLocks noChangeArrowheads="1"/>
            </p:cNvSpPr>
            <p:nvPr/>
          </p:nvSpPr>
          <p:spPr bwMode="auto">
            <a:xfrm>
              <a:off x="2862263" y="5559425"/>
              <a:ext cx="2079625" cy="2921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Direct  conversion into V6</a:t>
              </a:r>
            </a:p>
          </p:txBody>
        </p:sp>
        <p:sp>
          <p:nvSpPr>
            <p:cNvPr id="52264" name="TextBox 139"/>
            <p:cNvSpPr txBox="1">
              <a:spLocks noChangeArrowheads="1"/>
            </p:cNvSpPr>
            <p:nvPr/>
          </p:nvSpPr>
          <p:spPr bwMode="auto">
            <a:xfrm>
              <a:off x="2398713" y="1846263"/>
              <a:ext cx="1450975" cy="6604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Integration through ENOVIA Designer Central</a:t>
              </a:r>
            </a:p>
          </p:txBody>
        </p:sp>
        <p:sp>
          <p:nvSpPr>
            <p:cNvPr id="52265" name="AutoShape 43"/>
            <p:cNvSpPr>
              <a:spLocks noChangeArrowheads="1"/>
            </p:cNvSpPr>
            <p:nvPr/>
          </p:nvSpPr>
          <p:spPr bwMode="auto">
            <a:xfrm>
              <a:off x="3009900" y="6103938"/>
              <a:ext cx="717550" cy="401637"/>
            </a:xfrm>
            <a:prstGeom prst="rightArrow">
              <a:avLst>
                <a:gd name="adj1" fmla="val 50000"/>
                <a:gd name="adj2" fmla="val 51562"/>
              </a:avLst>
            </a:prstGeom>
            <a:solidFill>
              <a:schemeClr val="hlink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04652" tIns="54419" rIns="41861" bIns="54419" anchor="ctr"/>
            <a:lstStyle/>
            <a:p>
              <a:endParaRPr lang="de-DE"/>
            </a:p>
          </p:txBody>
        </p:sp>
        <p:sp>
          <p:nvSpPr>
            <p:cNvPr id="52266" name="Rounded Rectangle 141"/>
            <p:cNvSpPr>
              <a:spLocks noChangeArrowheads="1"/>
            </p:cNvSpPr>
            <p:nvPr/>
          </p:nvSpPr>
          <p:spPr bwMode="auto">
            <a:xfrm>
              <a:off x="1063625" y="2417763"/>
              <a:ext cx="828675" cy="2428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defTabSz="1062038">
                <a:spcBef>
                  <a:spcPct val="50000"/>
                </a:spcBef>
              </a:pPr>
              <a:r>
                <a:rPr lang="en-US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2267" name="Rounded Rectangle 142"/>
            <p:cNvSpPr>
              <a:spLocks noChangeArrowheads="1"/>
            </p:cNvSpPr>
            <p:nvPr/>
          </p:nvSpPr>
          <p:spPr bwMode="auto">
            <a:xfrm>
              <a:off x="1063625" y="4164013"/>
              <a:ext cx="828675" cy="24447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defTabSz="1062038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2</a:t>
              </a: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52268" name="Rounded Rectangle 143"/>
            <p:cNvSpPr>
              <a:spLocks noChangeArrowheads="1"/>
            </p:cNvSpPr>
            <p:nvPr/>
          </p:nvSpPr>
          <p:spPr bwMode="auto">
            <a:xfrm>
              <a:off x="1063625" y="5726113"/>
              <a:ext cx="828675" cy="2428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defTabSz="1062038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3</a:t>
              </a:r>
              <a:endParaRPr lang="en-US" b="1">
                <a:solidFill>
                  <a:schemeClr val="bg1"/>
                </a:solidFill>
              </a:endParaRPr>
            </a:p>
          </p:txBody>
        </p:sp>
        <p:cxnSp>
          <p:nvCxnSpPr>
            <p:cNvPr id="94" name="Straight Arrow Connector 93"/>
            <p:cNvCxnSpPr>
              <a:stCxn id="872509" idx="0"/>
              <a:endCxn id="52259" idx="2"/>
            </p:cNvCxnSpPr>
            <p:nvPr/>
          </p:nvCxnSpPr>
          <p:spPr bwMode="auto">
            <a:xfrm rot="16200000" flipV="1">
              <a:off x="4890848" y="5793272"/>
              <a:ext cx="2329129" cy="46647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9" name="Straight Arrow Connector 98"/>
            <p:cNvCxnSpPr>
              <a:stCxn id="872509" idx="0"/>
              <a:endCxn id="52262" idx="3"/>
            </p:cNvCxnSpPr>
            <p:nvPr/>
          </p:nvCxnSpPr>
          <p:spPr bwMode="auto">
            <a:xfrm rot="16200000" flipV="1">
              <a:off x="4752443" y="5654867"/>
              <a:ext cx="885035" cy="218738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8" name="TextBox 97"/>
            <p:cNvSpPr txBox="1"/>
            <p:nvPr/>
          </p:nvSpPr>
          <p:spPr>
            <a:xfrm>
              <a:off x="1459636" y="1384300"/>
              <a:ext cx="973140" cy="38340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06326" tIns="53163" rIns="106326" bIns="53163">
              <a:spAutoFit/>
            </a:bodyPr>
            <a:lstStyle/>
            <a:p>
              <a:pPr>
                <a:defRPr/>
              </a:pPr>
              <a:r>
                <a:rPr lang="en-US" dirty="0"/>
                <a:t>Partner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184478" y="1385988"/>
              <a:ext cx="2514092" cy="383403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06326" tIns="53163" rIns="106326" bIns="53163">
              <a:spAutoFit/>
            </a:bodyPr>
            <a:lstStyle/>
            <a:p>
              <a:pPr>
                <a:defRPr/>
              </a:pPr>
              <a:r>
                <a:rPr lang="en-US" dirty="0"/>
                <a:t>OEM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59"/>
          <p:cNvSpPr>
            <a:spLocks noGrp="1"/>
          </p:cNvSpPr>
          <p:nvPr>
            <p:ph type="title"/>
          </p:nvPr>
        </p:nvSpPr>
        <p:spPr>
          <a:xfrm>
            <a:off x="327025" y="171450"/>
            <a:ext cx="8002588" cy="514350"/>
          </a:xfrm>
        </p:spPr>
        <p:txBody>
          <a:bodyPr/>
          <a:lstStyle/>
          <a:p>
            <a:r>
              <a:rPr lang="en-US" sz="3200" smtClean="0"/>
              <a:t>Remote Access V6 / Other Systems 4/4</a:t>
            </a:r>
          </a:p>
        </p:txBody>
      </p:sp>
      <p:grpSp>
        <p:nvGrpSpPr>
          <p:cNvPr id="53251" name="Group 52"/>
          <p:cNvGrpSpPr>
            <a:grpSpLocks/>
          </p:cNvGrpSpPr>
          <p:nvPr/>
        </p:nvGrpSpPr>
        <p:grpSpPr bwMode="auto">
          <a:xfrm>
            <a:off x="1041400" y="1831975"/>
            <a:ext cx="8094663" cy="5484813"/>
            <a:chOff x="360363" y="1604963"/>
            <a:chExt cx="9632950" cy="6069012"/>
          </a:xfrm>
        </p:grpSpPr>
        <p:grpSp>
          <p:nvGrpSpPr>
            <p:cNvPr id="53254" name="Group 45"/>
            <p:cNvGrpSpPr>
              <a:grpSpLocks/>
            </p:cNvGrpSpPr>
            <p:nvPr/>
          </p:nvGrpSpPr>
          <p:grpSpPr bwMode="auto">
            <a:xfrm>
              <a:off x="6943725" y="1885950"/>
              <a:ext cx="2279650" cy="525463"/>
              <a:chOff x="5878287" y="2151063"/>
              <a:chExt cx="1930400" cy="461508"/>
            </a:xfrm>
          </p:grpSpPr>
          <p:sp>
            <p:nvSpPr>
              <p:cNvPr id="53299" name="AutoShape 3"/>
              <p:cNvSpPr>
                <a:spLocks noChangeArrowheads="1"/>
              </p:cNvSpPr>
              <p:nvPr/>
            </p:nvSpPr>
            <p:spPr bwMode="auto">
              <a:xfrm rot="5400000">
                <a:off x="6622256" y="1472407"/>
                <a:ext cx="357187" cy="1714500"/>
              </a:xfrm>
              <a:prstGeom prst="bracePair">
                <a:avLst>
                  <a:gd name="adj" fmla="val 8333"/>
                </a:avLst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00"/>
              </a:p>
            </p:txBody>
          </p:sp>
          <p:sp>
            <p:nvSpPr>
              <p:cNvPr id="53300" name="Rectangle 44"/>
              <p:cNvSpPr>
                <a:spLocks noChangeArrowheads="1"/>
              </p:cNvSpPr>
              <p:nvPr/>
            </p:nvSpPr>
            <p:spPr bwMode="auto">
              <a:xfrm>
                <a:off x="5878287" y="2322286"/>
                <a:ext cx="1930400" cy="290285"/>
              </a:xfrm>
              <a:prstGeom prst="rect">
                <a:avLst/>
              </a:prstGeom>
              <a:solidFill>
                <a:schemeClr val="bg1">
                  <a:alpha val="94901"/>
                </a:schemeClr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lIns="36000" tIns="36000" rIns="36000" bIns="3600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AutoShape 6"/>
            <p:cNvSpPr>
              <a:spLocks noChangeArrowheads="1"/>
            </p:cNvSpPr>
            <p:nvPr/>
          </p:nvSpPr>
          <p:spPr bwMode="auto">
            <a:xfrm>
              <a:off x="360363" y="2906595"/>
              <a:ext cx="9179546" cy="1995484"/>
            </a:xfrm>
            <a:prstGeom prst="flowChartAlternateProcess">
              <a:avLst/>
            </a:prstGeom>
            <a:solidFill>
              <a:schemeClr val="accent3">
                <a:alpha val="58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en-US" sz="1300" dirty="0"/>
            </a:p>
          </p:txBody>
        </p:sp>
        <p:sp>
          <p:nvSpPr>
            <p:cNvPr id="53256" name="AutoShape 11"/>
            <p:cNvSpPr>
              <a:spLocks noChangeArrowheads="1"/>
            </p:cNvSpPr>
            <p:nvPr/>
          </p:nvSpPr>
          <p:spPr bwMode="auto">
            <a:xfrm>
              <a:off x="1722438" y="4221163"/>
              <a:ext cx="7323137" cy="498475"/>
            </a:xfrm>
            <a:prstGeom prst="flowChartAlternateProcess">
              <a:avLst/>
            </a:prstGeom>
            <a:solidFill>
              <a:srgbClr val="FFC000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300"/>
            </a:p>
          </p:txBody>
        </p:sp>
        <p:cxnSp>
          <p:nvCxnSpPr>
            <p:cNvPr id="63" name="Straight Connector 62"/>
            <p:cNvCxnSpPr>
              <a:stCxn id="53278" idx="6"/>
              <a:endCxn id="53271" idx="2"/>
            </p:cNvCxnSpPr>
            <p:nvPr/>
          </p:nvCxnSpPr>
          <p:spPr>
            <a:xfrm>
              <a:off x="2264661" y="4025541"/>
              <a:ext cx="6275869" cy="1757"/>
            </a:xfrm>
            <a:prstGeom prst="line">
              <a:avLst/>
            </a:prstGeom>
            <a:ln w="28575">
              <a:solidFill>
                <a:schemeClr val="accent4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7932802" y="3653957"/>
              <a:ext cx="1342033" cy="1889"/>
            </a:xfrm>
            <a:prstGeom prst="line">
              <a:avLst/>
            </a:prstGeom>
            <a:ln w="28575">
              <a:solidFill>
                <a:schemeClr val="accent4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6845310" y="3651389"/>
              <a:ext cx="1335007" cy="0"/>
            </a:xfrm>
            <a:prstGeom prst="line">
              <a:avLst/>
            </a:prstGeom>
            <a:ln w="28575">
              <a:solidFill>
                <a:schemeClr val="accent4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 flipH="1" flipV="1">
              <a:off x="1534549" y="3653145"/>
              <a:ext cx="1327981" cy="0"/>
            </a:xfrm>
            <a:prstGeom prst="line">
              <a:avLst/>
            </a:prstGeom>
            <a:ln w="28575">
              <a:solidFill>
                <a:schemeClr val="accent4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644" name="AutoShape 4"/>
            <p:cNvSpPr>
              <a:spLocks noChangeArrowheads="1"/>
            </p:cNvSpPr>
            <p:nvPr/>
          </p:nvSpPr>
          <p:spPr bwMode="auto">
            <a:xfrm>
              <a:off x="1624228" y="2003709"/>
              <a:ext cx="1137289" cy="757089"/>
            </a:xfrm>
            <a:prstGeom prst="flowChartAlternateProcess">
              <a:avLst/>
            </a:prstGeom>
            <a:solidFill>
              <a:schemeClr val="accent3">
                <a:lumMod val="95000"/>
              </a:schemeClr>
            </a:solidFill>
            <a:ln w="9525">
              <a:solidFill>
                <a:schemeClr val="accent3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en-US" sz="1300" dirty="0"/>
            </a:p>
          </p:txBody>
        </p:sp>
        <p:sp>
          <p:nvSpPr>
            <p:cNvPr id="1392645" name="AutoShape 5"/>
            <p:cNvSpPr>
              <a:spLocks noChangeArrowheads="1"/>
            </p:cNvSpPr>
            <p:nvPr/>
          </p:nvSpPr>
          <p:spPr bwMode="auto">
            <a:xfrm>
              <a:off x="6998956" y="2001952"/>
              <a:ext cx="1027716" cy="755333"/>
            </a:xfrm>
            <a:prstGeom prst="flowChartAlternateProcess">
              <a:avLst/>
            </a:prstGeom>
            <a:solidFill>
              <a:schemeClr val="accent3">
                <a:lumMod val="95000"/>
              </a:schemeClr>
            </a:solidFill>
            <a:ln w="9525">
              <a:solidFill>
                <a:schemeClr val="accent3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en-US" sz="1300" dirty="0"/>
            </a:p>
          </p:txBody>
        </p:sp>
        <p:sp>
          <p:nvSpPr>
            <p:cNvPr id="53263" name="AutoShape 6"/>
            <p:cNvSpPr>
              <a:spLocks noChangeArrowheads="1"/>
            </p:cNvSpPr>
            <p:nvPr/>
          </p:nvSpPr>
          <p:spPr bwMode="auto">
            <a:xfrm>
              <a:off x="360363" y="5422900"/>
              <a:ext cx="9178925" cy="1252538"/>
            </a:xfrm>
            <a:prstGeom prst="flowChartAlternateProcess">
              <a:avLst/>
            </a:prstGeom>
            <a:solidFill>
              <a:srgbClr val="FFCC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300"/>
            </a:p>
          </p:txBody>
        </p:sp>
        <p:sp>
          <p:nvSpPr>
            <p:cNvPr id="1392647" name="AutoShape 7"/>
            <p:cNvSpPr>
              <a:spLocks noChangeArrowheads="1"/>
            </p:cNvSpPr>
            <p:nvPr/>
          </p:nvSpPr>
          <p:spPr bwMode="auto">
            <a:xfrm>
              <a:off x="8098461" y="2003709"/>
              <a:ext cx="1012603" cy="757089"/>
            </a:xfrm>
            <a:prstGeom prst="flowChartAlternateProcess">
              <a:avLst/>
            </a:prstGeom>
            <a:solidFill>
              <a:schemeClr val="accent3">
                <a:lumMod val="95000"/>
              </a:schemeClr>
            </a:solidFill>
            <a:ln w="9525">
              <a:solidFill>
                <a:schemeClr val="accent3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106326" tIns="53163" rIns="106326" bIns="53163" anchor="ctr"/>
            <a:lstStyle/>
            <a:p>
              <a:pPr>
                <a:defRPr/>
              </a:pPr>
              <a:endParaRPr lang="en-US" sz="1300" dirty="0"/>
            </a:p>
          </p:txBody>
        </p:sp>
        <p:sp>
          <p:nvSpPr>
            <p:cNvPr id="1392648" name="AutoShape 8"/>
            <p:cNvSpPr>
              <a:spLocks noChangeArrowheads="1"/>
            </p:cNvSpPr>
            <p:nvPr/>
          </p:nvSpPr>
          <p:spPr bwMode="auto">
            <a:xfrm flipV="1">
              <a:off x="1852818" y="2720397"/>
              <a:ext cx="695220" cy="331995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/>
          </p:spPr>
          <p:txBody>
            <a:bodyPr vert="eaVert" wrap="none" lIns="106326" tIns="53163" rIns="106326" bIns="53163" anchor="ctr"/>
            <a:lstStyle/>
            <a:p>
              <a:pPr>
                <a:defRPr/>
              </a:pPr>
              <a:endParaRPr lang="en-US" sz="1300" dirty="0"/>
            </a:p>
          </p:txBody>
        </p:sp>
        <p:sp>
          <p:nvSpPr>
            <p:cNvPr id="1392649" name="AutoShape 9"/>
            <p:cNvSpPr>
              <a:spLocks noChangeArrowheads="1"/>
            </p:cNvSpPr>
            <p:nvPr/>
          </p:nvSpPr>
          <p:spPr bwMode="auto">
            <a:xfrm flipV="1">
              <a:off x="7165204" y="2715127"/>
              <a:ext cx="695220" cy="33199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/>
          </p:spPr>
          <p:txBody>
            <a:bodyPr vert="eaVert" wrap="none" lIns="106326" tIns="53163" rIns="106326" bIns="53163" anchor="ctr"/>
            <a:lstStyle/>
            <a:p>
              <a:pPr>
                <a:defRPr/>
              </a:pPr>
              <a:endParaRPr lang="en-US" sz="1300" dirty="0"/>
            </a:p>
          </p:txBody>
        </p:sp>
        <p:sp>
          <p:nvSpPr>
            <p:cNvPr id="53267" name="Rectangle 16"/>
            <p:cNvSpPr>
              <a:spLocks noChangeArrowheads="1"/>
            </p:cNvSpPr>
            <p:nvPr/>
          </p:nvSpPr>
          <p:spPr bwMode="auto">
            <a:xfrm>
              <a:off x="1695450" y="2205038"/>
              <a:ext cx="1009650" cy="422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pPr algn="ctr"/>
              <a:r>
                <a:rPr lang="en-US" sz="1000" b="1"/>
                <a:t>Application Integration</a:t>
              </a:r>
            </a:p>
          </p:txBody>
        </p:sp>
        <p:sp>
          <p:nvSpPr>
            <p:cNvPr id="1392658" name="AutoShape 18"/>
            <p:cNvSpPr>
              <a:spLocks noChangeArrowheads="1"/>
            </p:cNvSpPr>
            <p:nvPr/>
          </p:nvSpPr>
          <p:spPr bwMode="auto">
            <a:xfrm flipV="1">
              <a:off x="8257152" y="2715127"/>
              <a:ext cx="693331" cy="33199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/>
          </p:spPr>
          <p:txBody>
            <a:bodyPr vert="eaVert" wrap="none" lIns="106326" tIns="53163" rIns="106326" bIns="53163" anchor="ctr"/>
            <a:lstStyle/>
            <a:p>
              <a:pPr>
                <a:defRPr/>
              </a:pPr>
              <a:endParaRPr lang="en-US" sz="1300" dirty="0"/>
            </a:p>
          </p:txBody>
        </p:sp>
        <p:sp>
          <p:nvSpPr>
            <p:cNvPr id="53269" name="Rectangle 19"/>
            <p:cNvSpPr>
              <a:spLocks noChangeArrowheads="1"/>
            </p:cNvSpPr>
            <p:nvPr/>
          </p:nvSpPr>
          <p:spPr bwMode="auto">
            <a:xfrm>
              <a:off x="8067675" y="2132013"/>
              <a:ext cx="1073150" cy="577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pPr algn="ctr"/>
              <a:r>
                <a:rPr lang="en-US" sz="1000" b="1"/>
                <a:t>IP Digital Asset  Management</a:t>
              </a:r>
            </a:p>
          </p:txBody>
        </p:sp>
        <p:sp>
          <p:nvSpPr>
            <p:cNvPr id="53270" name="Oval 23"/>
            <p:cNvSpPr>
              <a:spLocks noChangeArrowheads="1"/>
            </p:cNvSpPr>
            <p:nvPr/>
          </p:nvSpPr>
          <p:spPr bwMode="auto">
            <a:xfrm>
              <a:off x="7448550" y="3967163"/>
              <a:ext cx="128588" cy="115887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300"/>
            </a:p>
          </p:txBody>
        </p:sp>
        <p:sp>
          <p:nvSpPr>
            <p:cNvPr id="53271" name="Oval 24"/>
            <p:cNvSpPr>
              <a:spLocks noChangeArrowheads="1"/>
            </p:cNvSpPr>
            <p:nvPr/>
          </p:nvSpPr>
          <p:spPr bwMode="auto">
            <a:xfrm>
              <a:off x="8540750" y="3967163"/>
              <a:ext cx="125413" cy="115887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300"/>
            </a:p>
          </p:txBody>
        </p:sp>
        <p:sp>
          <p:nvSpPr>
            <p:cNvPr id="53272" name="Oval 25"/>
            <p:cNvSpPr>
              <a:spLocks noChangeArrowheads="1"/>
            </p:cNvSpPr>
            <p:nvPr/>
          </p:nvSpPr>
          <p:spPr bwMode="auto">
            <a:xfrm>
              <a:off x="8540750" y="3609975"/>
              <a:ext cx="125413" cy="11747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300"/>
            </a:p>
          </p:txBody>
        </p:sp>
        <p:sp>
          <p:nvSpPr>
            <p:cNvPr id="53273" name="Oval 26"/>
            <p:cNvSpPr>
              <a:spLocks noChangeArrowheads="1"/>
            </p:cNvSpPr>
            <p:nvPr/>
          </p:nvSpPr>
          <p:spPr bwMode="auto">
            <a:xfrm>
              <a:off x="8540750" y="3167063"/>
              <a:ext cx="125413" cy="115887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300"/>
            </a:p>
          </p:txBody>
        </p:sp>
        <p:sp>
          <p:nvSpPr>
            <p:cNvPr id="53274" name="Text Box 37"/>
            <p:cNvSpPr txBox="1">
              <a:spLocks noChangeArrowheads="1"/>
            </p:cNvSpPr>
            <p:nvPr/>
          </p:nvSpPr>
          <p:spPr bwMode="auto">
            <a:xfrm rot="-5400000">
              <a:off x="376238" y="5861050"/>
              <a:ext cx="1498600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b="1"/>
                <a:t>Connectors</a:t>
              </a:r>
            </a:p>
          </p:txBody>
        </p:sp>
        <p:sp>
          <p:nvSpPr>
            <p:cNvPr id="53275" name="Rectangle 38"/>
            <p:cNvSpPr>
              <a:spLocks noChangeArrowheads="1"/>
            </p:cNvSpPr>
            <p:nvPr/>
          </p:nvSpPr>
          <p:spPr bwMode="auto">
            <a:xfrm>
              <a:off x="1749425" y="1620838"/>
              <a:ext cx="87471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1300" b="1"/>
                <a:t>Desktop</a:t>
              </a:r>
            </a:p>
          </p:txBody>
        </p:sp>
        <p:sp>
          <p:nvSpPr>
            <p:cNvPr id="53276" name="Rectangle 39"/>
            <p:cNvSpPr>
              <a:spLocks noChangeArrowheads="1"/>
            </p:cNvSpPr>
            <p:nvPr/>
          </p:nvSpPr>
          <p:spPr bwMode="auto">
            <a:xfrm>
              <a:off x="7539038" y="1604963"/>
              <a:ext cx="103981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1300" b="1"/>
                <a:t>Enterprise</a:t>
              </a:r>
            </a:p>
          </p:txBody>
        </p:sp>
        <p:sp>
          <p:nvSpPr>
            <p:cNvPr id="53277" name="Rectangle 40"/>
            <p:cNvSpPr>
              <a:spLocks noChangeArrowheads="1"/>
            </p:cNvSpPr>
            <p:nvPr/>
          </p:nvSpPr>
          <p:spPr bwMode="auto">
            <a:xfrm>
              <a:off x="6819900" y="2063750"/>
              <a:ext cx="1387475" cy="7366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pPr algn="ctr"/>
              <a:r>
                <a:rPr lang="en-US" sz="1000" b="1"/>
                <a:t>Heterogeneous Collaborative Design &amp; Engineering</a:t>
              </a:r>
            </a:p>
          </p:txBody>
        </p:sp>
        <p:sp>
          <p:nvSpPr>
            <p:cNvPr id="53278" name="Oval 42"/>
            <p:cNvSpPr>
              <a:spLocks noChangeArrowheads="1"/>
            </p:cNvSpPr>
            <p:nvPr/>
          </p:nvSpPr>
          <p:spPr bwMode="auto">
            <a:xfrm>
              <a:off x="2136775" y="3967163"/>
              <a:ext cx="127000" cy="115887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lIns="106326" tIns="53163" rIns="106326" bIns="53163" anchor="ctr"/>
            <a:lstStyle/>
            <a:p>
              <a:endParaRPr lang="en-US" sz="1300"/>
            </a:p>
          </p:txBody>
        </p:sp>
        <p:grpSp>
          <p:nvGrpSpPr>
            <p:cNvPr id="53279" name="Group 43"/>
            <p:cNvGrpSpPr>
              <a:grpSpLocks/>
            </p:cNvGrpSpPr>
            <p:nvPr/>
          </p:nvGrpSpPr>
          <p:grpSpPr bwMode="auto">
            <a:xfrm>
              <a:off x="1790700" y="4281488"/>
              <a:ext cx="7224713" cy="369887"/>
              <a:chOff x="1516063" y="4255434"/>
              <a:chExt cx="6116637" cy="324000"/>
            </a:xfrm>
          </p:grpSpPr>
          <p:sp>
            <p:nvSpPr>
              <p:cNvPr id="1392670" name="AutoShape 30"/>
              <p:cNvSpPr>
                <a:spLocks noChangeArrowheads="1"/>
              </p:cNvSpPr>
              <p:nvPr/>
            </p:nvSpPr>
            <p:spPr bwMode="auto">
              <a:xfrm>
                <a:off x="6011882" y="4255885"/>
                <a:ext cx="724544" cy="323121"/>
              </a:xfrm>
              <a:prstGeom prst="flowChartAlternateProcess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 anchorCtr="1"/>
              <a:lstStyle/>
              <a:p>
                <a:pPr algn="ctr">
                  <a:defRPr/>
                </a:pPr>
                <a:r>
                  <a:rPr lang="en-US" sz="900" b="1" dirty="0" err="1">
                    <a:solidFill>
                      <a:srgbClr val="000000"/>
                    </a:solidFill>
                  </a:rPr>
                  <a:t>xPDM</a:t>
                </a:r>
                <a:r>
                  <a:rPr lang="en-US" sz="900" b="1" dirty="0">
                    <a:solidFill>
                      <a:srgbClr val="000000"/>
                    </a:solidFill>
                  </a:rPr>
                  <a:t> Orchestration</a:t>
                </a:r>
              </a:p>
            </p:txBody>
          </p:sp>
          <p:sp>
            <p:nvSpPr>
              <p:cNvPr id="1392672" name="AutoShape 32"/>
              <p:cNvSpPr>
                <a:spLocks noChangeArrowheads="1"/>
              </p:cNvSpPr>
              <p:nvPr/>
            </p:nvSpPr>
            <p:spPr bwMode="auto">
              <a:xfrm>
                <a:off x="6937955" y="4255885"/>
                <a:ext cx="694154" cy="323121"/>
              </a:xfrm>
              <a:prstGeom prst="flowChartAlternateProcess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sz="900" b="1" dirty="0">
                    <a:solidFill>
                      <a:srgbClr val="000000"/>
                    </a:solidFill>
                  </a:rPr>
                  <a:t>IP</a:t>
                </a:r>
                <a:br>
                  <a:rPr lang="en-US" sz="900" b="1" dirty="0">
                    <a:solidFill>
                      <a:srgbClr val="000000"/>
                    </a:solidFill>
                  </a:rPr>
                </a:br>
                <a:r>
                  <a:rPr lang="en-US" sz="900" b="1" dirty="0">
                    <a:solidFill>
                      <a:srgbClr val="000000"/>
                    </a:solidFill>
                  </a:rPr>
                  <a:t>Federation</a:t>
                </a:r>
              </a:p>
            </p:txBody>
          </p:sp>
          <p:sp>
            <p:nvSpPr>
              <p:cNvPr id="1392683" name="AutoShape 43"/>
              <p:cNvSpPr>
                <a:spLocks noChangeArrowheads="1"/>
              </p:cNvSpPr>
              <p:nvPr/>
            </p:nvSpPr>
            <p:spPr bwMode="auto">
              <a:xfrm>
                <a:off x="1515874" y="4255885"/>
                <a:ext cx="694154" cy="323121"/>
              </a:xfrm>
              <a:prstGeom prst="flowChartAlternateProcess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anchor="ctr" anchorCtr="1"/>
              <a:lstStyle/>
              <a:p>
                <a:pPr algn="ctr">
                  <a:defRPr/>
                </a:pPr>
                <a:r>
                  <a:rPr lang="en-US" sz="900" b="1" dirty="0">
                    <a:solidFill>
                      <a:srgbClr val="000000"/>
                    </a:solidFill>
                  </a:rPr>
                  <a:t>Point-to-Point</a:t>
                </a:r>
                <a:br>
                  <a:rPr lang="en-US" sz="900" b="1" dirty="0">
                    <a:solidFill>
                      <a:srgbClr val="000000"/>
                    </a:solidFill>
                  </a:rPr>
                </a:br>
                <a:r>
                  <a:rPr lang="en-US" sz="900" b="1" dirty="0">
                    <a:solidFill>
                      <a:srgbClr val="000000"/>
                    </a:solidFill>
                  </a:rPr>
                  <a:t>(APIs)</a:t>
                </a:r>
              </a:p>
            </p:txBody>
          </p:sp>
        </p:grpSp>
        <p:cxnSp>
          <p:nvCxnSpPr>
            <p:cNvPr id="69" name="Straight Connector 68"/>
            <p:cNvCxnSpPr>
              <a:endCxn id="53272" idx="2"/>
            </p:cNvCxnSpPr>
            <p:nvPr/>
          </p:nvCxnSpPr>
          <p:spPr>
            <a:xfrm flipV="1">
              <a:off x="2920208" y="3670710"/>
              <a:ext cx="5620322" cy="0"/>
            </a:xfrm>
            <a:prstGeom prst="line">
              <a:avLst/>
            </a:prstGeom>
            <a:ln w="28575">
              <a:solidFill>
                <a:schemeClr val="accent4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920208" y="3224537"/>
              <a:ext cx="5620322" cy="3513"/>
            </a:xfrm>
            <a:prstGeom prst="line">
              <a:avLst/>
            </a:prstGeom>
            <a:ln w="28575">
              <a:solidFill>
                <a:schemeClr val="accent4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282" name="Picture 96" descr="zoom-enovia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01913" y="2922588"/>
              <a:ext cx="4487862" cy="186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Up-Down Arrow 78"/>
            <p:cNvSpPr/>
            <p:nvPr/>
          </p:nvSpPr>
          <p:spPr>
            <a:xfrm>
              <a:off x="1956724" y="4670210"/>
              <a:ext cx="506301" cy="867754"/>
            </a:xfrm>
            <a:prstGeom prst="upDownArrow">
              <a:avLst>
                <a:gd name="adj1" fmla="val 53530"/>
                <a:gd name="adj2" fmla="val 30588"/>
              </a:avLst>
            </a:prstGeom>
            <a:solidFill>
              <a:srgbClr val="FFE7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 sz="1300" dirty="0"/>
            </a:p>
          </p:txBody>
        </p:sp>
        <p:sp>
          <p:nvSpPr>
            <p:cNvPr id="80" name="Up-Down Arrow 79"/>
            <p:cNvSpPr/>
            <p:nvPr/>
          </p:nvSpPr>
          <p:spPr>
            <a:xfrm>
              <a:off x="7269110" y="4678992"/>
              <a:ext cx="504412" cy="865998"/>
            </a:xfrm>
            <a:prstGeom prst="upDownArrow">
              <a:avLst>
                <a:gd name="adj1" fmla="val 53530"/>
                <a:gd name="adj2" fmla="val 30588"/>
              </a:avLst>
            </a:prstGeom>
            <a:solidFill>
              <a:srgbClr val="FFE7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 sz="1300" dirty="0"/>
            </a:p>
          </p:txBody>
        </p:sp>
        <p:pic>
          <p:nvPicPr>
            <p:cNvPr id="53285" name="Picture 3" descr="C:\Documents and Settings\fmp\Desktop\V6\V6_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9263" y="3254375"/>
              <a:ext cx="1350962" cy="1349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Up-Down Arrow 51"/>
            <p:cNvSpPr/>
            <p:nvPr/>
          </p:nvSpPr>
          <p:spPr>
            <a:xfrm>
              <a:off x="8351611" y="4700071"/>
              <a:ext cx="502523" cy="865998"/>
            </a:xfrm>
            <a:prstGeom prst="upDownArrow">
              <a:avLst>
                <a:gd name="adj1" fmla="val 53530"/>
                <a:gd name="adj2" fmla="val 30588"/>
              </a:avLst>
            </a:prstGeom>
            <a:solidFill>
              <a:srgbClr val="FFE7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6326" tIns="53163" rIns="106326" bIns="53163" anchor="ctr"/>
            <a:lstStyle/>
            <a:p>
              <a:pPr algn="ctr">
                <a:defRPr/>
              </a:pPr>
              <a:endParaRPr lang="en-US" sz="13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14160" y="5551428"/>
              <a:ext cx="399395" cy="1098929"/>
            </a:xfrm>
            <a:prstGeom prst="rect">
              <a:avLst/>
            </a:prstGeom>
            <a:solidFill>
              <a:srgbClr val="9999FF"/>
            </a:solidFill>
          </p:spPr>
          <p:txBody>
            <a:bodyPr vert="vert270" lIns="106326" tIns="53163" rIns="106326" bIns="53163" anchor="ctr">
              <a:spAutoFit/>
            </a:bodyPr>
            <a:lstStyle/>
            <a:p>
              <a:pPr>
                <a:defRPr/>
              </a:pPr>
              <a:r>
                <a:rPr lang="en-US" sz="1200" dirty="0" err="1"/>
                <a:t>xPDM</a:t>
              </a:r>
              <a:endParaRPr 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400464" y="5551428"/>
              <a:ext cx="399395" cy="1098929"/>
            </a:xfrm>
            <a:prstGeom prst="rect">
              <a:avLst/>
            </a:prstGeom>
            <a:solidFill>
              <a:srgbClr val="9999FF"/>
            </a:solidFill>
          </p:spPr>
          <p:txBody>
            <a:bodyPr vert="vert270" lIns="106326" tIns="53163" rIns="106326" bIns="53163" anchor="ctr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1200" dirty="0"/>
                <a:t>DS</a:t>
              </a:r>
              <a:endParaRPr lang="fr-FR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74211" y="5559671"/>
              <a:ext cx="599449" cy="1098929"/>
            </a:xfrm>
            <a:prstGeom prst="rect">
              <a:avLst/>
            </a:prstGeom>
            <a:solidFill>
              <a:srgbClr val="9999FF"/>
            </a:solidFill>
          </p:spPr>
          <p:txBody>
            <a:bodyPr vert="vert270" lIns="106326" tIns="53163" rIns="106326" bIns="53163" anchor="ctr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1300" dirty="0" err="1"/>
                <a:t>MultiCAD</a:t>
              </a:r>
              <a:endParaRPr lang="en-US" sz="1300" dirty="0"/>
            </a:p>
            <a:p>
              <a:pPr>
                <a:spcBef>
                  <a:spcPts val="0"/>
                </a:spcBef>
                <a:defRPr/>
              </a:pPr>
              <a:r>
                <a:rPr lang="en-US" sz="1200" dirty="0" err="1"/>
                <a:t>ProE</a:t>
              </a:r>
              <a:r>
                <a:rPr lang="en-US" sz="1200" dirty="0"/>
                <a:t>, NX, …</a:t>
              </a:r>
              <a:endParaRPr lang="fr-FR" sz="1200" dirty="0"/>
            </a:p>
          </p:txBody>
        </p:sp>
        <p:sp>
          <p:nvSpPr>
            <p:cNvPr id="53290" name="TextBox 48"/>
            <p:cNvSpPr txBox="1">
              <a:spLocks noChangeArrowheads="1"/>
            </p:cNvSpPr>
            <p:nvPr/>
          </p:nvSpPr>
          <p:spPr bwMode="auto">
            <a:xfrm>
              <a:off x="4273550" y="2058988"/>
              <a:ext cx="1177925" cy="614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3300"/>
                <a:t>OEM</a:t>
              </a:r>
              <a:endParaRPr lang="fr-FR" sz="3300"/>
            </a:p>
          </p:txBody>
        </p:sp>
        <p:cxnSp>
          <p:nvCxnSpPr>
            <p:cNvPr id="53291" name="Straight Connector 58"/>
            <p:cNvCxnSpPr>
              <a:cxnSpLocks noChangeShapeType="1"/>
            </p:cNvCxnSpPr>
            <p:nvPr/>
          </p:nvCxnSpPr>
          <p:spPr bwMode="auto">
            <a:xfrm>
              <a:off x="715963" y="6870700"/>
              <a:ext cx="9277350" cy="1588"/>
            </a:xfrm>
            <a:prstGeom prst="line">
              <a:avLst/>
            </a:prstGeom>
            <a:noFill/>
            <a:ln w="50800" algn="ctr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sp>
          <p:nvSpPr>
            <p:cNvPr id="60" name="TextBox 59"/>
            <p:cNvSpPr txBox="1"/>
            <p:nvPr/>
          </p:nvSpPr>
          <p:spPr>
            <a:xfrm>
              <a:off x="6736360" y="7094301"/>
              <a:ext cx="1205299" cy="460226"/>
            </a:xfrm>
            <a:prstGeom prst="rect">
              <a:avLst/>
            </a:prstGeom>
            <a:solidFill>
              <a:srgbClr val="9999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6326" tIns="53163" rIns="106326" bIns="53163" anchor="ctr">
              <a:spAutoFit/>
            </a:bodyPr>
            <a:lstStyle/>
            <a:p>
              <a:pPr>
                <a:defRPr/>
              </a:pPr>
              <a:r>
                <a:rPr lang="en-US" sz="1000" dirty="0" err="1"/>
                <a:t>TeamCenter</a:t>
              </a:r>
              <a:endParaRPr lang="en-US" sz="1000" dirty="0"/>
            </a:p>
            <a:p>
              <a:pPr>
                <a:defRPr/>
              </a:pPr>
              <a:r>
                <a:rPr lang="en-US" sz="1000" dirty="0" err="1"/>
                <a:t>WinChill</a:t>
              </a:r>
              <a:endParaRPr lang="fr-FR" sz="1000" dirty="0"/>
            </a:p>
          </p:txBody>
        </p:sp>
        <p:sp>
          <p:nvSpPr>
            <p:cNvPr id="53293" name="TextBox 60"/>
            <p:cNvSpPr txBox="1">
              <a:spLocks noChangeArrowheads="1"/>
            </p:cNvSpPr>
            <p:nvPr/>
          </p:nvSpPr>
          <p:spPr bwMode="auto">
            <a:xfrm>
              <a:off x="4095750" y="7058025"/>
              <a:ext cx="1770063" cy="61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r>
                <a:rPr lang="en-US" sz="3300"/>
                <a:t>Supplier</a:t>
              </a:r>
              <a:endParaRPr lang="fr-FR" sz="33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056899" y="7039846"/>
              <a:ext cx="1193964" cy="630616"/>
            </a:xfrm>
            <a:prstGeom prst="rect">
              <a:avLst/>
            </a:prstGeom>
            <a:solidFill>
              <a:srgbClr val="9999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6326" tIns="53163" rIns="106326" bIns="53163" anchor="ctr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1200" dirty="0"/>
                <a:t>VPM V5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1200" dirty="0"/>
                <a:t>VPM V4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1000" dirty="0" err="1"/>
                <a:t>SmarTeam</a:t>
              </a:r>
              <a:r>
                <a:rPr lang="en-US" sz="1000" dirty="0"/>
                <a:t> V5</a:t>
              </a:r>
              <a:endParaRPr lang="fr-FR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86570" y="7154025"/>
              <a:ext cx="1014492" cy="412798"/>
            </a:xfrm>
            <a:prstGeom prst="rect">
              <a:avLst/>
            </a:prstGeom>
            <a:solidFill>
              <a:srgbClr val="9999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6326" tIns="53163" rIns="106326" bIns="53163" anchor="ctr">
              <a:spAutoFit/>
            </a:bodyPr>
            <a:lstStyle/>
            <a:p>
              <a:pPr>
                <a:defRPr/>
              </a:pPr>
              <a:r>
                <a:rPr lang="en-US" sz="1000" dirty="0"/>
                <a:t>Pro-E</a:t>
              </a:r>
            </a:p>
            <a:p>
              <a:pPr>
                <a:defRPr/>
              </a:pPr>
              <a:r>
                <a:rPr lang="en-US" sz="1000" dirty="0"/>
                <a:t>UGS NX</a:t>
              </a:r>
              <a:endParaRPr lang="fr-FR" sz="1000" dirty="0"/>
            </a:p>
          </p:txBody>
        </p:sp>
      </p:grpSp>
      <p:sp>
        <p:nvSpPr>
          <p:cNvPr id="53252" name="TextBox 52"/>
          <p:cNvSpPr txBox="1">
            <a:spLocks noChangeArrowheads="1"/>
          </p:cNvSpPr>
          <p:nvPr/>
        </p:nvSpPr>
        <p:spPr bwMode="auto">
          <a:xfrm>
            <a:off x="469900" y="688975"/>
            <a:ext cx="10564813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Leverages V6 Unified Live Collaboration backbone</a:t>
            </a:r>
            <a:br>
              <a:rPr lang="en-US" sz="2300" i="1">
                <a:solidFill>
                  <a:srgbClr val="C00000"/>
                </a:solidFill>
              </a:rPr>
            </a:br>
            <a:r>
              <a:rPr lang="en-US" sz="2300" i="1">
                <a:solidFill>
                  <a:srgbClr val="C00000"/>
                </a:solidFill>
              </a:rPr>
              <a:t>to connect  V6 with xPDM/ERP/CRM/etc systems</a:t>
            </a:r>
          </a:p>
        </p:txBody>
      </p:sp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15300" y="260350"/>
            <a:ext cx="2541588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12775" y="474663"/>
            <a:ext cx="8501063" cy="603250"/>
          </a:xfrm>
        </p:spPr>
        <p:txBody>
          <a:bodyPr/>
          <a:lstStyle/>
          <a:p>
            <a:r>
              <a:rPr lang="en-US" sz="3600" smtClean="0"/>
              <a:t>Remote Access V6 / V6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541338" y="546100"/>
            <a:ext cx="8501062" cy="603250"/>
          </a:xfrm>
        </p:spPr>
        <p:txBody>
          <a:bodyPr/>
          <a:lstStyle/>
          <a:p>
            <a:pPr marL="530225" indent="-530225"/>
            <a:r>
              <a:rPr lang="en-US" sz="3600" smtClean="0"/>
              <a:t>Data Exchange V6 / Other Systems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16" name="AutoShape 12"/>
          <p:cNvSpPr>
            <a:spLocks noChangeArrowheads="1"/>
          </p:cNvSpPr>
          <p:nvPr/>
        </p:nvSpPr>
        <p:spPr bwMode="auto">
          <a:xfrm>
            <a:off x="1473718" y="4304303"/>
            <a:ext cx="7604833" cy="2534281"/>
          </a:xfrm>
          <a:prstGeom prst="roundRect">
            <a:avLst>
              <a:gd name="adj" fmla="val 4264"/>
            </a:avLst>
          </a:prstGeom>
          <a:gradFill rotWithShape="1">
            <a:gsLst>
              <a:gs pos="0">
                <a:srgbClr val="3366FF">
                  <a:gamma/>
                  <a:shade val="46275"/>
                  <a:invGamma/>
                  <a:alpha val="0"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  <a:alpha val="0"/>
                </a:srgbClr>
              </a:gs>
            </a:gsLst>
            <a:lin ang="2700000" scaled="1"/>
          </a:gradFill>
          <a:ln w="1905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lIns="106326" tIns="53163" rIns="42531" bIns="53163"/>
          <a:lstStyle/>
          <a:p>
            <a:pPr>
              <a:defRPr/>
            </a:pPr>
            <a:r>
              <a:rPr lang="en-US" sz="1900" i="1" dirty="0">
                <a:solidFill>
                  <a:srgbClr val="CC0000"/>
                </a:solidFill>
              </a:rPr>
              <a:t>Transfer of BOM and exact geometry</a:t>
            </a:r>
          </a:p>
        </p:txBody>
      </p:sp>
      <p:sp>
        <p:nvSpPr>
          <p:cNvPr id="55301" name="Rectangle 11"/>
          <p:cNvSpPr>
            <a:spLocks noGrp="1" noChangeArrowheads="1"/>
          </p:cNvSpPr>
          <p:nvPr>
            <p:ph type="title"/>
          </p:nvPr>
        </p:nvSpPr>
        <p:spPr>
          <a:xfrm>
            <a:off x="908050" y="171450"/>
            <a:ext cx="9891713" cy="514350"/>
          </a:xfrm>
        </p:spPr>
        <p:txBody>
          <a:bodyPr/>
          <a:lstStyle/>
          <a:p>
            <a:r>
              <a:rPr lang="en-US" sz="3200" smtClean="0"/>
              <a:t>Data Exchange V6 / Other Systems 1/3</a:t>
            </a:r>
          </a:p>
        </p:txBody>
      </p:sp>
      <p:sp>
        <p:nvSpPr>
          <p:cNvPr id="553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0900" y="2079625"/>
            <a:ext cx="8478838" cy="1681163"/>
          </a:xfrm>
        </p:spPr>
        <p:txBody>
          <a:bodyPr/>
          <a:lstStyle/>
          <a:p>
            <a:pPr>
              <a:buFont typeface="Marlett" pitchFamily="2" charset="2"/>
              <a:buNone/>
            </a:pPr>
            <a:r>
              <a:rPr lang="en-US" smtClean="0"/>
              <a:t>Direct STEP Import of PLM Engineering Data in V6</a:t>
            </a:r>
          </a:p>
          <a:p>
            <a:r>
              <a:rPr lang="en-US" smtClean="0"/>
              <a:t>Import from external Product Data Management (PDM) system.</a:t>
            </a:r>
          </a:p>
          <a:p>
            <a:r>
              <a:rPr lang="en-US" smtClean="0"/>
              <a:t>The data imported can be: </a:t>
            </a:r>
          </a:p>
          <a:p>
            <a:pPr lvl="1"/>
            <a:r>
              <a:rPr lang="en-US" smtClean="0"/>
              <a:t>the Product Structure</a:t>
            </a:r>
          </a:p>
          <a:p>
            <a:pPr lvl="1"/>
            <a:r>
              <a:rPr lang="en-US" smtClean="0"/>
              <a:t>the geometry in V5 or STEP format</a:t>
            </a:r>
            <a:endParaRPr lang="en-US" sz="2100" smtClean="0"/>
          </a:p>
        </p:txBody>
      </p:sp>
      <p:pic>
        <p:nvPicPr>
          <p:cNvPr id="5530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6650" y="4383088"/>
            <a:ext cx="2784475" cy="1590675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</p:spPr>
      </p:pic>
      <p:pic>
        <p:nvPicPr>
          <p:cNvPr id="55304" name="Picture 7" descr="SNAG-15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0038" y="4884738"/>
            <a:ext cx="3054350" cy="184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5305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99025" y="6008688"/>
            <a:ext cx="4181475" cy="148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6" name="AutoShape 13"/>
          <p:cNvSpPr>
            <a:spLocks noChangeArrowheads="1"/>
          </p:cNvSpPr>
          <p:nvPr/>
        </p:nvSpPr>
        <p:spPr bwMode="auto">
          <a:xfrm rot="-933619">
            <a:off x="4330700" y="5251450"/>
            <a:ext cx="2465388" cy="388938"/>
          </a:xfrm>
          <a:custGeom>
            <a:avLst/>
            <a:gdLst>
              <a:gd name="T0" fmla="*/ 211062076 w 21600"/>
              <a:gd name="T1" fmla="*/ 0 h 21600"/>
              <a:gd name="T2" fmla="*/ 0 w 21600"/>
              <a:gd name="T3" fmla="*/ 3498983 h 21600"/>
              <a:gd name="T4" fmla="*/ 211062076 w 21600"/>
              <a:gd name="T5" fmla="*/ 6997949 h 21600"/>
              <a:gd name="T6" fmla="*/ 281416063 w 21600"/>
              <a:gd name="T7" fmla="*/ 349898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99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106326" tIns="53163" rIns="42531" bIns="53163" anchor="ctr"/>
          <a:lstStyle/>
          <a:p>
            <a:endParaRPr lang="en-US"/>
          </a:p>
        </p:txBody>
      </p:sp>
      <p:sp>
        <p:nvSpPr>
          <p:cNvPr id="55307" name="TextBox 9"/>
          <p:cNvSpPr txBox="1">
            <a:spLocks noChangeArrowheads="1"/>
          </p:cNvSpPr>
          <p:nvPr/>
        </p:nvSpPr>
        <p:spPr bwMode="auto">
          <a:xfrm>
            <a:off x="469900" y="903288"/>
            <a:ext cx="8758238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Leverages Open Standard Formats </a:t>
            </a:r>
            <a:br>
              <a:rPr lang="en-US" sz="2300" i="1">
                <a:solidFill>
                  <a:srgbClr val="C00000"/>
                </a:solidFill>
              </a:rPr>
            </a:br>
            <a:r>
              <a:rPr lang="en-US" sz="2300" i="1">
                <a:solidFill>
                  <a:srgbClr val="C00000"/>
                </a:solidFill>
              </a:rPr>
              <a:t>to Maximize Collaboration within Heterogeneous Environments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458788" y="1917700"/>
            <a:ext cx="9950450" cy="1557338"/>
          </a:xfrm>
        </p:spPr>
        <p:txBody>
          <a:bodyPr/>
          <a:lstStyle/>
          <a:p>
            <a:pPr marL="396879" indent="-396879">
              <a:spcBef>
                <a:spcPts val="0"/>
              </a:spcBef>
              <a:defRPr/>
            </a:pPr>
            <a:r>
              <a:rPr lang="en-US" b="0" dirty="0" smtClean="0"/>
              <a:t>DXF, IGES2D, IGES3D, STEP AP214; AP203 ed1 &amp; ed2</a:t>
            </a:r>
          </a:p>
          <a:p>
            <a:pPr marL="396879" indent="-396879">
              <a:spcBef>
                <a:spcPts val="0"/>
              </a:spcBef>
              <a:defRPr/>
            </a:pPr>
            <a:r>
              <a:rPr lang="en-US" b="0" dirty="0" smtClean="0"/>
              <a:t>Interactive and/or batch processes</a:t>
            </a:r>
          </a:p>
          <a:p>
            <a:pPr marL="396879" indent="-396879">
              <a:spcBef>
                <a:spcPts val="0"/>
              </a:spcBef>
              <a:defRPr/>
            </a:pPr>
            <a:r>
              <a:rPr lang="en-US" b="0" dirty="0" smtClean="0"/>
              <a:t>IGES3D, STEP: 3D Geometry, topology &amp; product structure</a:t>
            </a:r>
          </a:p>
          <a:p>
            <a:pPr marL="396879" indent="-396879">
              <a:spcBef>
                <a:spcPts val="0"/>
              </a:spcBef>
              <a:defRPr/>
            </a:pPr>
            <a:r>
              <a:rPr lang="en-US" b="0" dirty="0" smtClean="0"/>
              <a:t>STEP: advanced validation properties, such as Clouds of points on surfaces that guarantee the Geometry conversion integrity during an exchange</a:t>
            </a:r>
          </a:p>
          <a:p>
            <a:pPr>
              <a:defRPr/>
            </a:pPr>
            <a:endParaRPr lang="fr-FR" sz="21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1470025" y="5834063"/>
            <a:ext cx="3917950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/>
          <a:lstStyle/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1600" kern="0" dirty="0">
                <a:solidFill>
                  <a:srgbClr val="120C80"/>
                </a:solidFill>
                <a:latin typeface="+mn-lt"/>
              </a:rPr>
              <a:t>DXF: Import/export</a:t>
            </a:r>
          </a:p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1600" kern="0" dirty="0">
                <a:solidFill>
                  <a:srgbClr val="120C80"/>
                </a:solidFill>
                <a:latin typeface="+mn-lt"/>
              </a:rPr>
              <a:t>IGES : Import/export</a:t>
            </a:r>
          </a:p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1600" kern="0" dirty="0">
                <a:solidFill>
                  <a:srgbClr val="120C80"/>
                </a:solidFill>
                <a:latin typeface="+mn-lt"/>
              </a:rPr>
              <a:t>IGES2D: Import/export</a:t>
            </a:r>
          </a:p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1600" kern="0" dirty="0">
                <a:solidFill>
                  <a:srgbClr val="120C80"/>
                </a:solidFill>
                <a:latin typeface="+mn-lt"/>
              </a:rPr>
              <a:t>STEP: Import/export</a:t>
            </a:r>
          </a:p>
        </p:txBody>
      </p:sp>
      <p:grpSp>
        <p:nvGrpSpPr>
          <p:cNvPr id="56324" name="Group 20"/>
          <p:cNvGrpSpPr>
            <a:grpSpLocks/>
          </p:cNvGrpSpPr>
          <p:nvPr/>
        </p:nvGrpSpPr>
        <p:grpSpPr bwMode="auto">
          <a:xfrm>
            <a:off x="1112838" y="3617913"/>
            <a:ext cx="2687637" cy="2147887"/>
            <a:chOff x="1284288" y="3697288"/>
            <a:chExt cx="2828925" cy="2282825"/>
          </a:xfrm>
        </p:grpSpPr>
        <p:grpSp>
          <p:nvGrpSpPr>
            <p:cNvPr id="56333" name="Circular Arrow 19"/>
            <p:cNvGrpSpPr>
              <a:grpSpLocks/>
            </p:cNvGrpSpPr>
            <p:nvPr/>
          </p:nvGrpSpPr>
          <p:grpSpPr bwMode="auto">
            <a:xfrm>
              <a:off x="1284288" y="4229100"/>
              <a:ext cx="806450" cy="1158875"/>
              <a:chOff x="503" y="1774"/>
              <a:chExt cx="430" cy="641"/>
            </a:xfrm>
          </p:grpSpPr>
          <p:pic>
            <p:nvPicPr>
              <p:cNvPr id="56337" name="Circular Arrow 19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03" y="1774"/>
                <a:ext cx="430" cy="6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338" name="Text Box 2"/>
              <p:cNvSpPr txBox="1">
                <a:spLocks noChangeArrowheads="1"/>
              </p:cNvSpPr>
              <p:nvPr/>
            </p:nvSpPr>
            <p:spPr bwMode="auto">
              <a:xfrm rot="-4786851">
                <a:off x="654" y="1855"/>
                <a:ext cx="396" cy="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eaVert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633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22475" y="3709988"/>
              <a:ext cx="2090738" cy="227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35" name="TextBox 8"/>
            <p:cNvSpPr txBox="1">
              <a:spLocks noChangeArrowheads="1"/>
            </p:cNvSpPr>
            <p:nvPr/>
          </p:nvSpPr>
          <p:spPr bwMode="auto">
            <a:xfrm>
              <a:off x="2986088" y="3697288"/>
              <a:ext cx="1117600" cy="292100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Native Part</a:t>
              </a:r>
            </a:p>
          </p:txBody>
        </p:sp>
        <p:sp>
          <p:nvSpPr>
            <p:cNvPr id="56336" name="TextBox 9"/>
            <p:cNvSpPr txBox="1">
              <a:spLocks noChangeArrowheads="1"/>
            </p:cNvSpPr>
            <p:nvPr/>
          </p:nvSpPr>
          <p:spPr bwMode="auto">
            <a:xfrm>
              <a:off x="2984500" y="4868863"/>
              <a:ext cx="1114425" cy="292100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lIns="106326" tIns="53163" rIns="106326" bIns="53163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STEP Open</a:t>
              </a:r>
            </a:p>
          </p:txBody>
        </p:sp>
      </p:grpSp>
      <p:sp>
        <p:nvSpPr>
          <p:cNvPr id="56325" name="TextBox 11"/>
          <p:cNvSpPr txBox="1">
            <a:spLocks noChangeArrowheads="1"/>
          </p:cNvSpPr>
          <p:nvPr/>
        </p:nvSpPr>
        <p:spPr bwMode="auto">
          <a:xfrm>
            <a:off x="5840413" y="4725988"/>
            <a:ext cx="4048125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/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120C80"/>
                </a:solidFill>
              </a:rPr>
              <a:t>IGES: 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rgbClr val="120C80"/>
                </a:solidFill>
              </a:rPr>
              <a:t>Support of flexible assembly</a:t>
            </a:r>
          </a:p>
          <a:p>
            <a:pPr>
              <a:lnSpc>
                <a:spcPct val="90000"/>
              </a:lnSpc>
            </a:pPr>
            <a:endParaRPr lang="en-US" sz="1600">
              <a:solidFill>
                <a:srgbClr val="120C8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rgbClr val="120C80"/>
                </a:solidFill>
              </a:rPr>
              <a:t>STEP: 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rgbClr val="120C80"/>
                </a:solidFill>
              </a:rPr>
              <a:t>Support of flexible assembly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rgbClr val="120C80"/>
                </a:solidFill>
              </a:rPr>
              <a:t>Support of COPS (validation properties)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rgbClr val="120C80"/>
                </a:solidFill>
              </a:rPr>
              <a:t>Import of nested assemblies</a:t>
            </a:r>
          </a:p>
          <a:p>
            <a:pPr>
              <a:lnSpc>
                <a:spcPct val="90000"/>
              </a:lnSpc>
            </a:pPr>
            <a:endParaRPr lang="en-US" sz="1600">
              <a:solidFill>
                <a:srgbClr val="120C80"/>
              </a:solidFill>
            </a:endParaRPr>
          </a:p>
        </p:txBody>
      </p:sp>
      <p:pic>
        <p:nvPicPr>
          <p:cNvPr id="563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5775" y="3719513"/>
            <a:ext cx="21748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TextBox 14"/>
          <p:cNvSpPr txBox="1">
            <a:spLocks noChangeArrowheads="1"/>
          </p:cNvSpPr>
          <p:nvPr/>
        </p:nvSpPr>
        <p:spPr bwMode="auto">
          <a:xfrm>
            <a:off x="7462838" y="3724275"/>
            <a:ext cx="1565275" cy="2921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COPS Validation</a:t>
            </a:r>
          </a:p>
        </p:txBody>
      </p:sp>
      <p:sp>
        <p:nvSpPr>
          <p:cNvPr id="17" name="Freeform 16"/>
          <p:cNvSpPr/>
          <p:nvPr/>
        </p:nvSpPr>
        <p:spPr>
          <a:xfrm>
            <a:off x="1244600" y="6418263"/>
            <a:ext cx="8393113" cy="487362"/>
          </a:xfrm>
          <a:custGeom>
            <a:avLst/>
            <a:gdLst>
              <a:gd name="connsiteX0" fmla="*/ 0 w 7105973"/>
              <a:gd name="connsiteY0" fmla="*/ 619932 h 619932"/>
              <a:gd name="connsiteX1" fmla="*/ 2998922 w 7105973"/>
              <a:gd name="connsiteY1" fmla="*/ 619932 h 619932"/>
              <a:gd name="connsiteX2" fmla="*/ 3866827 w 7105973"/>
              <a:gd name="connsiteY2" fmla="*/ 0 h 619932"/>
              <a:gd name="connsiteX3" fmla="*/ 7105973 w 7105973"/>
              <a:gd name="connsiteY3" fmla="*/ 0 h 61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5973" h="619932">
                <a:moveTo>
                  <a:pt x="0" y="619932"/>
                </a:moveTo>
                <a:lnTo>
                  <a:pt x="2998922" y="619932"/>
                </a:lnTo>
                <a:lnTo>
                  <a:pt x="3866827" y="0"/>
                </a:lnTo>
                <a:lnTo>
                  <a:pt x="7105973" y="0"/>
                </a:ln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lIns="106326" tIns="53163" rIns="106326" bIns="5316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55713" y="6977063"/>
            <a:ext cx="32877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/>
          <a:lstStyle/>
          <a:p>
            <a:pPr algn="ctr">
              <a:lnSpc>
                <a:spcPct val="90000"/>
              </a:lnSpc>
              <a:defRPr/>
            </a:pPr>
            <a:r>
              <a:rPr lang="en-US" sz="1900" b="1" i="1" kern="0" dirty="0">
                <a:solidFill>
                  <a:srgbClr val="120C80"/>
                </a:solidFill>
                <a:latin typeface="+mn-lt"/>
              </a:rPr>
              <a:t>V6R2009x</a:t>
            </a:r>
            <a:br>
              <a:rPr lang="en-US" sz="1900" b="1" i="1" kern="0" dirty="0">
                <a:solidFill>
                  <a:srgbClr val="120C80"/>
                </a:solidFill>
                <a:latin typeface="+mn-lt"/>
              </a:rPr>
            </a:br>
            <a:r>
              <a:rPr lang="en-US" sz="1900" b="1" i="1" kern="0" dirty="0">
                <a:solidFill>
                  <a:srgbClr val="120C80"/>
                </a:solidFill>
                <a:latin typeface="+mn-lt"/>
              </a:rPr>
              <a:t>CATIA V5R19</a:t>
            </a:r>
          </a:p>
          <a:p>
            <a:pPr algn="ctr">
              <a:lnSpc>
                <a:spcPct val="90000"/>
              </a:lnSpc>
              <a:defRPr/>
            </a:pPr>
            <a:endParaRPr lang="en-US" sz="1900" b="1" i="1" kern="0" dirty="0">
              <a:solidFill>
                <a:srgbClr val="120C80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2200" y="6483350"/>
            <a:ext cx="32893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/>
          <a:lstStyle/>
          <a:p>
            <a:pPr algn="ctr">
              <a:lnSpc>
                <a:spcPct val="90000"/>
              </a:lnSpc>
              <a:defRPr/>
            </a:pPr>
            <a:r>
              <a:rPr lang="en-US" sz="1900" b="1" i="1" kern="0" dirty="0">
                <a:solidFill>
                  <a:srgbClr val="120C80"/>
                </a:solidFill>
                <a:latin typeface="+mn-lt"/>
              </a:rPr>
              <a:t>Up Coming Release</a:t>
            </a:r>
          </a:p>
          <a:p>
            <a:pPr algn="ctr">
              <a:lnSpc>
                <a:spcPct val="90000"/>
              </a:lnSpc>
              <a:defRPr/>
            </a:pPr>
            <a:endParaRPr lang="en-US" sz="1900" b="1" i="1" kern="0" dirty="0">
              <a:solidFill>
                <a:srgbClr val="120C80"/>
              </a:solidFill>
              <a:latin typeface="+mn-lt"/>
            </a:endParaRPr>
          </a:p>
        </p:txBody>
      </p:sp>
      <p:sp>
        <p:nvSpPr>
          <p:cNvPr id="5633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Data Exchange V6 / Other Systems 2/3</a:t>
            </a:r>
          </a:p>
        </p:txBody>
      </p:sp>
      <p:sp>
        <p:nvSpPr>
          <p:cNvPr id="56332" name="TextBox 22"/>
          <p:cNvSpPr txBox="1">
            <a:spLocks noChangeArrowheads="1"/>
          </p:cNvSpPr>
          <p:nvPr/>
        </p:nvSpPr>
        <p:spPr bwMode="auto">
          <a:xfrm>
            <a:off x="612775" y="831850"/>
            <a:ext cx="86868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Leverages Open Standard Formats </a:t>
            </a:r>
            <a:br>
              <a:rPr lang="en-US" sz="2300" i="1">
                <a:solidFill>
                  <a:srgbClr val="C00000"/>
                </a:solidFill>
              </a:rPr>
            </a:br>
            <a:r>
              <a:rPr lang="en-US" sz="2300" i="1">
                <a:solidFill>
                  <a:srgbClr val="C00000"/>
                </a:solidFill>
              </a:rPr>
              <a:t>to Maximize Collaboration within Heterogeneous Environments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77800" y="1981200"/>
            <a:ext cx="5722938" cy="47815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Partners providing JT to 3DXML Converter</a:t>
            </a:r>
          </a:p>
          <a:p>
            <a:pPr lvl="1">
              <a:defRPr/>
            </a:pPr>
            <a:r>
              <a:rPr lang="en-US" dirty="0" smtClean="0"/>
              <a:t>Example of partnerships providing value by connecting industry standards for automotive value.  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dirty="0" smtClean="0"/>
              <a:t>Functional Capabilities</a:t>
            </a:r>
          </a:p>
          <a:p>
            <a:pPr marL="531632" lvl="1" indent="-260279">
              <a:defRPr/>
            </a:pPr>
            <a:r>
              <a:rPr lang="en-US" dirty="0" smtClean="0">
                <a:solidFill>
                  <a:schemeClr val="accent2"/>
                </a:solidFill>
              </a:rPr>
              <a:t>Translation of single parts and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assemblies</a:t>
            </a:r>
          </a:p>
          <a:p>
            <a:pPr marL="531632" lvl="1" indent="-260279">
              <a:defRPr/>
            </a:pPr>
            <a:r>
              <a:rPr lang="en-US" dirty="0" smtClean="0">
                <a:solidFill>
                  <a:schemeClr val="accent2"/>
                </a:solidFill>
              </a:rPr>
              <a:t>Convert JT BREP / Tessellated to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3DXML</a:t>
            </a:r>
          </a:p>
          <a:p>
            <a:pPr marL="531632" lvl="1" indent="-260279">
              <a:defRPr/>
            </a:pPr>
            <a:r>
              <a:rPr lang="en-US" dirty="0" smtClean="0">
                <a:solidFill>
                  <a:schemeClr val="accent2"/>
                </a:solidFill>
              </a:rPr>
              <a:t>Supports both JT_BREP &amp; XT_BREP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Precise Shape representations</a:t>
            </a:r>
          </a:p>
          <a:p>
            <a:pPr marL="531632" lvl="1" indent="-260279">
              <a:defRPr/>
            </a:pPr>
            <a:r>
              <a:rPr lang="en-US" dirty="0" smtClean="0">
                <a:solidFill>
                  <a:schemeClr val="accent2"/>
                </a:solidFill>
              </a:rPr>
              <a:t>Support JT PMI translation</a:t>
            </a:r>
          </a:p>
          <a:p>
            <a:pPr marL="531632" lvl="1" indent="-260279">
              <a:defRPr/>
            </a:pPr>
            <a:r>
              <a:rPr lang="en-US" dirty="0" smtClean="0">
                <a:solidFill>
                  <a:schemeClr val="accent2"/>
                </a:solidFill>
              </a:rPr>
              <a:t>Command line and </a:t>
            </a:r>
            <a:r>
              <a:rPr lang="en-US" dirty="0" err="1" smtClean="0">
                <a:solidFill>
                  <a:schemeClr val="accent2"/>
                </a:solidFill>
              </a:rPr>
              <a:t>CADverter</a:t>
            </a:r>
            <a:endParaRPr lang="en-US" dirty="0" smtClean="0">
              <a:solidFill>
                <a:schemeClr val="accent2"/>
              </a:solidFill>
            </a:endParaRPr>
          </a:p>
          <a:p>
            <a:pPr marL="531632" lvl="1" indent="-260279">
              <a:defRPr/>
            </a:pPr>
            <a:r>
              <a:rPr lang="en-US" dirty="0" smtClean="0">
                <a:solidFill>
                  <a:schemeClr val="accent2"/>
                </a:solidFill>
              </a:rPr>
              <a:t>User Interface Support</a:t>
            </a:r>
            <a:endParaRPr lang="fr-FR" dirty="0"/>
          </a:p>
        </p:txBody>
      </p:sp>
      <p:pic>
        <p:nvPicPr>
          <p:cNvPr id="573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8443" y="3475828"/>
            <a:ext cx="4781550" cy="34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7138" y="2530475"/>
            <a:ext cx="406717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ircular Arrow 10"/>
          <p:cNvSpPr/>
          <p:nvPr/>
        </p:nvSpPr>
        <p:spPr>
          <a:xfrm rot="17969519">
            <a:off x="5128028" y="3625985"/>
            <a:ext cx="2659421" cy="2758494"/>
          </a:xfrm>
          <a:prstGeom prst="circularArrow">
            <a:avLst>
              <a:gd name="adj1" fmla="val 12500"/>
              <a:gd name="adj2" fmla="val 1050684"/>
              <a:gd name="adj3" fmla="val 20457681"/>
              <a:gd name="adj4" fmla="val 3918752"/>
              <a:gd name="adj5" fmla="val 142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06326" tIns="53163" rIns="106326" bIns="53163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7352" name="Title 8"/>
          <p:cNvSpPr>
            <a:spLocks noGrp="1"/>
          </p:cNvSpPr>
          <p:nvPr>
            <p:ph type="title"/>
          </p:nvPr>
        </p:nvSpPr>
        <p:spPr>
          <a:xfrm>
            <a:off x="908050" y="171450"/>
            <a:ext cx="7778750" cy="514350"/>
          </a:xfrm>
        </p:spPr>
        <p:txBody>
          <a:bodyPr/>
          <a:lstStyle/>
          <a:p>
            <a:r>
              <a:rPr lang="en-US" sz="3200" smtClean="0"/>
              <a:t>Data Exchange V6 / Other Systems 3/3</a:t>
            </a:r>
          </a:p>
        </p:txBody>
      </p:sp>
      <p:pic>
        <p:nvPicPr>
          <p:cNvPr id="57353" name="Picture 2"/>
          <p:cNvPicPr>
            <a:picLocks noChangeAspect="1" noChangeArrowheads="1"/>
          </p:cNvPicPr>
          <p:nvPr/>
        </p:nvPicPr>
        <p:blipFill>
          <a:blip r:embed="rId5"/>
          <a:srcRect r="66479"/>
          <a:stretch>
            <a:fillRect/>
          </a:stretch>
        </p:blipFill>
        <p:spPr bwMode="auto">
          <a:xfrm>
            <a:off x="8056563" y="2136775"/>
            <a:ext cx="2592387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4" name="Picture 2"/>
          <p:cNvPicPr>
            <a:picLocks noChangeAspect="1" noChangeArrowheads="1"/>
          </p:cNvPicPr>
          <p:nvPr/>
        </p:nvPicPr>
        <p:blipFill>
          <a:blip r:embed="rId6"/>
          <a:srcRect l="967" t="12854" r="80453" b="81245"/>
          <a:stretch>
            <a:fillRect/>
          </a:stretch>
        </p:blipFill>
        <p:spPr bwMode="auto">
          <a:xfrm>
            <a:off x="6408738" y="1746250"/>
            <a:ext cx="26066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5" name="TextBox 13"/>
          <p:cNvSpPr txBox="1">
            <a:spLocks noChangeArrowheads="1"/>
          </p:cNvSpPr>
          <p:nvPr/>
        </p:nvSpPr>
        <p:spPr bwMode="auto">
          <a:xfrm>
            <a:off x="684213" y="831850"/>
            <a:ext cx="86868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Leverages Industry Formats </a:t>
            </a:r>
            <a:br>
              <a:rPr lang="en-US" sz="2300" i="1">
                <a:solidFill>
                  <a:srgbClr val="C00000"/>
                </a:solidFill>
              </a:rPr>
            </a:br>
            <a:r>
              <a:rPr lang="en-US" sz="2300" i="1">
                <a:solidFill>
                  <a:srgbClr val="C00000"/>
                </a:solidFill>
              </a:rPr>
              <a:t>to Maximize Collaboration within Heterogeneous Environments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Take Away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71488" y="1498600"/>
            <a:ext cx="10050462" cy="4427538"/>
          </a:xfrm>
        </p:spPr>
        <p:txBody>
          <a:bodyPr/>
          <a:lstStyle/>
          <a:p>
            <a:r>
              <a:rPr lang="en-US" smtClean="0"/>
              <a:t>V6 technology and platform enable to </a:t>
            </a:r>
            <a:r>
              <a:rPr lang="en-US" smtClean="0">
                <a:solidFill>
                  <a:srgbClr val="FF0000"/>
                </a:solidFill>
              </a:rPr>
              <a:t>accommodate many different types of Supply Chain typology, </a:t>
            </a:r>
            <a:r>
              <a:rPr lang="en-US" smtClean="0"/>
              <a:t>based on the specific collaboration rules and processes OEM and Suppliers want to establish.</a:t>
            </a:r>
          </a:p>
          <a:p>
            <a:r>
              <a:rPr lang="en-US" smtClean="0"/>
              <a:t>V6 provides customers with </a:t>
            </a:r>
            <a:r>
              <a:rPr lang="en-US" smtClean="0">
                <a:solidFill>
                  <a:srgbClr val="FF0000"/>
                </a:solidFill>
              </a:rPr>
              <a:t>flexible and complementary approaches</a:t>
            </a:r>
            <a:r>
              <a:rPr lang="en-US" smtClean="0"/>
              <a:t> to handle their Supply Chain interactions: Online / Remote Access and / or Data Exchanges.</a:t>
            </a:r>
          </a:p>
          <a:p>
            <a:r>
              <a:rPr lang="en-US" smtClean="0"/>
              <a:t>V6 enables to </a:t>
            </a:r>
            <a:r>
              <a:rPr lang="en-US" smtClean="0">
                <a:solidFill>
                  <a:srgbClr val="FF0000"/>
                </a:solidFill>
              </a:rPr>
              <a:t>cover many supply chain interaction scenarios</a:t>
            </a:r>
            <a:r>
              <a:rPr lang="en-US" smtClean="0"/>
              <a:t>, from simple / low semantic exchanges to complex collaborative business processes integration.</a:t>
            </a:r>
          </a:p>
          <a:p>
            <a:r>
              <a:rPr lang="en-US" smtClean="0"/>
              <a:t>V6 supports </a:t>
            </a:r>
            <a:r>
              <a:rPr lang="en-US" smtClean="0">
                <a:solidFill>
                  <a:srgbClr val="FF0000"/>
                </a:solidFill>
              </a:rPr>
              <a:t>heterogeneous environments,</a:t>
            </a:r>
            <a:r>
              <a:rPr lang="en-US" smtClean="0"/>
              <a:t> including V6 / V5 / V4 and relies on </a:t>
            </a:r>
            <a:r>
              <a:rPr lang="en-US" smtClean="0">
                <a:solidFill>
                  <a:srgbClr val="FF0000"/>
                </a:solidFill>
              </a:rPr>
              <a:t>open standard formats </a:t>
            </a:r>
            <a:r>
              <a:rPr lang="en-US" smtClean="0"/>
              <a:t>such as STEP and IGES to address xPDM / xCAD collaboration.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Supply</a:t>
            </a:r>
            <a:r>
              <a:rPr lang="en-US" sz="2800" smtClean="0"/>
              <a:t> Chain Collaboration: Packaging</a:t>
            </a:r>
            <a:endParaRPr lang="fr-FR" sz="2800" smtClean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2846" y="2436875"/>
          <a:ext cx="10228919" cy="521151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3993"/>
                <a:gridCol w="617129"/>
                <a:gridCol w="1697105"/>
                <a:gridCol w="1157118"/>
                <a:gridCol w="1280543"/>
                <a:gridCol w="1234258"/>
                <a:gridCol w="1265116"/>
                <a:gridCol w="1357684"/>
                <a:gridCol w="1295973"/>
              </a:tblGrid>
              <a:tr h="433829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107998" marR="107998" marT="52059" marB="5205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Ref.</a:t>
                      </a:r>
                      <a:endParaRPr lang="fr-FR" sz="1400" b="1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ysClr val="windowText" lastClr="000000"/>
                          </a:solidFill>
                        </a:rPr>
                        <a:t>Product Name</a:t>
                      </a:r>
                      <a:endParaRPr lang="fr-F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V6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/ V6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800" baseline="0" dirty="0" smtClean="0">
                          <a:solidFill>
                            <a:schemeClr val="tx1"/>
                          </a:solidFill>
                        </a:rPr>
                        <a:t>Remote Access</a:t>
                      </a:r>
                      <a:endParaRPr lang="fr-FR" sz="800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V6 / V6</a:t>
                      </a:r>
                    </a:p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US" sz="800" baseline="0" dirty="0" smtClean="0">
                          <a:solidFill>
                            <a:schemeClr val="tx1"/>
                          </a:solidFill>
                        </a:rPr>
                        <a:t> Exchanges </a:t>
                      </a:r>
                      <a:endParaRPr lang="fr-FR" sz="800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V6 / V5</a:t>
                      </a:r>
                      <a:br>
                        <a:rPr lang="en-US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Remote Access</a:t>
                      </a:r>
                      <a:endParaRPr lang="fr-FR" sz="800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F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V6 / V5</a:t>
                      </a:r>
                      <a:br>
                        <a:rPr lang="en-US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Data Exchange</a:t>
                      </a:r>
                      <a:endParaRPr lang="fr-FR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V6 /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xCADs</a:t>
                      </a: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Remote</a:t>
                      </a:r>
                      <a:r>
                        <a:rPr lang="en-US" sz="800" baseline="0" dirty="0" smtClean="0">
                          <a:solidFill>
                            <a:schemeClr val="tx1"/>
                          </a:solidFill>
                        </a:rPr>
                        <a:t> Access</a:t>
                      </a:r>
                      <a:endParaRPr lang="fr-FR" sz="800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V6 /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xCADs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Data Exchange</a:t>
                      </a:r>
                      <a:endParaRPr lang="fr-FR" sz="800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107998" marT="52059" marB="520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</a:tr>
              <a:tr h="242944">
                <a:tc rowSpan="8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Partner</a:t>
                      </a:r>
                      <a:endParaRPr lang="fr-FR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107998" marR="53999" marT="52059" marB="52059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LIV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ENOVIA 3DLive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8176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CT5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ENOVIA Collaborative Design for CATIAV5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4294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DEC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ENOVIA Designer Central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4294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CPF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ENOVIA Live Collaboration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42944">
                <a:tc vMerge="1"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VPM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ENOVIA VPM Central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9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8176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FCS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ENOVIA File Collaboration Server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fr-FR" sz="9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Optional but highly recommended</a:t>
                      </a:r>
                      <a:endParaRPr lang="fr-FR" sz="900" b="0" i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fr-FR" sz="9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fr-FR" sz="9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8176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VSC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ENOVIA VPM Supply chain Collaborative engineering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81769">
                <a:tc vMerge="1">
                  <a:txBody>
                    <a:bodyPr/>
                    <a:lstStyle/>
                    <a:p>
                      <a:pPr algn="ctr"/>
                      <a:endParaRPr lang="fr-FR" sz="1800" b="1" dirty="0"/>
                    </a:p>
                  </a:txBody>
                  <a:tcPr marR="45720" vert="vert" anchor="ctr"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xCAD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ENOVIA Collaborative Design for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xCAD</a:t>
                      </a:r>
                      <a:endParaRPr lang="en-US" sz="900" dirty="0" smtClean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156178">
                <a:tc>
                  <a:txBody>
                    <a:bodyPr/>
                    <a:lstStyle/>
                    <a:p>
                      <a:pPr algn="ctr"/>
                      <a:endParaRPr lang="fr-FR" sz="300" b="1" dirty="0"/>
                    </a:p>
                  </a:txBody>
                  <a:tcPr marL="107998" marR="53999" marT="52059" marB="52059" vert="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00" dirty="0"/>
                    </a:p>
                  </a:txBody>
                  <a:tcPr marL="107998" marR="53999" marT="52059" marB="52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300" dirty="0"/>
                    </a:p>
                  </a:txBody>
                  <a:tcPr marL="107998" marR="53999" marT="52059" marB="52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242944">
                <a:tc rowSpan="7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OEM</a:t>
                      </a:r>
                      <a:endParaRPr lang="fr-FR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107998" marR="53999" marT="52059" marB="52059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LIV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ENOVIA 3DLive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4294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CPF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ENOVIA Live Collaboration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4294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VPM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ENOVIA VPM Central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8176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FCS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ENOVIA 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dirty="0" smtClean="0"/>
                        <a:t>File Collaboration Server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fr-FR" sz="9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Optional but highly recommended</a:t>
                      </a:r>
                      <a:endParaRPr lang="fr-FR" sz="900" b="0" i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fr-FR" sz="9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fr-FR" sz="9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4294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DEC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ENOVIA Designer Central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8176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VSC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ENOVIA VPM Supply chain Collaborative engineering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81769">
                <a:tc vMerge="1">
                  <a:txBody>
                    <a:bodyPr/>
                    <a:lstStyle/>
                    <a:p>
                      <a:pPr algn="ctr"/>
                      <a:endParaRPr lang="fr-FR" sz="1800" b="1" dirty="0"/>
                    </a:p>
                  </a:txBody>
                  <a:tcPr marR="45720" vert="vert" anchor="ctr"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STP</a:t>
                      </a:r>
                      <a:endParaRPr lang="fr-FR" sz="900" dirty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ENOVIA STEP</a:t>
                      </a:r>
                      <a:r>
                        <a:rPr lang="en-US" sz="900" baseline="0" dirty="0" smtClean="0"/>
                        <a:t> Configured Interface</a:t>
                      </a:r>
                      <a:endParaRPr lang="en-US" sz="900" dirty="0" smtClean="0"/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fr-F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7998" marR="53999" marT="52059" marB="520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7783513" y="20638"/>
            <a:ext cx="2970212" cy="34766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326" tIns="53163" rIns="106326" bIns="53163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</a:rPr>
              <a:t>NOT a Customer Facing Slide</a:t>
            </a:r>
          </a:p>
        </p:txBody>
      </p:sp>
      <p:sp>
        <p:nvSpPr>
          <p:cNvPr id="59397" name="Rounded Rectangle 16"/>
          <p:cNvSpPr>
            <a:spLocks noChangeArrowheads="1"/>
          </p:cNvSpPr>
          <p:nvPr/>
        </p:nvSpPr>
        <p:spPr bwMode="auto">
          <a:xfrm>
            <a:off x="2962275" y="2043113"/>
            <a:ext cx="7645400" cy="333375"/>
          </a:xfrm>
          <a:prstGeom prst="roundRect">
            <a:avLst>
              <a:gd name="adj" fmla="val 16667"/>
            </a:avLst>
          </a:prstGeom>
          <a:solidFill>
            <a:srgbClr val="B3DDFF"/>
          </a:solidFill>
          <a:ln w="9525" algn="ctr">
            <a:noFill/>
            <a:round/>
            <a:headEnd/>
            <a:tailEnd/>
          </a:ln>
        </p:spPr>
        <p:txBody>
          <a:bodyPr lIns="106326" tIns="53163" rIns="106326" bIns="53163"/>
          <a:lstStyle/>
          <a:p>
            <a:pPr algn="ctr" defTabSz="1062038">
              <a:spcBef>
                <a:spcPct val="50000"/>
              </a:spcBef>
            </a:pPr>
            <a:r>
              <a:rPr lang="en-US" sz="1400" b="1">
                <a:solidFill>
                  <a:srgbClr val="120C80"/>
                </a:solidFill>
              </a:rPr>
              <a:t>V6R2009x</a:t>
            </a:r>
          </a:p>
        </p:txBody>
      </p:sp>
      <p:sp>
        <p:nvSpPr>
          <p:cNvPr id="59398" name="Rounded Rectangle 17"/>
          <p:cNvSpPr>
            <a:spLocks noChangeArrowheads="1"/>
          </p:cNvSpPr>
          <p:nvPr/>
        </p:nvSpPr>
        <p:spPr bwMode="auto">
          <a:xfrm>
            <a:off x="4197350" y="1109663"/>
            <a:ext cx="5613400" cy="452437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106326" tIns="53163" rIns="106326" bIns="53163"/>
          <a:lstStyle/>
          <a:p>
            <a:pPr algn="ctr" defTabSz="1062038">
              <a:spcBef>
                <a:spcPct val="50000"/>
              </a:spcBef>
            </a:pPr>
            <a:r>
              <a:rPr lang="en-US" sz="2300" b="1" i="1">
                <a:solidFill>
                  <a:srgbClr val="C00000"/>
                </a:solidFill>
              </a:rPr>
              <a:t>What needs to be installed?</a:t>
            </a:r>
          </a:p>
        </p:txBody>
      </p:sp>
      <p:pic>
        <p:nvPicPr>
          <p:cNvPr id="5939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463" y="1046163"/>
            <a:ext cx="1971675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Remote Access V6 / V6: Overview</a:t>
            </a:r>
            <a:endParaRPr lang="en-US" sz="3200" i="1" smtClean="0">
              <a:solidFill>
                <a:srgbClr val="FF9900"/>
              </a:solidFill>
            </a:endParaRPr>
          </a:p>
        </p:txBody>
      </p:sp>
      <p:sp>
        <p:nvSpPr>
          <p:cNvPr id="393219" name="Rectangle 3"/>
          <p:cNvSpPr>
            <a:spLocks noGrp="1" noChangeArrowheads="1"/>
          </p:cNvSpPr>
          <p:nvPr>
            <p:ph idx="1"/>
          </p:nvPr>
        </p:nvSpPr>
        <p:spPr>
          <a:xfrm>
            <a:off x="206375" y="1704975"/>
            <a:ext cx="10283825" cy="3632200"/>
          </a:xfrm>
        </p:spPr>
        <p:txBody>
          <a:bodyPr/>
          <a:lstStyle/>
          <a:p>
            <a:pPr marL="311965" indent="-311965">
              <a:lnSpc>
                <a:spcPct val="120000"/>
              </a:lnSpc>
              <a:buFont typeface="Marlett" pitchFamily="2" charset="2"/>
              <a:buNone/>
              <a:defRPr/>
            </a:pPr>
            <a:r>
              <a:rPr lang="en-US" altLang="ja-JP" sz="1900" dirty="0" smtClean="0">
                <a:ea typeface="ＭＳ Ｐゴシック"/>
                <a:cs typeface="ＭＳ Ｐゴシック"/>
              </a:rPr>
              <a:t>Partners are directly connected </a:t>
            </a:r>
            <a:r>
              <a:rPr lang="en-US" altLang="ja-JP" sz="1900" dirty="0">
                <a:ea typeface="ＭＳ Ｐゴシック"/>
                <a:cs typeface="ＭＳ Ｐゴシック"/>
              </a:rPr>
              <a:t>to the OEM environment </a:t>
            </a:r>
          </a:p>
          <a:p>
            <a:pPr marL="404263" lvl="1" indent="-203054">
              <a:defRPr/>
            </a:pPr>
            <a:r>
              <a:rPr lang="en-US" sz="1900" dirty="0" smtClean="0"/>
              <a:t> </a:t>
            </a:r>
            <a:r>
              <a:rPr lang="en-US" dirty="0" smtClean="0"/>
              <a:t>OEM &amp; Partners always work on the best so far Product Structure </a:t>
            </a:r>
            <a:endParaRPr lang="fr-FR" dirty="0" smtClean="0"/>
          </a:p>
          <a:p>
            <a:pPr marL="935895" lvl="2" indent="-265816">
              <a:defRPr/>
            </a:pPr>
            <a:r>
              <a:rPr lang="en-US" dirty="0" smtClean="0"/>
              <a:t>Reduce collaboration cycle times</a:t>
            </a:r>
            <a:endParaRPr lang="fr-FR" dirty="0" smtClean="0"/>
          </a:p>
          <a:p>
            <a:pPr marL="406109" lvl="1" indent="-210438">
              <a:lnSpc>
                <a:spcPct val="120000"/>
              </a:lnSpc>
              <a:defRPr/>
            </a:pPr>
            <a:r>
              <a:rPr lang="en-US" dirty="0" smtClean="0"/>
              <a:t>Synchronous exchanges</a:t>
            </a:r>
            <a:endParaRPr lang="en-US" dirty="0"/>
          </a:p>
          <a:p>
            <a:pPr marL="406109" lvl="1" indent="-210438">
              <a:lnSpc>
                <a:spcPct val="120000"/>
              </a:lnSpc>
              <a:defRPr/>
            </a:pPr>
            <a:r>
              <a:rPr lang="en-US" dirty="0" smtClean="0"/>
              <a:t> Shared business </a:t>
            </a:r>
            <a:r>
              <a:rPr lang="en-US" dirty="0"/>
              <a:t>rules:  Change management, life cycle…</a:t>
            </a:r>
          </a:p>
          <a:p>
            <a:pPr marL="406109" lvl="1" indent="-210438">
              <a:lnSpc>
                <a:spcPct val="120000"/>
              </a:lnSpc>
              <a:defRPr/>
            </a:pPr>
            <a:r>
              <a:rPr lang="en-US" dirty="0" smtClean="0"/>
              <a:t> No information loss</a:t>
            </a:r>
            <a:endParaRPr lang="en-US" dirty="0"/>
          </a:p>
          <a:p>
            <a:pPr marL="406109" lvl="1" indent="-210438">
              <a:lnSpc>
                <a:spcPct val="120000"/>
              </a:lnSpc>
              <a:defRPr/>
            </a:pPr>
            <a:r>
              <a:rPr lang="en-US" dirty="0" smtClean="0"/>
              <a:t> Intellectual </a:t>
            </a:r>
            <a:r>
              <a:rPr lang="en-US" dirty="0"/>
              <a:t>Property access is protected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/>
              <a:t>P&amp;O security</a:t>
            </a:r>
          </a:p>
          <a:p>
            <a:pPr marL="935895" lvl="2" indent="-265816">
              <a:lnSpc>
                <a:spcPct val="120000"/>
              </a:lnSpc>
              <a:defRPr/>
            </a:pPr>
            <a:r>
              <a:rPr lang="en-US" dirty="0" smtClean="0"/>
              <a:t> Reduce </a:t>
            </a:r>
            <a:r>
              <a:rPr lang="en-US" dirty="0"/>
              <a:t>access to </a:t>
            </a:r>
            <a:r>
              <a:rPr lang="en-US" dirty="0" smtClean="0"/>
              <a:t>object</a:t>
            </a:r>
            <a:endParaRPr lang="en-US" dirty="0"/>
          </a:p>
          <a:p>
            <a:pPr marL="935895" lvl="2" indent="-265816">
              <a:lnSpc>
                <a:spcPct val="120000"/>
              </a:lnSpc>
              <a:defRPr/>
            </a:pPr>
            <a:r>
              <a:rPr lang="en-US" dirty="0" smtClean="0"/>
              <a:t> Limited </a:t>
            </a:r>
            <a:r>
              <a:rPr lang="en-US" dirty="0"/>
              <a:t>access to </a:t>
            </a:r>
            <a:r>
              <a:rPr lang="en-US" dirty="0" smtClean="0"/>
              <a:t>stream to </a:t>
            </a:r>
            <a:r>
              <a:rPr lang="en-US" dirty="0"/>
              <a:t>hide know-how</a:t>
            </a:r>
          </a:p>
          <a:p>
            <a:pPr marL="935895" lvl="2" indent="-265816">
              <a:lnSpc>
                <a:spcPct val="120000"/>
              </a:lnSpc>
              <a:defRPr/>
            </a:pPr>
            <a:r>
              <a:rPr lang="en-US" dirty="0" smtClean="0"/>
              <a:t> Attributes </a:t>
            </a:r>
            <a:r>
              <a:rPr lang="en-US" dirty="0"/>
              <a:t>filtering through </a:t>
            </a:r>
            <a:r>
              <a:rPr lang="en-US" dirty="0" smtClean="0"/>
              <a:t>‘Masks’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 rot="3600834">
            <a:off x="6359525" y="2520950"/>
            <a:ext cx="2247900" cy="5581650"/>
          </a:xfrm>
          <a:prstGeom prst="ellipse">
            <a:avLst/>
          </a:prstGeom>
          <a:noFill/>
          <a:ln w="28575" cap="flat" cmpd="sng" algn="ctr">
            <a:solidFill>
              <a:schemeClr val="accent3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106326" tIns="53163" rIns="106326" bIns="53163"/>
          <a:lstStyle/>
          <a:p>
            <a:pPr algn="ctr" defTabSz="1063264">
              <a:spcBef>
                <a:spcPct val="50000"/>
              </a:spcBef>
              <a:defRPr/>
            </a:pPr>
            <a:endParaRPr lang="en-US" sz="1400" b="1" dirty="0">
              <a:solidFill>
                <a:srgbClr val="120C80"/>
              </a:solidFill>
              <a:latin typeface="Arial" pitchFamily="34" charset="0"/>
            </a:endParaRPr>
          </a:p>
        </p:txBody>
      </p:sp>
      <p:sp>
        <p:nvSpPr>
          <p:cNvPr id="7" name="Oval 2"/>
          <p:cNvSpPr>
            <a:spLocks noChangeArrowheads="1"/>
          </p:cNvSpPr>
          <p:nvPr/>
        </p:nvSpPr>
        <p:spPr bwMode="auto">
          <a:xfrm rot="332896">
            <a:off x="7119320" y="3154202"/>
            <a:ext cx="3444282" cy="2156840"/>
          </a:xfrm>
          <a:prstGeom prst="ellipse">
            <a:avLst/>
          </a:prstGeom>
          <a:solidFill>
            <a:srgbClr val="C7D1FD"/>
          </a:solidFill>
          <a:ln w="22225" algn="ctr">
            <a:noFill/>
            <a:round/>
            <a:headEnd/>
            <a:tailEnd/>
          </a:ln>
          <a:effectLst/>
          <a:scene3d>
            <a:camera prst="orthographicFront">
              <a:rot lat="0" lon="0" rev="20999999"/>
            </a:camera>
            <a:lightRig rig="contrasting" dir="t">
              <a:rot lat="0" lon="0" rev="1500000"/>
            </a:lightRig>
          </a:scene3d>
          <a:sp3d prstMaterial="metal">
            <a:bevelT w="88900" h="88900" prst="hardEdge"/>
          </a:sp3d>
        </p:spPr>
        <p:txBody>
          <a:bodyPr wrap="none" lIns="106326" tIns="53163" rIns="106326" bIns="53163" anchor="ctr"/>
          <a:lstStyle/>
          <a:p>
            <a:pPr>
              <a:defRPr/>
            </a:pPr>
            <a:endParaRPr lang="fr-FR" dirty="0">
              <a:latin typeface="Arial" pitchFamily="34" charset="0"/>
            </a:endParaRPr>
          </a:p>
        </p:txBody>
      </p:sp>
      <p:sp>
        <p:nvSpPr>
          <p:cNvPr id="8" name="Oval 44"/>
          <p:cNvSpPr>
            <a:spLocks noChangeAspect="1" noChangeArrowheads="1"/>
          </p:cNvSpPr>
          <p:nvPr/>
        </p:nvSpPr>
        <p:spPr bwMode="auto">
          <a:xfrm rot="783953">
            <a:off x="4548680" y="5293140"/>
            <a:ext cx="2833889" cy="2054078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38100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hardEdge"/>
          </a:sp3d>
        </p:spPr>
        <p:txBody>
          <a:bodyPr lIns="106326" tIns="53163" rIns="106326" bIns="53163" anchor="ctr"/>
          <a:lstStyle/>
          <a:p>
            <a:pPr>
              <a:defRPr/>
            </a:pPr>
            <a:endParaRPr lang="fr-FR">
              <a:latin typeface="Arial" pitchFamily="34" charset="0"/>
            </a:endParaRPr>
          </a:p>
        </p:txBody>
      </p:sp>
      <p:pic>
        <p:nvPicPr>
          <p:cNvPr id="9" name="Picture 5" descr="C:\Documents and Settings\fmp\Desktop\ist2_5260895-office-building-icon.jpg"/>
          <p:cNvPicPr>
            <a:picLocks noChangeAspect="1" noChangeArrowheads="1"/>
          </p:cNvPicPr>
          <p:nvPr/>
        </p:nvPicPr>
        <p:blipFill>
          <a:blip r:embed="rId3"/>
          <a:srcRect t="53370" r="69099" b="15451"/>
          <a:stretch>
            <a:fillRect/>
          </a:stretch>
        </p:blipFill>
        <p:spPr bwMode="auto">
          <a:xfrm>
            <a:off x="7622817" y="2784633"/>
            <a:ext cx="1007768" cy="980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6" descr="C:\Documents and Settings\fmp\Desktop\ist2_5260895-office-building-icon.jpg"/>
          <p:cNvPicPr>
            <a:picLocks noChangeAspect="1" noChangeArrowheads="1"/>
          </p:cNvPicPr>
          <p:nvPr/>
        </p:nvPicPr>
        <p:blipFill>
          <a:blip r:embed="rId3"/>
          <a:srcRect l="68857" t="53259" b="15218"/>
          <a:stretch>
            <a:fillRect/>
          </a:stretch>
        </p:blipFill>
        <p:spPr bwMode="auto">
          <a:xfrm>
            <a:off x="3891431" y="5875333"/>
            <a:ext cx="1026841" cy="1002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8836025" y="3502025"/>
            <a:ext cx="1809750" cy="35718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accent4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r>
              <a:rPr lang="en-US" sz="2100" dirty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</a:rPr>
              <a:t>OEM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4451350" y="7056438"/>
            <a:ext cx="1765300" cy="357187"/>
          </a:xfrm>
          <a:prstGeom prst="roundRect">
            <a:avLst/>
          </a:prstGeom>
          <a:solidFill>
            <a:schemeClr val="tx2"/>
          </a:solidFill>
          <a:ln w="28575">
            <a:solidFill>
              <a:schemeClr val="accent4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r>
              <a:rPr lang="en-US" sz="2100" dirty="0">
                <a:solidFill>
                  <a:schemeClr val="bg1"/>
                </a:solidFill>
                <a:latin typeface="Arial Black" pitchFamily="34" charset="0"/>
              </a:rPr>
              <a:t>Partner</a:t>
            </a:r>
          </a:p>
        </p:txBody>
      </p:sp>
      <p:pic>
        <p:nvPicPr>
          <p:cNvPr id="13325" name="Picture 10" descr="PC_xml_Web_Servic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18625" y="3995738"/>
            <a:ext cx="503238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6" name="Picture 11" descr="BlueUs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88438" y="4179888"/>
            <a:ext cx="4445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7" name="Picture 8" descr="sql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47000" y="4203700"/>
            <a:ext cx="5937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8" name="Picture 10" descr="PC_xml_Web_Servic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48700" y="3925888"/>
            <a:ext cx="503238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9" name="Picture 11" descr="BlueUs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18513" y="4110038"/>
            <a:ext cx="4445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0" name="Picture 10" descr="PC_xml_Web_Servic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20163" y="4641850"/>
            <a:ext cx="50323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1" name="Picture 11" descr="BlueUs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89975" y="4826000"/>
            <a:ext cx="44450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2" name="Picture 10" descr="PC_xml_Web_Servic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00813" y="5942013"/>
            <a:ext cx="501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3" name="Picture 11" descr="BlueUs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6269038" y="6126163"/>
            <a:ext cx="4445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4" name="Picture 10" descr="PC_xml_Web_Servic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13363" y="5594350"/>
            <a:ext cx="501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5" name="Picture 11" descr="BlueUs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5083175" y="5778500"/>
            <a:ext cx="442913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6" name="Picture 10" descr="PC_xml_Web_Servic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84825" y="6310313"/>
            <a:ext cx="503238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7" name="Picture 11" descr="BlueUs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5354638" y="6494463"/>
            <a:ext cx="4445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8" name="Picture 8" descr="sql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5859463" y="5451475"/>
            <a:ext cx="593725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70"/>
          <p:cNvSpPr txBox="1">
            <a:spLocks noChangeArrowheads="1"/>
          </p:cNvSpPr>
          <p:nvPr/>
        </p:nvSpPr>
        <p:spPr bwMode="auto">
          <a:xfrm>
            <a:off x="6927850" y="4071938"/>
            <a:ext cx="939800" cy="306387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fr-FR" b="1" dirty="0">
                <a:solidFill>
                  <a:srgbClr val="000066"/>
                </a:solidFill>
              </a:rPr>
              <a:t>V6</a:t>
            </a:r>
            <a:endParaRPr lang="en-US" b="1" dirty="0">
              <a:solidFill>
                <a:srgbClr val="000066"/>
              </a:solidFill>
            </a:endParaRPr>
          </a:p>
        </p:txBody>
      </p:sp>
      <p:sp>
        <p:nvSpPr>
          <p:cNvPr id="30" name="Text Box 70"/>
          <p:cNvSpPr txBox="1">
            <a:spLocks noChangeArrowheads="1"/>
          </p:cNvSpPr>
          <p:nvPr/>
        </p:nvSpPr>
        <p:spPr bwMode="auto">
          <a:xfrm>
            <a:off x="6729413" y="6472238"/>
            <a:ext cx="938212" cy="306387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fr-FR" b="1" dirty="0">
                <a:solidFill>
                  <a:srgbClr val="000066"/>
                </a:solidFill>
              </a:rPr>
              <a:t>V6</a:t>
            </a:r>
            <a:endParaRPr lang="en-US" b="1" dirty="0">
              <a:solidFill>
                <a:srgbClr val="000066"/>
              </a:solidFill>
            </a:endParaRPr>
          </a:p>
        </p:txBody>
      </p:sp>
      <p:sp>
        <p:nvSpPr>
          <p:cNvPr id="13341" name="Freeform 126"/>
          <p:cNvSpPr>
            <a:spLocks noChangeAspect="1"/>
          </p:cNvSpPr>
          <p:nvPr/>
        </p:nvSpPr>
        <p:spPr bwMode="auto">
          <a:xfrm rot="-1877527">
            <a:off x="6132513" y="4776788"/>
            <a:ext cx="1703387" cy="385762"/>
          </a:xfrm>
          <a:custGeom>
            <a:avLst/>
            <a:gdLst>
              <a:gd name="T0" fmla="*/ 0 w 3654"/>
              <a:gd name="T1" fmla="*/ 385762 h 739"/>
              <a:gd name="T2" fmla="*/ 788760 w 3654"/>
              <a:gd name="T3" fmla="*/ 28710 h 739"/>
              <a:gd name="T4" fmla="*/ 757993 w 3654"/>
              <a:gd name="T5" fmla="*/ 213500 h 739"/>
              <a:gd name="T6" fmla="*/ 1390121 w 3654"/>
              <a:gd name="T7" fmla="*/ 47502 h 739"/>
              <a:gd name="T8" fmla="*/ 1703387 w 3654"/>
              <a:gd name="T9" fmla="*/ 66295 h 7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54"/>
              <a:gd name="T16" fmla="*/ 0 h 739"/>
              <a:gd name="T17" fmla="*/ 3654 w 3654"/>
              <a:gd name="T18" fmla="*/ 739 h 7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54" h="739">
                <a:moveTo>
                  <a:pt x="0" y="739"/>
                </a:moveTo>
                <a:cubicBezTo>
                  <a:pt x="710" y="424"/>
                  <a:pt x="1421" y="110"/>
                  <a:pt x="1692" y="55"/>
                </a:cubicBezTo>
                <a:cubicBezTo>
                  <a:pt x="1963" y="0"/>
                  <a:pt x="1411" y="403"/>
                  <a:pt x="1626" y="409"/>
                </a:cubicBezTo>
                <a:cubicBezTo>
                  <a:pt x="1841" y="415"/>
                  <a:pt x="2644" y="138"/>
                  <a:pt x="2982" y="91"/>
                </a:cubicBezTo>
                <a:cubicBezTo>
                  <a:pt x="3320" y="44"/>
                  <a:pt x="3487" y="85"/>
                  <a:pt x="3654" y="127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lIns="104652" tIns="54419" rIns="41861" bIns="54419">
            <a:spAutoFit/>
          </a:bodyPr>
          <a:lstStyle/>
          <a:p>
            <a:endParaRPr lang="de-DE"/>
          </a:p>
        </p:txBody>
      </p:sp>
      <p:grpSp>
        <p:nvGrpSpPr>
          <p:cNvPr id="13342" name="Group 83"/>
          <p:cNvGrpSpPr>
            <a:grpSpLocks/>
          </p:cNvGrpSpPr>
          <p:nvPr/>
        </p:nvGrpSpPr>
        <p:grpSpPr bwMode="auto">
          <a:xfrm>
            <a:off x="7446963" y="5467350"/>
            <a:ext cx="566737" cy="260350"/>
            <a:chOff x="4147" y="1058"/>
            <a:chExt cx="302" cy="144"/>
          </a:xfrm>
        </p:grpSpPr>
        <p:pic>
          <p:nvPicPr>
            <p:cNvPr id="13345" name="Picture 84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09" y="1058"/>
              <a:ext cx="140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46" name="Text Box 85"/>
            <p:cNvSpPr txBox="1">
              <a:spLocks noChangeArrowheads="1"/>
            </p:cNvSpPr>
            <p:nvPr/>
          </p:nvSpPr>
          <p:spPr bwMode="auto">
            <a:xfrm>
              <a:off x="4147" y="1091"/>
              <a:ext cx="15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/>
                <a:t>WAN</a:t>
              </a:r>
            </a:p>
          </p:txBody>
        </p:sp>
      </p:grpSp>
      <p:sp>
        <p:nvSpPr>
          <p:cNvPr id="13343" name="Freeform 126"/>
          <p:cNvSpPr>
            <a:spLocks noChangeAspect="1"/>
          </p:cNvSpPr>
          <p:nvPr/>
        </p:nvSpPr>
        <p:spPr bwMode="auto">
          <a:xfrm rot="8887871">
            <a:off x="6313488" y="5105400"/>
            <a:ext cx="1701800" cy="385763"/>
          </a:xfrm>
          <a:custGeom>
            <a:avLst/>
            <a:gdLst>
              <a:gd name="T0" fmla="*/ 0 w 3654"/>
              <a:gd name="T1" fmla="*/ 385763 h 739"/>
              <a:gd name="T2" fmla="*/ 788026 w 3654"/>
              <a:gd name="T3" fmla="*/ 28710 h 739"/>
              <a:gd name="T4" fmla="*/ 757287 w 3654"/>
              <a:gd name="T5" fmla="*/ 213501 h 739"/>
              <a:gd name="T6" fmla="*/ 1388825 w 3654"/>
              <a:gd name="T7" fmla="*/ 47503 h 739"/>
              <a:gd name="T8" fmla="*/ 1701800 w 3654"/>
              <a:gd name="T9" fmla="*/ 66295 h 7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54"/>
              <a:gd name="T16" fmla="*/ 0 h 739"/>
              <a:gd name="T17" fmla="*/ 3654 w 3654"/>
              <a:gd name="T18" fmla="*/ 739 h 7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54" h="739">
                <a:moveTo>
                  <a:pt x="0" y="739"/>
                </a:moveTo>
                <a:cubicBezTo>
                  <a:pt x="710" y="424"/>
                  <a:pt x="1421" y="110"/>
                  <a:pt x="1692" y="55"/>
                </a:cubicBezTo>
                <a:cubicBezTo>
                  <a:pt x="1963" y="0"/>
                  <a:pt x="1411" y="403"/>
                  <a:pt x="1626" y="409"/>
                </a:cubicBezTo>
                <a:cubicBezTo>
                  <a:pt x="1841" y="415"/>
                  <a:pt x="2644" y="138"/>
                  <a:pt x="2982" y="91"/>
                </a:cubicBezTo>
                <a:cubicBezTo>
                  <a:pt x="3320" y="44"/>
                  <a:pt x="3487" y="85"/>
                  <a:pt x="3654" y="127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lIns="104652" tIns="54419" rIns="41861" bIns="54419">
            <a:spAutoFit/>
          </a:bodyPr>
          <a:lstStyle/>
          <a:p>
            <a:endParaRPr lang="de-DE"/>
          </a:p>
        </p:txBody>
      </p:sp>
      <p:sp>
        <p:nvSpPr>
          <p:cNvPr id="13344" name="TextBox 31"/>
          <p:cNvSpPr txBox="1">
            <a:spLocks noChangeArrowheads="1"/>
          </p:cNvSpPr>
          <p:nvPr/>
        </p:nvSpPr>
        <p:spPr bwMode="auto">
          <a:xfrm>
            <a:off x="184150" y="831850"/>
            <a:ext cx="104314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Creates a Single Virtual Community to Optimize OEM – Partners Collaboration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Remote Access V6 / V6: Performances 1/2</a:t>
            </a:r>
          </a:p>
        </p:txBody>
      </p:sp>
      <p:sp>
        <p:nvSpPr>
          <p:cNvPr id="14339" name="Content Placeholder 5"/>
          <p:cNvSpPr>
            <a:spLocks noGrp="1"/>
          </p:cNvSpPr>
          <p:nvPr>
            <p:ph idx="1"/>
          </p:nvPr>
        </p:nvSpPr>
        <p:spPr>
          <a:xfrm>
            <a:off x="252413" y="2011363"/>
            <a:ext cx="10113962" cy="2686050"/>
          </a:xfrm>
        </p:spPr>
        <p:txBody>
          <a:bodyPr/>
          <a:lstStyle/>
          <a:p>
            <a:r>
              <a:rPr lang="en-US" smtClean="0"/>
              <a:t>Centralized Database Architecture with Distributed File Stores</a:t>
            </a:r>
          </a:p>
          <a:p>
            <a:pPr lvl="1"/>
            <a:r>
              <a:rPr lang="en-US" smtClean="0"/>
              <a:t>Web clients “re-directed” to most appropriate file server to eliminate file transfers across Wide Area Network (WAN)</a:t>
            </a:r>
          </a:p>
          <a:p>
            <a:pPr lvl="1"/>
            <a:r>
              <a:rPr lang="en-US" smtClean="0"/>
              <a:t>Single schema with site-specific differences</a:t>
            </a:r>
          </a:p>
          <a:p>
            <a:r>
              <a:rPr lang="en-US" smtClean="0"/>
              <a:t>Optimize performance with File Caching</a:t>
            </a:r>
          </a:p>
          <a:p>
            <a:pPr lvl="1"/>
            <a:r>
              <a:rPr lang="en-US" smtClean="0"/>
              <a:t> Store cache supports Read/Write access</a:t>
            </a:r>
          </a:p>
          <a:p>
            <a:pPr lvl="1"/>
            <a:r>
              <a:rPr lang="en-US" smtClean="0"/>
              <a:t> Update of PLM metadata over the (Wide Area Network) WAN</a:t>
            </a:r>
          </a:p>
          <a:p>
            <a:pPr lvl="1"/>
            <a:r>
              <a:rPr lang="en-US" smtClean="0"/>
              <a:t> Asynchronous update of vault are performed over the (Wide Area Network) WAN</a:t>
            </a:r>
          </a:p>
          <a:p>
            <a:pPr lvl="1"/>
            <a:endParaRPr lang="en-US" sz="1900" smtClean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6477" y="4690274"/>
            <a:ext cx="4611874" cy="2245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746125" y="917575"/>
            <a:ext cx="9024938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Provides Partners with Best-in-Class Online Access to OEM Environment Whatever their Location</a:t>
            </a:r>
          </a:p>
        </p:txBody>
      </p:sp>
      <p:pic>
        <p:nvPicPr>
          <p:cNvPr id="96358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2955" y="4833150"/>
            <a:ext cx="2725087" cy="1768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908050" y="171450"/>
            <a:ext cx="9278938" cy="588963"/>
          </a:xfrm>
        </p:spPr>
        <p:txBody>
          <a:bodyPr/>
          <a:lstStyle/>
          <a:p>
            <a:r>
              <a:rPr lang="en-US" sz="3200" smtClean="0"/>
              <a:t>Remote Access V6 / V6: Performances 2/2</a:t>
            </a:r>
          </a:p>
        </p:txBody>
      </p:sp>
      <p:sp>
        <p:nvSpPr>
          <p:cNvPr id="1028" name="TextBox 4"/>
          <p:cNvSpPr txBox="1">
            <a:spLocks noChangeArrowheads="1"/>
          </p:cNvSpPr>
          <p:nvPr/>
        </p:nvSpPr>
        <p:spPr bwMode="auto">
          <a:xfrm>
            <a:off x="469900" y="831850"/>
            <a:ext cx="98599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Provides end user with acceptable response time whatever the distance</a:t>
            </a:r>
          </a:p>
        </p:txBody>
      </p:sp>
      <p:sp>
        <p:nvSpPr>
          <p:cNvPr id="1029" name="Content Placeholder 5"/>
          <p:cNvSpPr>
            <a:spLocks noGrp="1"/>
          </p:cNvSpPr>
          <p:nvPr>
            <p:ph idx="1"/>
          </p:nvPr>
        </p:nvSpPr>
        <p:spPr>
          <a:xfrm>
            <a:off x="803275" y="1717675"/>
            <a:ext cx="9718675" cy="1998663"/>
          </a:xfrm>
        </p:spPr>
        <p:txBody>
          <a:bodyPr/>
          <a:lstStyle/>
          <a:p>
            <a:r>
              <a:rPr lang="en-US" smtClean="0">
                <a:solidFill>
                  <a:srgbClr val="000080"/>
                </a:solidFill>
              </a:rPr>
              <a:t>V6 is designed to work over the WAN</a:t>
            </a:r>
          </a:p>
          <a:p>
            <a:pPr lvl="1"/>
            <a:r>
              <a:rPr lang="en-US" smtClean="0">
                <a:solidFill>
                  <a:srgbClr val="000080"/>
                </a:solidFill>
              </a:rPr>
              <a:t>V6 Service oriented protocol without chat</a:t>
            </a:r>
          </a:p>
          <a:p>
            <a:pPr lvl="1"/>
            <a:r>
              <a:rPr lang="en-US" smtClean="0">
                <a:solidFill>
                  <a:srgbClr val="000080"/>
                </a:solidFill>
              </a:rPr>
              <a:t>Message compression</a:t>
            </a:r>
          </a:p>
          <a:p>
            <a:pPr lvl="1"/>
            <a:r>
              <a:rPr lang="en-US" smtClean="0">
                <a:solidFill>
                  <a:srgbClr val="000080"/>
                </a:solidFill>
              </a:rPr>
              <a:t>Distributed FCS &amp; cache mechanisms </a:t>
            </a:r>
          </a:p>
          <a:p>
            <a:pPr lvl="1"/>
            <a:r>
              <a:rPr lang="en-US" smtClean="0">
                <a:solidFill>
                  <a:srgbClr val="000080"/>
                </a:solidFill>
              </a:rPr>
              <a:t>Limited Wan overhead even with poor latency (250 ms)</a:t>
            </a:r>
          </a:p>
          <a:p>
            <a:pPr marL="1328738" lvl="2" indent="-265113">
              <a:buSzPct val="75000"/>
              <a:buFont typeface="Arial" charset="0"/>
              <a:buChar char="•"/>
            </a:pPr>
            <a:endParaRPr lang="en-US" smtClean="0">
              <a:solidFill>
                <a:srgbClr val="000080"/>
              </a:solidFill>
            </a:endParaRPr>
          </a:p>
          <a:p>
            <a:endParaRPr lang="en-US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819275" y="3848100"/>
          <a:ext cx="6280150" cy="3440113"/>
        </p:xfrm>
        <a:graphic>
          <a:graphicData uri="http://schemas.openxmlformats.org/presentationml/2006/ole">
            <p:oleObj spid="_x0000_s1026" name="Worksheet" r:id="rId4" imgW="7181901" imgH="4076680" progId="Excel.Sheet.8">
              <p:embed/>
            </p:oleObj>
          </a:graphicData>
        </a:graphic>
      </p:graphicFrame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02364" y="4440654"/>
            <a:ext cx="3337258" cy="17136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84150" y="188913"/>
            <a:ext cx="10360025" cy="785812"/>
          </a:xfrm>
        </p:spPr>
        <p:txBody>
          <a:bodyPr/>
          <a:lstStyle/>
          <a:p>
            <a:r>
              <a:rPr lang="en-US" sz="3200" smtClean="0"/>
              <a:t>Remote Access V6 / V6: Architecture &amp; Network Security</a:t>
            </a:r>
          </a:p>
        </p:txBody>
      </p:sp>
      <p:grpSp>
        <p:nvGrpSpPr>
          <p:cNvPr id="15363" name="Group 343"/>
          <p:cNvGrpSpPr>
            <a:grpSpLocks/>
          </p:cNvGrpSpPr>
          <p:nvPr/>
        </p:nvGrpSpPr>
        <p:grpSpPr bwMode="auto">
          <a:xfrm>
            <a:off x="1041400" y="2689225"/>
            <a:ext cx="8532813" cy="4329113"/>
            <a:chOff x="792860" y="2344463"/>
            <a:chExt cx="8996053" cy="4530993"/>
          </a:xfrm>
        </p:grpSpPr>
        <p:grpSp>
          <p:nvGrpSpPr>
            <p:cNvPr id="15366" name="Group 5"/>
            <p:cNvGrpSpPr>
              <a:grpSpLocks/>
            </p:cNvGrpSpPr>
            <p:nvPr/>
          </p:nvGrpSpPr>
          <p:grpSpPr bwMode="auto">
            <a:xfrm>
              <a:off x="5772751" y="3629679"/>
              <a:ext cx="838106" cy="1201681"/>
              <a:chOff x="3198" y="1590"/>
              <a:chExt cx="504" cy="749"/>
            </a:xfrm>
          </p:grpSpPr>
          <p:sp>
            <p:nvSpPr>
              <p:cNvPr id="15702" name="AutoShape 6"/>
              <p:cNvSpPr>
                <a:spLocks noChangeArrowheads="1"/>
              </p:cNvSpPr>
              <p:nvPr/>
            </p:nvSpPr>
            <p:spPr bwMode="auto">
              <a:xfrm>
                <a:off x="3198" y="1590"/>
                <a:ext cx="504" cy="256"/>
              </a:xfrm>
              <a:prstGeom prst="roundRect">
                <a:avLst>
                  <a:gd name="adj" fmla="val 16667"/>
                </a:avLst>
              </a:prstGeom>
              <a:solidFill>
                <a:srgbClr val="C0C0C0">
                  <a:alpha val="30196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15703" name="Text Box 7"/>
              <p:cNvSpPr txBox="1">
                <a:spLocks noChangeArrowheads="1"/>
              </p:cNvSpPr>
              <p:nvPr/>
            </p:nvSpPr>
            <p:spPr bwMode="auto">
              <a:xfrm>
                <a:off x="3254" y="2194"/>
                <a:ext cx="368" cy="14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pPr>
                  <a:buFont typeface="Wingdings" pitchFamily="2" charset="2"/>
                  <a:buNone/>
                </a:pPr>
                <a:r>
                  <a:rPr lang="en-US" sz="900">
                    <a:latin typeface="Times New Roman" pitchFamily="18" charset="0"/>
                  </a:rPr>
                  <a:t>third party</a:t>
                </a:r>
              </a:p>
            </p:txBody>
          </p:sp>
        </p:grpSp>
        <p:grpSp>
          <p:nvGrpSpPr>
            <p:cNvPr id="15367" name="Group 8"/>
            <p:cNvGrpSpPr>
              <a:grpSpLocks/>
            </p:cNvGrpSpPr>
            <p:nvPr/>
          </p:nvGrpSpPr>
          <p:grpSpPr bwMode="auto">
            <a:xfrm>
              <a:off x="2495323" y="3629681"/>
              <a:ext cx="838106" cy="1178377"/>
              <a:chOff x="1227" y="1596"/>
              <a:chExt cx="504" cy="734"/>
            </a:xfrm>
          </p:grpSpPr>
          <p:sp>
            <p:nvSpPr>
              <p:cNvPr id="15700" name="AutoShape 9"/>
              <p:cNvSpPr>
                <a:spLocks noChangeArrowheads="1"/>
              </p:cNvSpPr>
              <p:nvPr/>
            </p:nvSpPr>
            <p:spPr bwMode="auto">
              <a:xfrm>
                <a:off x="1227" y="1596"/>
                <a:ext cx="504" cy="256"/>
              </a:xfrm>
              <a:prstGeom prst="roundRect">
                <a:avLst>
                  <a:gd name="adj" fmla="val 16667"/>
                </a:avLst>
              </a:prstGeom>
              <a:solidFill>
                <a:srgbClr val="C0C0C0">
                  <a:alpha val="30196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15701" name="Text Box 10"/>
              <p:cNvSpPr txBox="1">
                <a:spLocks noChangeArrowheads="1"/>
              </p:cNvSpPr>
              <p:nvPr/>
            </p:nvSpPr>
            <p:spPr bwMode="auto">
              <a:xfrm>
                <a:off x="1283" y="2185"/>
                <a:ext cx="368" cy="14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pPr>
                  <a:buFont typeface="Wingdings" pitchFamily="2" charset="2"/>
                  <a:buNone/>
                </a:pPr>
                <a:r>
                  <a:rPr lang="en-US" sz="900">
                    <a:latin typeface="Times New Roman" pitchFamily="18" charset="0"/>
                  </a:rPr>
                  <a:t>third party</a:t>
                </a:r>
              </a:p>
            </p:txBody>
          </p:sp>
        </p:grpSp>
        <p:sp>
          <p:nvSpPr>
            <p:cNvPr id="15368" name="Freeform 12"/>
            <p:cNvSpPr>
              <a:spLocks/>
            </p:cNvSpPr>
            <p:nvPr/>
          </p:nvSpPr>
          <p:spPr bwMode="auto">
            <a:xfrm>
              <a:off x="1179102" y="2686104"/>
              <a:ext cx="2203076" cy="386900"/>
            </a:xfrm>
            <a:custGeom>
              <a:avLst/>
              <a:gdLst>
                <a:gd name="T0" fmla="*/ 0 w 1859"/>
                <a:gd name="T1" fmla="*/ 0 h 1497"/>
                <a:gd name="T2" fmla="*/ 2203076 w 1859"/>
                <a:gd name="T3" fmla="*/ 0 h 1497"/>
                <a:gd name="T4" fmla="*/ 2203076 w 1859"/>
                <a:gd name="T5" fmla="*/ 386900 h 1497"/>
                <a:gd name="T6" fmla="*/ 0 60000 65536"/>
                <a:gd name="T7" fmla="*/ 0 60000 65536"/>
                <a:gd name="T8" fmla="*/ 0 60000 65536"/>
                <a:gd name="T9" fmla="*/ 0 w 1859"/>
                <a:gd name="T10" fmla="*/ 0 h 1497"/>
                <a:gd name="T11" fmla="*/ 1859 w 1859"/>
                <a:gd name="T12" fmla="*/ 1497 h 14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59" h="1497">
                  <a:moveTo>
                    <a:pt x="0" y="0"/>
                  </a:moveTo>
                  <a:lnTo>
                    <a:pt x="1859" y="0"/>
                  </a:lnTo>
                  <a:lnTo>
                    <a:pt x="1859" y="1497"/>
                  </a:lnTo>
                </a:path>
              </a:pathLst>
            </a:custGeom>
            <a:noFill/>
            <a:ln w="28575">
              <a:solidFill>
                <a:srgbClr val="FF1B00"/>
              </a:solidFill>
              <a:round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5369" name="Text Box 13"/>
            <p:cNvSpPr txBox="1">
              <a:spLocks noChangeArrowheads="1"/>
            </p:cNvSpPr>
            <p:nvPr/>
          </p:nvSpPr>
          <p:spPr bwMode="auto">
            <a:xfrm>
              <a:off x="2142831" y="2660796"/>
              <a:ext cx="851663" cy="356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600">
                  <a:solidFill>
                    <a:srgbClr val="FF1B00"/>
                  </a:solidFill>
                </a:rPr>
                <a:t>Firewall</a:t>
              </a:r>
            </a:p>
          </p:txBody>
        </p:sp>
        <p:sp>
          <p:nvSpPr>
            <p:cNvPr id="15370" name="Freeform 14"/>
            <p:cNvSpPr>
              <a:spLocks/>
            </p:cNvSpPr>
            <p:nvPr/>
          </p:nvSpPr>
          <p:spPr bwMode="auto">
            <a:xfrm flipH="1">
              <a:off x="6920226" y="2998821"/>
              <a:ext cx="2111204" cy="386900"/>
            </a:xfrm>
            <a:custGeom>
              <a:avLst/>
              <a:gdLst>
                <a:gd name="T0" fmla="*/ 0 w 1859"/>
                <a:gd name="T1" fmla="*/ 0 h 1497"/>
                <a:gd name="T2" fmla="*/ 2111204 w 1859"/>
                <a:gd name="T3" fmla="*/ 0 h 1497"/>
                <a:gd name="T4" fmla="*/ 2111204 w 1859"/>
                <a:gd name="T5" fmla="*/ 386900 h 1497"/>
                <a:gd name="T6" fmla="*/ 0 60000 65536"/>
                <a:gd name="T7" fmla="*/ 0 60000 65536"/>
                <a:gd name="T8" fmla="*/ 0 60000 65536"/>
                <a:gd name="T9" fmla="*/ 0 w 1859"/>
                <a:gd name="T10" fmla="*/ 0 h 1497"/>
                <a:gd name="T11" fmla="*/ 1859 w 1859"/>
                <a:gd name="T12" fmla="*/ 1497 h 14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59" h="1497">
                  <a:moveTo>
                    <a:pt x="0" y="0"/>
                  </a:moveTo>
                  <a:lnTo>
                    <a:pt x="1859" y="0"/>
                  </a:lnTo>
                  <a:lnTo>
                    <a:pt x="1859" y="1497"/>
                  </a:lnTo>
                </a:path>
              </a:pathLst>
            </a:custGeom>
            <a:noFill/>
            <a:ln w="28575">
              <a:solidFill>
                <a:srgbClr val="FF1B00"/>
              </a:solidFill>
              <a:round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5371" name="Text Box 15"/>
            <p:cNvSpPr txBox="1">
              <a:spLocks noChangeArrowheads="1"/>
            </p:cNvSpPr>
            <p:nvPr/>
          </p:nvSpPr>
          <p:spPr bwMode="auto">
            <a:xfrm>
              <a:off x="7463964" y="2707795"/>
              <a:ext cx="851663" cy="356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600">
                  <a:solidFill>
                    <a:srgbClr val="FF1B00"/>
                  </a:solidFill>
                </a:rPr>
                <a:t>Firewall</a:t>
              </a:r>
            </a:p>
          </p:txBody>
        </p:sp>
        <p:sp>
          <p:nvSpPr>
            <p:cNvPr id="15372" name="Line 16"/>
            <p:cNvSpPr>
              <a:spLocks noChangeShapeType="1"/>
            </p:cNvSpPr>
            <p:nvPr/>
          </p:nvSpPr>
          <p:spPr bwMode="auto">
            <a:xfrm>
              <a:off x="5735252" y="6433296"/>
              <a:ext cx="3845540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5373" name="Text Box 17"/>
            <p:cNvSpPr txBox="1">
              <a:spLocks noChangeArrowheads="1"/>
            </p:cNvSpPr>
            <p:nvPr/>
          </p:nvSpPr>
          <p:spPr bwMode="auto">
            <a:xfrm>
              <a:off x="6871477" y="6521870"/>
              <a:ext cx="1492323" cy="353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A50A1"/>
                  </a:solidFill>
                </a:rPr>
                <a:t>OEM Network</a:t>
              </a:r>
            </a:p>
          </p:txBody>
        </p:sp>
        <p:sp>
          <p:nvSpPr>
            <p:cNvPr id="15374" name="Line 18"/>
            <p:cNvSpPr>
              <a:spLocks noChangeShapeType="1"/>
            </p:cNvSpPr>
            <p:nvPr/>
          </p:nvSpPr>
          <p:spPr bwMode="auto">
            <a:xfrm>
              <a:off x="1038480" y="6433296"/>
              <a:ext cx="2338074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5375" name="Text Box 19"/>
            <p:cNvSpPr txBox="1">
              <a:spLocks noChangeArrowheads="1"/>
            </p:cNvSpPr>
            <p:nvPr/>
          </p:nvSpPr>
          <p:spPr bwMode="auto">
            <a:xfrm>
              <a:off x="1143477" y="6521870"/>
              <a:ext cx="2152760" cy="353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A50A1"/>
                  </a:solidFill>
                </a:rPr>
                <a:t>Remote Site Network</a:t>
              </a:r>
            </a:p>
          </p:txBody>
        </p:sp>
        <p:sp>
          <p:nvSpPr>
            <p:cNvPr id="15376" name="Line 20"/>
            <p:cNvSpPr>
              <a:spLocks noChangeShapeType="1"/>
            </p:cNvSpPr>
            <p:nvPr/>
          </p:nvSpPr>
          <p:spPr bwMode="auto">
            <a:xfrm>
              <a:off x="3376554" y="6433296"/>
              <a:ext cx="2336199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5377" name="Text Box 21"/>
            <p:cNvSpPr txBox="1">
              <a:spLocks noChangeArrowheads="1"/>
            </p:cNvSpPr>
            <p:nvPr/>
          </p:nvSpPr>
          <p:spPr bwMode="auto">
            <a:xfrm>
              <a:off x="3573424" y="6521870"/>
              <a:ext cx="1580487" cy="353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6326" tIns="53163" rIns="106326" bIns="53163">
              <a:spAutoFit/>
            </a:bodyPr>
            <a:lstStyle/>
            <a:p>
              <a:pPr eaLnBrk="1" hangingPunct="1"/>
              <a:r>
                <a:rPr lang="en-US" sz="1600" i="1">
                  <a:solidFill>
                    <a:srgbClr val="FF1B00"/>
                  </a:solidFill>
                </a:rPr>
                <a:t>Public</a:t>
              </a:r>
              <a:r>
                <a:rPr lang="en-US" sz="1600">
                  <a:solidFill>
                    <a:srgbClr val="FF1B00"/>
                  </a:solidFill>
                </a:rPr>
                <a:t> Network</a:t>
              </a:r>
            </a:p>
          </p:txBody>
        </p:sp>
        <p:sp>
          <p:nvSpPr>
            <p:cNvPr id="15378" name="Freeform 22"/>
            <p:cNvSpPr>
              <a:spLocks/>
            </p:cNvSpPr>
            <p:nvPr/>
          </p:nvSpPr>
          <p:spPr bwMode="auto">
            <a:xfrm flipH="1">
              <a:off x="5729626" y="2707795"/>
              <a:ext cx="3316803" cy="386900"/>
            </a:xfrm>
            <a:custGeom>
              <a:avLst/>
              <a:gdLst>
                <a:gd name="T0" fmla="*/ 0 w 1859"/>
                <a:gd name="T1" fmla="*/ 0 h 1497"/>
                <a:gd name="T2" fmla="*/ 3316803 w 1859"/>
                <a:gd name="T3" fmla="*/ 0 h 1497"/>
                <a:gd name="T4" fmla="*/ 3316803 w 1859"/>
                <a:gd name="T5" fmla="*/ 386900 h 1497"/>
                <a:gd name="T6" fmla="*/ 0 60000 65536"/>
                <a:gd name="T7" fmla="*/ 0 60000 65536"/>
                <a:gd name="T8" fmla="*/ 0 60000 65536"/>
                <a:gd name="T9" fmla="*/ 0 w 1859"/>
                <a:gd name="T10" fmla="*/ 0 h 1497"/>
                <a:gd name="T11" fmla="*/ 1859 w 1859"/>
                <a:gd name="T12" fmla="*/ 1497 h 14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59" h="1497">
                  <a:moveTo>
                    <a:pt x="0" y="0"/>
                  </a:moveTo>
                  <a:lnTo>
                    <a:pt x="1859" y="0"/>
                  </a:lnTo>
                  <a:lnTo>
                    <a:pt x="1859" y="1497"/>
                  </a:lnTo>
                </a:path>
              </a:pathLst>
            </a:custGeom>
            <a:noFill/>
            <a:ln w="28575">
              <a:solidFill>
                <a:srgbClr val="FF1B00"/>
              </a:solidFill>
              <a:round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5379" name="Text Box 23"/>
            <p:cNvSpPr txBox="1">
              <a:spLocks noChangeArrowheads="1"/>
            </p:cNvSpPr>
            <p:nvPr/>
          </p:nvSpPr>
          <p:spPr bwMode="auto">
            <a:xfrm>
              <a:off x="6935226" y="2344463"/>
              <a:ext cx="851663" cy="356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600">
                  <a:solidFill>
                    <a:srgbClr val="FF1B00"/>
                  </a:solidFill>
                </a:rPr>
                <a:t>Firewall</a:t>
              </a:r>
            </a:p>
          </p:txBody>
        </p:sp>
        <p:sp>
          <p:nvSpPr>
            <p:cNvPr id="15380" name="Line 24"/>
            <p:cNvSpPr>
              <a:spLocks noChangeShapeType="1"/>
            </p:cNvSpPr>
            <p:nvPr/>
          </p:nvSpPr>
          <p:spPr bwMode="auto">
            <a:xfrm>
              <a:off x="5729627" y="6176614"/>
              <a:ext cx="1130601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5381" name="Rectangle 25"/>
            <p:cNvSpPr>
              <a:spLocks noChangeArrowheads="1"/>
            </p:cNvSpPr>
            <p:nvPr/>
          </p:nvSpPr>
          <p:spPr bwMode="auto">
            <a:xfrm>
              <a:off x="6023996" y="5885588"/>
              <a:ext cx="591976" cy="3561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600">
                  <a:solidFill>
                    <a:srgbClr val="0A50A1"/>
                  </a:solidFill>
                </a:rPr>
                <a:t>DMZ</a:t>
              </a:r>
            </a:p>
          </p:txBody>
        </p:sp>
        <p:pic>
          <p:nvPicPr>
            <p:cNvPr id="15382" name="Picture 26" descr="server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227719" y="3618835"/>
              <a:ext cx="628111" cy="690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83" name="Text Box 27"/>
            <p:cNvSpPr txBox="1">
              <a:spLocks noChangeArrowheads="1"/>
            </p:cNvSpPr>
            <p:nvPr/>
          </p:nvSpPr>
          <p:spPr bwMode="auto">
            <a:xfrm>
              <a:off x="7188345" y="4284039"/>
              <a:ext cx="830823" cy="199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/>
                <a:t>V6 Server</a:t>
              </a:r>
            </a:p>
          </p:txBody>
        </p:sp>
        <p:sp>
          <p:nvSpPr>
            <p:cNvPr id="15384" name="Line 32"/>
            <p:cNvSpPr>
              <a:spLocks noChangeShapeType="1"/>
            </p:cNvSpPr>
            <p:nvPr/>
          </p:nvSpPr>
          <p:spPr bwMode="auto">
            <a:xfrm>
              <a:off x="7855830" y="4184619"/>
              <a:ext cx="148122" cy="77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6326" tIns="53163" rIns="42531" bIns="53163" anchor="ctr"/>
            <a:lstStyle/>
            <a:p>
              <a:endParaRPr lang="de-DE"/>
            </a:p>
          </p:txBody>
        </p:sp>
        <p:sp>
          <p:nvSpPr>
            <p:cNvPr id="15385" name="Text Box 33"/>
            <p:cNvSpPr txBox="1">
              <a:spLocks noChangeArrowheads="1"/>
            </p:cNvSpPr>
            <p:nvPr/>
          </p:nvSpPr>
          <p:spPr bwMode="auto">
            <a:xfrm>
              <a:off x="4312157" y="3727292"/>
              <a:ext cx="447706" cy="2945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200">
                  <a:solidFill>
                    <a:srgbClr val="FF1B00"/>
                  </a:solidFill>
                  <a:latin typeface="Times New Roman" pitchFamily="18" charset="0"/>
                </a:rPr>
                <a:t>https</a:t>
              </a:r>
            </a:p>
          </p:txBody>
        </p:sp>
        <p:grpSp>
          <p:nvGrpSpPr>
            <p:cNvPr id="15386" name="Group 34"/>
            <p:cNvGrpSpPr>
              <a:grpSpLocks/>
            </p:cNvGrpSpPr>
            <p:nvPr/>
          </p:nvGrpSpPr>
          <p:grpSpPr bwMode="auto">
            <a:xfrm>
              <a:off x="8858933" y="3412767"/>
              <a:ext cx="929980" cy="883925"/>
              <a:chOff x="5111" y="1601"/>
              <a:chExt cx="559" cy="552"/>
            </a:xfrm>
          </p:grpSpPr>
          <p:pic>
            <p:nvPicPr>
              <p:cNvPr id="15697" name="Picture 35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5111" y="1601"/>
                <a:ext cx="367" cy="360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</p:spPr>
          </p:pic>
          <p:pic>
            <p:nvPicPr>
              <p:cNvPr id="15698" name="Picture 36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5207" y="1697"/>
                <a:ext cx="367" cy="360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</p:spPr>
          </p:pic>
          <p:pic>
            <p:nvPicPr>
              <p:cNvPr id="15699" name="Picture 37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5303" y="1793"/>
                <a:ext cx="367" cy="360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</p:spPr>
          </p:pic>
        </p:grpSp>
        <p:sp>
          <p:nvSpPr>
            <p:cNvPr id="15387" name="Text Box 168"/>
            <p:cNvSpPr txBox="1">
              <a:spLocks noChangeArrowheads="1"/>
            </p:cNvSpPr>
            <p:nvPr/>
          </p:nvSpPr>
          <p:spPr bwMode="auto">
            <a:xfrm>
              <a:off x="7313967" y="6187461"/>
              <a:ext cx="632051" cy="248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900">
                  <a:latin typeface="Times New Roman" pitchFamily="18" charset="0"/>
                </a:rPr>
                <a:t>third party</a:t>
              </a:r>
            </a:p>
          </p:txBody>
        </p:sp>
        <p:sp>
          <p:nvSpPr>
            <p:cNvPr id="15388" name="AutoShape 169"/>
            <p:cNvSpPr>
              <a:spLocks noChangeArrowheads="1"/>
            </p:cNvSpPr>
            <p:nvPr/>
          </p:nvSpPr>
          <p:spPr bwMode="auto">
            <a:xfrm>
              <a:off x="7998327" y="4070740"/>
              <a:ext cx="348742" cy="420576"/>
            </a:xfrm>
            <a:prstGeom prst="roundRect">
              <a:avLst>
                <a:gd name="adj" fmla="val 16667"/>
              </a:avLst>
            </a:prstGeom>
            <a:solidFill>
              <a:srgbClr val="C0C0C0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104652" tIns="54419" rIns="41861" bIns="54419" anchor="ctr">
              <a:spAutoFit/>
            </a:bodyPr>
            <a:lstStyle/>
            <a:p>
              <a:endParaRPr lang="de-DE"/>
            </a:p>
          </p:txBody>
        </p:sp>
        <p:sp>
          <p:nvSpPr>
            <p:cNvPr id="394410" name="AutoShape 170"/>
            <p:cNvSpPr>
              <a:spLocks noChangeArrowheads="1"/>
            </p:cNvSpPr>
            <p:nvPr/>
          </p:nvSpPr>
          <p:spPr bwMode="auto">
            <a:xfrm>
              <a:off x="8071713" y="4147224"/>
              <a:ext cx="229294" cy="317352"/>
            </a:xfrm>
            <a:prstGeom prst="can">
              <a:avLst>
                <a:gd name="adj" fmla="val 36066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6326" tIns="53163" rIns="42531" bIns="53163" anchor="ctr"/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</a:rPr>
                <a:t>DB</a:t>
              </a:r>
            </a:p>
          </p:txBody>
        </p:sp>
        <p:sp>
          <p:nvSpPr>
            <p:cNvPr id="15390" name="Text Box 171"/>
            <p:cNvSpPr txBox="1">
              <a:spLocks noChangeArrowheads="1"/>
            </p:cNvSpPr>
            <p:nvPr/>
          </p:nvSpPr>
          <p:spPr bwMode="auto">
            <a:xfrm>
              <a:off x="5637754" y="4289461"/>
              <a:ext cx="986315" cy="28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>
                <a:lnSpc>
                  <a:spcPts val="700"/>
                </a:lnSpc>
              </a:pPr>
              <a:r>
                <a:rPr lang="en-US" sz="1000"/>
                <a:t>Reverse Proxy</a:t>
              </a:r>
            </a:p>
            <a:p>
              <a:pPr>
                <a:lnSpc>
                  <a:spcPts val="700"/>
                </a:lnSpc>
              </a:pPr>
              <a:r>
                <a:rPr lang="en-US" sz="1000"/>
                <a:t>ie, apache</a:t>
              </a:r>
            </a:p>
          </p:txBody>
        </p:sp>
        <p:sp>
          <p:nvSpPr>
            <p:cNvPr id="15391" name="Text Box 172"/>
            <p:cNvSpPr txBox="1">
              <a:spLocks noChangeArrowheads="1"/>
            </p:cNvSpPr>
            <p:nvPr/>
          </p:nvSpPr>
          <p:spPr bwMode="auto">
            <a:xfrm>
              <a:off x="2551572" y="4260539"/>
              <a:ext cx="734643" cy="417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000"/>
                <a:t>Proxy</a:t>
              </a:r>
              <a:br>
                <a:rPr lang="en-US" sz="1000"/>
              </a:br>
              <a:r>
                <a:rPr lang="fr-FR" sz="1000"/>
                <a:t>ie, apache</a:t>
              </a:r>
              <a:endParaRPr lang="en-US" sz="1000"/>
            </a:p>
          </p:txBody>
        </p:sp>
        <p:pic>
          <p:nvPicPr>
            <p:cNvPr id="15392" name="Picture 173" descr="server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22840" y="4444917"/>
              <a:ext cx="474364" cy="524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93" name="Text Box 174"/>
            <p:cNvSpPr txBox="1">
              <a:spLocks noChangeArrowheads="1"/>
            </p:cNvSpPr>
            <p:nvPr/>
          </p:nvSpPr>
          <p:spPr bwMode="auto">
            <a:xfrm>
              <a:off x="1400347" y="5032393"/>
              <a:ext cx="1834303" cy="379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/>
                <a:t>(FCS) </a:t>
              </a:r>
              <a:br>
                <a:rPr lang="en-US" sz="1200"/>
              </a:br>
              <a:endParaRPr lang="en-US" sz="1200"/>
            </a:p>
            <a:p>
              <a:pPr>
                <a:lnSpc>
                  <a:spcPts val="700"/>
                </a:lnSpc>
              </a:pPr>
              <a:r>
                <a:rPr lang="en-US" sz="1200"/>
                <a:t>File Collaboration Server</a:t>
              </a:r>
            </a:p>
          </p:txBody>
        </p:sp>
        <p:cxnSp>
          <p:nvCxnSpPr>
            <p:cNvPr id="15394" name="AutoShape 175"/>
            <p:cNvCxnSpPr>
              <a:cxnSpLocks noChangeShapeType="1"/>
            </p:cNvCxnSpPr>
            <p:nvPr/>
          </p:nvCxnSpPr>
          <p:spPr bwMode="auto">
            <a:xfrm>
              <a:off x="3185308" y="3969513"/>
              <a:ext cx="2756190" cy="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15395" name="AutoShape 177"/>
            <p:cNvCxnSpPr>
              <a:cxnSpLocks noChangeShapeType="1"/>
            </p:cNvCxnSpPr>
            <p:nvPr/>
          </p:nvCxnSpPr>
          <p:spPr bwMode="auto">
            <a:xfrm flipV="1">
              <a:off x="6361489" y="3965898"/>
              <a:ext cx="866231" cy="3615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med" len="med"/>
            </a:ln>
          </p:spPr>
        </p:cxnSp>
        <p:grpSp>
          <p:nvGrpSpPr>
            <p:cNvPr id="15396" name="Group 179"/>
            <p:cNvGrpSpPr>
              <a:grpSpLocks/>
            </p:cNvGrpSpPr>
            <p:nvPr/>
          </p:nvGrpSpPr>
          <p:grpSpPr bwMode="auto">
            <a:xfrm>
              <a:off x="7443323" y="4528066"/>
              <a:ext cx="209323" cy="465655"/>
              <a:chOff x="4101" y="2150"/>
              <a:chExt cx="125" cy="290"/>
            </a:xfrm>
          </p:grpSpPr>
          <p:sp>
            <p:nvSpPr>
              <p:cNvPr id="15694" name="AutoShape 180"/>
              <p:cNvSpPr>
                <a:spLocks noChangeArrowheads="1"/>
              </p:cNvSpPr>
              <p:nvPr/>
            </p:nvSpPr>
            <p:spPr bwMode="auto">
              <a:xfrm>
                <a:off x="4101" y="2150"/>
                <a:ext cx="76" cy="240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15695" name="AutoShape 181"/>
              <p:cNvSpPr>
                <a:spLocks noChangeArrowheads="1"/>
              </p:cNvSpPr>
              <p:nvPr/>
            </p:nvSpPr>
            <p:spPr bwMode="auto">
              <a:xfrm>
                <a:off x="4124" y="2177"/>
                <a:ext cx="76" cy="240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15696" name="AutoShape 182"/>
              <p:cNvSpPr>
                <a:spLocks noChangeArrowheads="1"/>
              </p:cNvSpPr>
              <p:nvPr/>
            </p:nvSpPr>
            <p:spPr bwMode="auto">
              <a:xfrm>
                <a:off x="4150" y="2200"/>
                <a:ext cx="76" cy="240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</p:grpSp>
        <p:sp>
          <p:nvSpPr>
            <p:cNvPr id="15397" name="Text Box 183"/>
            <p:cNvSpPr txBox="1">
              <a:spLocks noChangeArrowheads="1"/>
            </p:cNvSpPr>
            <p:nvPr/>
          </p:nvSpPr>
          <p:spPr bwMode="auto">
            <a:xfrm>
              <a:off x="7602711" y="4594949"/>
              <a:ext cx="789861" cy="6638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41861" tIns="54419" rIns="41861" bIns="54419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>
                  <a:solidFill>
                    <a:schemeClr val="tx2"/>
                  </a:solidFill>
                  <a:latin typeface="Times New Roman" pitchFamily="18" charset="0"/>
                </a:rPr>
                <a:t>File </a:t>
              </a:r>
              <a:br>
                <a:rPr lang="en-US">
                  <a:solidFill>
                    <a:schemeClr val="tx2"/>
                  </a:solidFill>
                  <a:latin typeface="Times New Roman" pitchFamily="18" charset="0"/>
                </a:rPr>
              </a:br>
              <a:r>
                <a:rPr lang="en-US">
                  <a:solidFill>
                    <a:schemeClr val="tx2"/>
                  </a:solidFill>
                  <a:latin typeface="Times New Roman" pitchFamily="18" charset="0"/>
                </a:rPr>
                <a:t>Storage</a:t>
              </a:r>
            </a:p>
          </p:txBody>
        </p:sp>
        <p:cxnSp>
          <p:nvCxnSpPr>
            <p:cNvPr id="15398" name="AutoShape 184"/>
            <p:cNvCxnSpPr>
              <a:cxnSpLocks noChangeShapeType="1"/>
            </p:cNvCxnSpPr>
            <p:nvPr/>
          </p:nvCxnSpPr>
          <p:spPr bwMode="auto">
            <a:xfrm rot="5400000">
              <a:off x="4708492" y="2082407"/>
              <a:ext cx="139186" cy="5634252"/>
            </a:xfrm>
            <a:prstGeom prst="bentConnector3">
              <a:avLst>
                <a:gd name="adj1" fmla="val 287014"/>
              </a:avLst>
            </a:prstGeom>
            <a:noFill/>
            <a:ln w="9525">
              <a:solidFill>
                <a:srgbClr val="008000"/>
              </a:solidFill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5399" name="Text Box 185"/>
            <p:cNvSpPr txBox="1">
              <a:spLocks noChangeArrowheads="1"/>
            </p:cNvSpPr>
            <p:nvPr/>
          </p:nvSpPr>
          <p:spPr bwMode="auto">
            <a:xfrm>
              <a:off x="3980291" y="4965510"/>
              <a:ext cx="1199514" cy="4176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fr-FR" sz="1000">
                  <a:solidFill>
                    <a:srgbClr val="006600"/>
                  </a:solidFill>
                  <a:latin typeface="Times New Roman" pitchFamily="18" charset="0"/>
                </a:rPr>
                <a:t>ftp</a:t>
              </a:r>
            </a:p>
            <a:p>
              <a:r>
                <a:rPr lang="fr-FR" sz="1000">
                  <a:solidFill>
                    <a:srgbClr val="006600"/>
                  </a:solidFill>
                  <a:latin typeface="Times New Roman" pitchFamily="18" charset="0"/>
                </a:rPr>
                <a:t>File synchronization</a:t>
              </a:r>
              <a:endParaRPr lang="en-US" sz="1000">
                <a:solidFill>
                  <a:srgbClr val="006600"/>
                </a:solidFill>
                <a:latin typeface="Times New Roman" pitchFamily="18" charset="0"/>
              </a:endParaRPr>
            </a:p>
          </p:txBody>
        </p:sp>
        <p:sp>
          <p:nvSpPr>
            <p:cNvPr id="15400" name="Line 186"/>
            <p:cNvSpPr>
              <a:spLocks noChangeShapeType="1"/>
            </p:cNvSpPr>
            <p:nvPr/>
          </p:nvSpPr>
          <p:spPr bwMode="auto">
            <a:xfrm>
              <a:off x="1677841" y="3221159"/>
              <a:ext cx="1010602" cy="5296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5401" name="Text Box 189"/>
            <p:cNvSpPr txBox="1">
              <a:spLocks noChangeArrowheads="1"/>
            </p:cNvSpPr>
            <p:nvPr/>
          </p:nvSpPr>
          <p:spPr bwMode="auto">
            <a:xfrm>
              <a:off x="1855961" y="3110894"/>
              <a:ext cx="447706" cy="2945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200">
                  <a:solidFill>
                    <a:srgbClr val="FF1B00"/>
                  </a:solidFill>
                  <a:latin typeface="Times New Roman" pitchFamily="18" charset="0"/>
                </a:rPr>
                <a:t>https</a:t>
              </a:r>
            </a:p>
          </p:txBody>
        </p:sp>
        <p:sp>
          <p:nvSpPr>
            <p:cNvPr id="15402" name="Text Box 190"/>
            <p:cNvSpPr txBox="1">
              <a:spLocks noChangeArrowheads="1"/>
            </p:cNvSpPr>
            <p:nvPr/>
          </p:nvSpPr>
          <p:spPr bwMode="auto">
            <a:xfrm>
              <a:off x="6882727" y="3671256"/>
              <a:ext cx="388394" cy="2945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Times New Roman" pitchFamily="18" charset="0"/>
                </a:rPr>
                <a:t>http</a:t>
              </a:r>
            </a:p>
          </p:txBody>
        </p:sp>
        <p:sp>
          <p:nvSpPr>
            <p:cNvPr id="15403" name="Line 191"/>
            <p:cNvSpPr>
              <a:spLocks noChangeShapeType="1"/>
            </p:cNvSpPr>
            <p:nvPr/>
          </p:nvSpPr>
          <p:spPr bwMode="auto">
            <a:xfrm flipH="1">
              <a:off x="7786456" y="3962282"/>
              <a:ext cx="108560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5404" name="Line 192"/>
            <p:cNvSpPr>
              <a:spLocks noChangeShapeType="1"/>
            </p:cNvSpPr>
            <p:nvPr/>
          </p:nvSpPr>
          <p:spPr bwMode="auto">
            <a:xfrm>
              <a:off x="7512713" y="4311152"/>
              <a:ext cx="0" cy="2060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106326" tIns="53163" rIns="42531" bIns="53163" anchor="ctr"/>
            <a:lstStyle/>
            <a:p>
              <a:endParaRPr lang="de-DE"/>
            </a:p>
          </p:txBody>
        </p:sp>
        <p:sp>
          <p:nvSpPr>
            <p:cNvPr id="15405" name="Text Box 193"/>
            <p:cNvSpPr txBox="1">
              <a:spLocks noChangeArrowheads="1"/>
            </p:cNvSpPr>
            <p:nvPr/>
          </p:nvSpPr>
          <p:spPr bwMode="auto">
            <a:xfrm>
              <a:off x="6980225" y="3033167"/>
              <a:ext cx="2238260" cy="417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4652" tIns="54419" rIns="41861" bIns="54419">
              <a:spAutoFit/>
            </a:bodyPr>
            <a:lstStyle/>
            <a:p>
              <a:r>
                <a:rPr lang="fr-FR" sz="1000"/>
                <a:t>(MCS) MATRIX Collaboration Server</a:t>
              </a:r>
              <a:br>
                <a:rPr lang="fr-FR" sz="1000"/>
              </a:br>
              <a:r>
                <a:rPr lang="fr-FR" sz="1000"/>
                <a:t>(FCS) File Collaboration Server </a:t>
              </a:r>
              <a:endParaRPr lang="en-US" sz="1000"/>
            </a:p>
          </p:txBody>
        </p:sp>
        <p:grpSp>
          <p:nvGrpSpPr>
            <p:cNvPr id="15406" name="Group 195"/>
            <p:cNvGrpSpPr>
              <a:grpSpLocks/>
            </p:cNvGrpSpPr>
            <p:nvPr/>
          </p:nvGrpSpPr>
          <p:grpSpPr bwMode="auto">
            <a:xfrm>
              <a:off x="792860" y="2751178"/>
              <a:ext cx="929980" cy="883925"/>
              <a:chOff x="5111" y="1601"/>
              <a:chExt cx="559" cy="552"/>
            </a:xfrm>
          </p:grpSpPr>
          <p:pic>
            <p:nvPicPr>
              <p:cNvPr id="15691" name="Picture 196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5111" y="1601"/>
                <a:ext cx="367" cy="360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</p:spPr>
          </p:pic>
          <p:pic>
            <p:nvPicPr>
              <p:cNvPr id="15692" name="Picture 197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5207" y="1697"/>
                <a:ext cx="367" cy="360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</p:spPr>
          </p:pic>
          <p:pic>
            <p:nvPicPr>
              <p:cNvPr id="15693" name="Picture 198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5303" y="1793"/>
                <a:ext cx="367" cy="360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</p:spPr>
          </p:pic>
        </p:grpSp>
        <p:pic>
          <p:nvPicPr>
            <p:cNvPr id="15407" name="Picture 332" descr="webServiceserver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941497" y="3712830"/>
              <a:ext cx="419991" cy="51155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5408" name="Picture 334" descr="webServiceserver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8369A"/>
                </a:clrFrom>
                <a:clrTo>
                  <a:srgbClr val="08369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65317" y="3712830"/>
              <a:ext cx="419991" cy="51155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5409" name="Text Box 337"/>
            <p:cNvSpPr txBox="1">
              <a:spLocks noChangeArrowheads="1"/>
            </p:cNvSpPr>
            <p:nvPr/>
          </p:nvSpPr>
          <p:spPr bwMode="auto">
            <a:xfrm>
              <a:off x="2002208" y="4085200"/>
              <a:ext cx="240450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>
                  <a:latin typeface="Times New Roman" pitchFamily="18" charset="0"/>
                </a:rPr>
                <a:t>http</a:t>
              </a:r>
            </a:p>
          </p:txBody>
        </p:sp>
        <p:sp>
          <p:nvSpPr>
            <p:cNvPr id="15410" name="Line 338"/>
            <p:cNvSpPr>
              <a:spLocks noChangeShapeType="1"/>
            </p:cNvSpPr>
            <p:nvPr/>
          </p:nvSpPr>
          <p:spPr bwMode="auto">
            <a:xfrm>
              <a:off x="1675966" y="3367575"/>
              <a:ext cx="153747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sp>
          <p:nvSpPr>
            <p:cNvPr id="15411" name="Line 339"/>
            <p:cNvSpPr>
              <a:spLocks noChangeShapeType="1"/>
            </p:cNvSpPr>
            <p:nvPr/>
          </p:nvSpPr>
          <p:spPr bwMode="auto">
            <a:xfrm>
              <a:off x="1829712" y="3367575"/>
              <a:ext cx="0" cy="118037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med" len="med"/>
            </a:ln>
          </p:spPr>
          <p:txBody>
            <a:bodyPr lIns="104652" tIns="54419" rIns="41861" bIns="54419">
              <a:spAutoFit/>
            </a:bodyPr>
            <a:lstStyle/>
            <a:p>
              <a:endParaRPr lang="de-DE"/>
            </a:p>
          </p:txBody>
        </p:sp>
        <p:grpSp>
          <p:nvGrpSpPr>
            <p:cNvPr id="15412" name="Group 891"/>
            <p:cNvGrpSpPr>
              <a:grpSpLocks/>
            </p:cNvGrpSpPr>
            <p:nvPr/>
          </p:nvGrpSpPr>
          <p:grpSpPr bwMode="auto">
            <a:xfrm>
              <a:off x="817235" y="3662219"/>
              <a:ext cx="8921054" cy="2525244"/>
              <a:chOff x="706" y="2173"/>
              <a:chExt cx="4758" cy="1397"/>
            </a:xfrm>
          </p:grpSpPr>
          <p:sp>
            <p:nvSpPr>
              <p:cNvPr id="15414" name="AutoShape 892"/>
              <p:cNvSpPr>
                <a:spLocks noChangeArrowheads="1"/>
              </p:cNvSpPr>
              <p:nvPr/>
            </p:nvSpPr>
            <p:spPr bwMode="auto">
              <a:xfrm>
                <a:off x="4105" y="3092"/>
                <a:ext cx="447" cy="227"/>
              </a:xfrm>
              <a:prstGeom prst="roundRect">
                <a:avLst>
                  <a:gd name="adj" fmla="val 16667"/>
                </a:avLst>
              </a:prstGeom>
              <a:solidFill>
                <a:srgbClr val="C0C0C0">
                  <a:alpha val="30196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90000" tIns="46800" rIns="36000" bIns="46800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15415" name="Text Box 893"/>
              <p:cNvSpPr txBox="1">
                <a:spLocks noChangeArrowheads="1"/>
              </p:cNvSpPr>
              <p:nvPr/>
            </p:nvSpPr>
            <p:spPr bwMode="auto">
              <a:xfrm>
                <a:off x="1260" y="2218"/>
                <a:ext cx="228" cy="15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36000" bIns="46800">
                <a:spAutoFit/>
              </a:bodyPr>
              <a:lstStyle/>
              <a:p>
                <a:r>
                  <a:rPr lang="en-US" sz="1200">
                    <a:solidFill>
                      <a:srgbClr val="FF1B00"/>
                    </a:solidFill>
                    <a:latin typeface="Times New Roman" pitchFamily="18" charset="0"/>
                  </a:rPr>
                  <a:t>https</a:t>
                </a:r>
              </a:p>
            </p:txBody>
          </p:sp>
          <p:sp>
            <p:nvSpPr>
              <p:cNvPr id="15416" name="Line 894"/>
              <p:cNvSpPr>
                <a:spLocks noChangeShapeType="1"/>
              </p:cNvSpPr>
              <p:nvPr/>
            </p:nvSpPr>
            <p:spPr bwMode="auto">
              <a:xfrm>
                <a:off x="1178" y="2351"/>
                <a:ext cx="532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arrow" w="med" len="med"/>
              </a:ln>
            </p:spPr>
            <p:txBody>
              <a:bodyPr lIns="90000" tIns="46800" rIns="36000" bIns="46800">
                <a:spAutoFit/>
              </a:bodyPr>
              <a:lstStyle/>
              <a:p>
                <a:endParaRPr lang="de-DE"/>
              </a:p>
            </p:txBody>
          </p:sp>
          <p:grpSp>
            <p:nvGrpSpPr>
              <p:cNvPr id="15417" name="Group 895"/>
              <p:cNvGrpSpPr>
                <a:grpSpLocks/>
              </p:cNvGrpSpPr>
              <p:nvPr/>
            </p:nvGrpSpPr>
            <p:grpSpPr bwMode="auto">
              <a:xfrm>
                <a:off x="706" y="2173"/>
                <a:ext cx="4758" cy="1397"/>
                <a:chOff x="706" y="2173"/>
                <a:chExt cx="4758" cy="1397"/>
              </a:xfrm>
            </p:grpSpPr>
            <p:grpSp>
              <p:nvGrpSpPr>
                <p:cNvPr id="15418" name="Group 896"/>
                <p:cNvGrpSpPr>
                  <a:grpSpLocks/>
                </p:cNvGrpSpPr>
                <p:nvPr/>
              </p:nvGrpSpPr>
              <p:grpSpPr bwMode="auto">
                <a:xfrm>
                  <a:off x="4040" y="3099"/>
                  <a:ext cx="563" cy="471"/>
                  <a:chOff x="4267" y="1207"/>
                  <a:chExt cx="1084" cy="1041"/>
                </a:xfrm>
              </p:grpSpPr>
              <p:pic>
                <p:nvPicPr>
                  <p:cNvPr id="15689" name="Picture 897" descr="server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08369A"/>
                      </a:clrFrom>
                      <a:clrTo>
                        <a:srgbClr val="08369A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13" y="1207"/>
                    <a:ext cx="643" cy="8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5690" name="Text Box 89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67" y="2023"/>
                    <a:ext cx="1084" cy="22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0000" tIns="46800" rIns="36000" bIns="46800">
                    <a:spAutoFit/>
                  </a:bodyPr>
                  <a:lstStyle/>
                  <a:p>
                    <a:pPr>
                      <a:lnSpc>
                        <a:spcPts val="700"/>
                      </a:lnSpc>
                    </a:pPr>
                    <a:r>
                      <a:rPr lang="en-US" sz="1200"/>
                      <a:t>Collab Server</a:t>
                    </a:r>
                  </a:p>
                </p:txBody>
              </p:sp>
            </p:grpSp>
            <p:sp>
              <p:nvSpPr>
                <p:cNvPr id="15419" name="Line 899"/>
                <p:cNvSpPr>
                  <a:spLocks noChangeShapeType="1"/>
                </p:cNvSpPr>
                <p:nvPr/>
              </p:nvSpPr>
              <p:spPr bwMode="auto">
                <a:xfrm>
                  <a:off x="4794" y="2345"/>
                  <a:ext cx="1" cy="948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lIns="90000" tIns="46800" rIns="36000" bIns="46800">
                  <a:spAutoFit/>
                </a:bodyPr>
                <a:lstStyle/>
                <a:p>
                  <a:endParaRPr lang="de-DE"/>
                </a:p>
              </p:txBody>
            </p:sp>
            <p:grpSp>
              <p:nvGrpSpPr>
                <p:cNvPr id="15420" name="Group 900"/>
                <p:cNvGrpSpPr>
                  <a:grpSpLocks/>
                </p:cNvGrpSpPr>
                <p:nvPr/>
              </p:nvGrpSpPr>
              <p:grpSpPr bwMode="auto">
                <a:xfrm>
                  <a:off x="4993" y="2979"/>
                  <a:ext cx="471" cy="480"/>
                  <a:chOff x="5115" y="2200"/>
                  <a:chExt cx="531" cy="542"/>
                </a:xfrm>
              </p:grpSpPr>
              <p:grpSp>
                <p:nvGrpSpPr>
                  <p:cNvPr id="15560" name="Group 901"/>
                  <p:cNvGrpSpPr>
                    <a:grpSpLocks/>
                  </p:cNvGrpSpPr>
                  <p:nvPr/>
                </p:nvGrpSpPr>
                <p:grpSpPr bwMode="auto">
                  <a:xfrm>
                    <a:off x="5115" y="2200"/>
                    <a:ext cx="339" cy="350"/>
                    <a:chOff x="583" y="973"/>
                    <a:chExt cx="659" cy="652"/>
                  </a:xfrm>
                </p:grpSpPr>
                <p:grpSp>
                  <p:nvGrpSpPr>
                    <p:cNvPr id="15647" name="Group 90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83" y="973"/>
                      <a:ext cx="659" cy="652"/>
                      <a:chOff x="2463" y="941"/>
                      <a:chExt cx="782" cy="764"/>
                    </a:xfrm>
                  </p:grpSpPr>
                  <p:sp>
                    <p:nvSpPr>
                      <p:cNvPr id="15649" name="AutoShape 903"/>
                      <p:cNvSpPr>
                        <a:spLocks noChangeAspect="1" noChangeArrowheads="1" noTextEdit="1"/>
                      </p:cNvSpPr>
                      <p:nvPr/>
                    </p:nvSpPr>
                    <p:spPr bwMode="auto">
                      <a:xfrm>
                        <a:off x="2466" y="941"/>
                        <a:ext cx="779" cy="7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  <p:grpSp>
                    <p:nvGrpSpPr>
                      <p:cNvPr id="15650" name="Group 90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grpSp>
                      <p:nvGrpSpPr>
                        <p:cNvPr id="15680" name="Group 90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17" y="1221"/>
                          <a:ext cx="455" cy="196"/>
                          <a:chOff x="2617" y="1221"/>
                          <a:chExt cx="455" cy="196"/>
                        </a:xfrm>
                      </p:grpSpPr>
                      <p:sp>
                        <p:nvSpPr>
                          <p:cNvPr id="15687" name="Freeform 906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66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688" name="Freeform 907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681" name="Group 90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704" y="1293"/>
                          <a:ext cx="87" cy="71"/>
                          <a:chOff x="2704" y="1293"/>
                          <a:chExt cx="87" cy="71"/>
                        </a:xfrm>
                      </p:grpSpPr>
                      <p:sp>
                        <p:nvSpPr>
                          <p:cNvPr id="15685" name="Oval 909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686" name="Oval 910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682" name="Group 91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855" y="1293"/>
                          <a:ext cx="87" cy="71"/>
                          <a:chOff x="2855" y="1293"/>
                          <a:chExt cx="87" cy="71"/>
                        </a:xfrm>
                      </p:grpSpPr>
                      <p:sp>
                        <p:nvSpPr>
                          <p:cNvPr id="15683" name="Oval 912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684" name="Oval 913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</p:grpSp>
                  <p:sp>
                    <p:nvSpPr>
                      <p:cNvPr id="15651" name="Rectangle 91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3" y="1160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652" name="Group 91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678" name="Freeform 91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79" name="Freeform 91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653" name="Picture 9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grpSp>
                    <p:nvGrpSpPr>
                      <p:cNvPr id="15654" name="Group 91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676" name="Freeform 92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77" name="Freeform 92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655" name="Group 92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674" name="Oval 92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75" name="Oval 92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656" name="Group 92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672" name="Oval 92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73" name="Oval 92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657" name="Group 92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670" name="Freeform 92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71" name="Freeform 93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658" name="Group 93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668" name="Oval 93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69" name="Oval 93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659" name="Group 93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666" name="Oval 93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67" name="Oval 93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sp>
                    <p:nvSpPr>
                      <p:cNvPr id="15660" name="Rectangle 93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3" y="1160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661" name="Group 9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664" name="Freeform 93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65" name="Freeform 94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662" name="Picture 9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5663" name="Picture 9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" y="1008"/>
                        <a:ext cx="568" cy="45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pic>
                  <p:nvPicPr>
                    <p:cNvPr id="15648" name="Picture 94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/>
                    <a:srcRect/>
                    <a:stretch>
                      <a:fillRect/>
                    </a:stretch>
                  </p:blipFill>
                  <p:spPr bwMode="auto">
                    <a:xfrm>
                      <a:off x="677" y="1040"/>
                      <a:ext cx="469" cy="36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grpSp>
                <p:nvGrpSpPr>
                  <p:cNvPr id="15561" name="Group 944"/>
                  <p:cNvGrpSpPr>
                    <a:grpSpLocks/>
                  </p:cNvGrpSpPr>
                  <p:nvPr/>
                </p:nvGrpSpPr>
                <p:grpSpPr bwMode="auto">
                  <a:xfrm>
                    <a:off x="5211" y="2296"/>
                    <a:ext cx="339" cy="350"/>
                    <a:chOff x="583" y="973"/>
                    <a:chExt cx="659" cy="652"/>
                  </a:xfrm>
                </p:grpSpPr>
                <p:grpSp>
                  <p:nvGrpSpPr>
                    <p:cNvPr id="15605" name="Group 945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83" y="973"/>
                      <a:ext cx="659" cy="652"/>
                      <a:chOff x="2463" y="941"/>
                      <a:chExt cx="782" cy="764"/>
                    </a:xfrm>
                  </p:grpSpPr>
                  <p:sp>
                    <p:nvSpPr>
                      <p:cNvPr id="15607" name="AutoShape 946"/>
                      <p:cNvSpPr>
                        <a:spLocks noChangeAspect="1" noChangeArrowheads="1" noTextEdit="1"/>
                      </p:cNvSpPr>
                      <p:nvPr/>
                    </p:nvSpPr>
                    <p:spPr bwMode="auto">
                      <a:xfrm>
                        <a:off x="2466" y="941"/>
                        <a:ext cx="779" cy="7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  <p:grpSp>
                    <p:nvGrpSpPr>
                      <p:cNvPr id="15608" name="Group 9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grpSp>
                      <p:nvGrpSpPr>
                        <p:cNvPr id="15638" name="Group 94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17" y="1221"/>
                          <a:ext cx="455" cy="196"/>
                          <a:chOff x="2617" y="1221"/>
                          <a:chExt cx="455" cy="196"/>
                        </a:xfrm>
                      </p:grpSpPr>
                      <p:sp>
                        <p:nvSpPr>
                          <p:cNvPr id="15645" name="Freeform 94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66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646" name="Freeform 950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639" name="Group 95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704" y="1293"/>
                          <a:ext cx="87" cy="71"/>
                          <a:chOff x="2704" y="1293"/>
                          <a:chExt cx="87" cy="71"/>
                        </a:xfrm>
                      </p:grpSpPr>
                      <p:sp>
                        <p:nvSpPr>
                          <p:cNvPr id="15643" name="Oval 952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644" name="Oval 953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640" name="Group 95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855" y="1293"/>
                          <a:ext cx="87" cy="71"/>
                          <a:chOff x="2855" y="1293"/>
                          <a:chExt cx="87" cy="71"/>
                        </a:xfrm>
                      </p:grpSpPr>
                      <p:sp>
                        <p:nvSpPr>
                          <p:cNvPr id="15641" name="Oval 955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642" name="Oval 956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</p:grpSp>
                  <p:sp>
                    <p:nvSpPr>
                      <p:cNvPr id="15609" name="Rectangle 95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6" y="1163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610" name="Group 95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636" name="Freeform 95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37" name="Freeform 96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611" name="Picture 9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grpSp>
                    <p:nvGrpSpPr>
                      <p:cNvPr id="15612" name="Group 96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634" name="Freeform 96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35" name="Freeform 96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613" name="Group 96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632" name="Oval 96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33" name="Oval 9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614" name="Group 96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630" name="Oval 96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31" name="Oval 97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615" name="Group 97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628" name="Freeform 97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29" name="Freeform 97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616" name="Group 97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626" name="Oval 97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27" name="Oval 97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617" name="Group 97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624" name="Oval 97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25" name="Oval 97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sp>
                    <p:nvSpPr>
                      <p:cNvPr id="15618" name="Rectangle 98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3" y="1163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619" name="Group 98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622" name="Freeform 98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623" name="Freeform 98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620" name="Picture 9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5621" name="Picture 9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" y="1008"/>
                        <a:ext cx="568" cy="45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pic>
                  <p:nvPicPr>
                    <p:cNvPr id="15606" name="Picture 98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/>
                    <a:srcRect/>
                    <a:stretch>
                      <a:fillRect/>
                    </a:stretch>
                  </p:blipFill>
                  <p:spPr bwMode="auto">
                    <a:xfrm>
                      <a:off x="677" y="1040"/>
                      <a:ext cx="469" cy="36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grpSp>
                <p:nvGrpSpPr>
                  <p:cNvPr id="15562" name="Group 987"/>
                  <p:cNvGrpSpPr>
                    <a:grpSpLocks/>
                  </p:cNvGrpSpPr>
                  <p:nvPr/>
                </p:nvGrpSpPr>
                <p:grpSpPr bwMode="auto">
                  <a:xfrm>
                    <a:off x="5307" y="2392"/>
                    <a:ext cx="339" cy="350"/>
                    <a:chOff x="583" y="973"/>
                    <a:chExt cx="659" cy="652"/>
                  </a:xfrm>
                </p:grpSpPr>
                <p:grpSp>
                  <p:nvGrpSpPr>
                    <p:cNvPr id="15563" name="Group 988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83" y="973"/>
                      <a:ext cx="659" cy="652"/>
                      <a:chOff x="2463" y="941"/>
                      <a:chExt cx="782" cy="764"/>
                    </a:xfrm>
                  </p:grpSpPr>
                  <p:sp>
                    <p:nvSpPr>
                      <p:cNvPr id="15565" name="AutoShape 989"/>
                      <p:cNvSpPr>
                        <a:spLocks noChangeAspect="1" noChangeArrowheads="1" noTextEdit="1"/>
                      </p:cNvSpPr>
                      <p:nvPr/>
                    </p:nvSpPr>
                    <p:spPr bwMode="auto">
                      <a:xfrm>
                        <a:off x="2466" y="941"/>
                        <a:ext cx="779" cy="7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  <p:grpSp>
                    <p:nvGrpSpPr>
                      <p:cNvPr id="15566" name="Group 99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grpSp>
                      <p:nvGrpSpPr>
                        <p:cNvPr id="15596" name="Group 99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17" y="1221"/>
                          <a:ext cx="455" cy="196"/>
                          <a:chOff x="2617" y="1221"/>
                          <a:chExt cx="455" cy="196"/>
                        </a:xfrm>
                      </p:grpSpPr>
                      <p:sp>
                        <p:nvSpPr>
                          <p:cNvPr id="15603" name="Freeform 99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66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604" name="Freeform 993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597" name="Group 99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704" y="1293"/>
                          <a:ext cx="87" cy="71"/>
                          <a:chOff x="2704" y="1293"/>
                          <a:chExt cx="87" cy="71"/>
                        </a:xfrm>
                      </p:grpSpPr>
                      <p:sp>
                        <p:nvSpPr>
                          <p:cNvPr id="15601" name="Oval 995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602" name="Oval 996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598" name="Group 99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855" y="1293"/>
                          <a:ext cx="87" cy="71"/>
                          <a:chOff x="2855" y="1293"/>
                          <a:chExt cx="87" cy="71"/>
                        </a:xfrm>
                      </p:grpSpPr>
                      <p:sp>
                        <p:nvSpPr>
                          <p:cNvPr id="15599" name="Oval 998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600" name="Oval 999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</p:grpSp>
                  <p:sp>
                    <p:nvSpPr>
                      <p:cNvPr id="15567" name="Rectangle 100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3" y="1160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568" name="Group 100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594" name="Freeform 100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95" name="Freeform 100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569" name="Picture 10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grpSp>
                    <p:nvGrpSpPr>
                      <p:cNvPr id="15570" name="Group 100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592" name="Freeform 100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93" name="Freeform 100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571" name="Group 100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590" name="Oval 100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91" name="Oval 101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572" name="Group 101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588" name="Oval 101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89" name="Oval 10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573" name="Group 101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586" name="Freeform 101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87" name="Freeform 101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574" name="Group 10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584" name="Oval 101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85" name="Oval 10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575" name="Group 102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582" name="Oval 10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83" name="Oval 102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sp>
                    <p:nvSpPr>
                      <p:cNvPr id="15576" name="Rectangle 102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3" y="1160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577" name="Group 10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580" name="Freeform 102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81" name="Freeform 102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578" name="Picture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5579" name="Picture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" y="1008"/>
                        <a:ext cx="568" cy="45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pic>
                  <p:nvPicPr>
                    <p:cNvPr id="15564" name="Picture 102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/>
                    <a:srcRect/>
                    <a:stretch>
                      <a:fillRect/>
                    </a:stretch>
                  </p:blipFill>
                  <p:spPr bwMode="auto">
                    <a:xfrm>
                      <a:off x="677" y="1040"/>
                      <a:ext cx="469" cy="36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  <p:sp>
              <p:nvSpPr>
                <p:cNvPr id="15421" name="Line 1030"/>
                <p:cNvSpPr>
                  <a:spLocks noChangeShapeType="1"/>
                </p:cNvSpPr>
                <p:nvPr/>
              </p:nvSpPr>
              <p:spPr bwMode="auto">
                <a:xfrm flipH="1">
                  <a:off x="4531" y="3287"/>
                  <a:ext cx="472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 type="arrow" w="med" len="med"/>
                </a:ln>
              </p:spPr>
              <p:txBody>
                <a:bodyPr lIns="90000" tIns="46800" rIns="36000" bIns="46800">
                  <a:spAutoFit/>
                </a:bodyPr>
                <a:lstStyle/>
                <a:p>
                  <a:endParaRPr lang="de-DE"/>
                </a:p>
              </p:txBody>
            </p:sp>
            <p:cxnSp>
              <p:nvCxnSpPr>
                <p:cNvPr id="15422" name="AutoShape 1031"/>
                <p:cNvCxnSpPr>
                  <a:cxnSpLocks noChangeShapeType="1"/>
                </p:cNvCxnSpPr>
                <p:nvPr/>
              </p:nvCxnSpPr>
              <p:spPr bwMode="auto">
                <a:xfrm>
                  <a:off x="3663" y="2343"/>
                  <a:ext cx="505" cy="948"/>
                </a:xfrm>
                <a:prstGeom prst="bentConnector3">
                  <a:avLst>
                    <a:gd name="adj1" fmla="val 49903"/>
                  </a:avLst>
                </a:prstGeom>
                <a:noFill/>
                <a:ln w="19050">
                  <a:solidFill>
                    <a:schemeClr val="accent2"/>
                  </a:solidFill>
                  <a:miter lim="800000"/>
                  <a:headEnd/>
                  <a:tailEnd type="arrow" w="med" len="med"/>
                </a:ln>
              </p:spPr>
            </p:cxnSp>
            <p:grpSp>
              <p:nvGrpSpPr>
                <p:cNvPr id="15423" name="Group 1032"/>
                <p:cNvGrpSpPr>
                  <a:grpSpLocks/>
                </p:cNvGrpSpPr>
                <p:nvPr/>
              </p:nvGrpSpPr>
              <p:grpSpPr bwMode="auto">
                <a:xfrm>
                  <a:off x="706" y="2173"/>
                  <a:ext cx="471" cy="480"/>
                  <a:chOff x="5115" y="2200"/>
                  <a:chExt cx="531" cy="542"/>
                </a:xfrm>
              </p:grpSpPr>
              <p:grpSp>
                <p:nvGrpSpPr>
                  <p:cNvPr id="15431" name="Group 1033"/>
                  <p:cNvGrpSpPr>
                    <a:grpSpLocks/>
                  </p:cNvGrpSpPr>
                  <p:nvPr/>
                </p:nvGrpSpPr>
                <p:grpSpPr bwMode="auto">
                  <a:xfrm>
                    <a:off x="5115" y="2200"/>
                    <a:ext cx="339" cy="350"/>
                    <a:chOff x="583" y="973"/>
                    <a:chExt cx="659" cy="652"/>
                  </a:xfrm>
                </p:grpSpPr>
                <p:grpSp>
                  <p:nvGrpSpPr>
                    <p:cNvPr id="15518" name="Group 103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83" y="973"/>
                      <a:ext cx="659" cy="652"/>
                      <a:chOff x="2463" y="941"/>
                      <a:chExt cx="782" cy="764"/>
                    </a:xfrm>
                  </p:grpSpPr>
                  <p:sp>
                    <p:nvSpPr>
                      <p:cNvPr id="15520" name="AutoShape 1035"/>
                      <p:cNvSpPr>
                        <a:spLocks noChangeAspect="1" noChangeArrowheads="1" noTextEdit="1"/>
                      </p:cNvSpPr>
                      <p:nvPr/>
                    </p:nvSpPr>
                    <p:spPr bwMode="auto">
                      <a:xfrm>
                        <a:off x="2466" y="941"/>
                        <a:ext cx="779" cy="7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  <p:grpSp>
                    <p:nvGrpSpPr>
                      <p:cNvPr id="15521" name="Group 103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grpSp>
                      <p:nvGrpSpPr>
                        <p:cNvPr id="15551" name="Group 103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17" y="1221"/>
                          <a:ext cx="455" cy="196"/>
                          <a:chOff x="2617" y="1221"/>
                          <a:chExt cx="455" cy="196"/>
                        </a:xfrm>
                      </p:grpSpPr>
                      <p:sp>
                        <p:nvSpPr>
                          <p:cNvPr id="15558" name="Freeform 1038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66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559" name="Freeform 1039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552" name="Group 104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704" y="1293"/>
                          <a:ext cx="87" cy="71"/>
                          <a:chOff x="2704" y="1293"/>
                          <a:chExt cx="87" cy="71"/>
                        </a:xfrm>
                      </p:grpSpPr>
                      <p:sp>
                        <p:nvSpPr>
                          <p:cNvPr id="15556" name="Oval 1041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557" name="Oval 1042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553" name="Group 104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855" y="1293"/>
                          <a:ext cx="87" cy="71"/>
                          <a:chOff x="2855" y="1293"/>
                          <a:chExt cx="87" cy="71"/>
                        </a:xfrm>
                      </p:grpSpPr>
                      <p:sp>
                        <p:nvSpPr>
                          <p:cNvPr id="15554" name="Oval 104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555" name="Oval 1045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</p:grpSp>
                  <p:sp>
                    <p:nvSpPr>
                      <p:cNvPr id="15522" name="Rectangle 104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3" y="1160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523" name="Group 10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549" name="Freeform 104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50" name="Freeform 104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524" name="Picture 1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grpSp>
                    <p:nvGrpSpPr>
                      <p:cNvPr id="15525" name="Group 105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547" name="Freeform 105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48" name="Freeform 105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526" name="Group 105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545" name="Oval 10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46" name="Oval 105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527" name="Group 105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543" name="Oval 10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44" name="Oval 105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528" name="Group 106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541" name="Freeform 106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42" name="Freeform 106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529" name="Group 106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539" name="Oval 106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40" name="Oval 106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530" name="Group 106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537" name="Oval 10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38" name="Oval 106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sp>
                    <p:nvSpPr>
                      <p:cNvPr id="15531" name="Rectangle 106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3" y="1160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532" name="Group 107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535" name="Freeform 107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36" name="Freeform 107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533" name="Picture 1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5534" name="Picture 10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" y="1008"/>
                        <a:ext cx="568" cy="45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pic>
                  <p:nvPicPr>
                    <p:cNvPr id="15519" name="Picture 107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/>
                    <a:srcRect/>
                    <a:stretch>
                      <a:fillRect/>
                    </a:stretch>
                  </p:blipFill>
                  <p:spPr bwMode="auto">
                    <a:xfrm>
                      <a:off x="677" y="1040"/>
                      <a:ext cx="469" cy="36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grpSp>
                <p:nvGrpSpPr>
                  <p:cNvPr id="15432" name="Group 1076"/>
                  <p:cNvGrpSpPr>
                    <a:grpSpLocks/>
                  </p:cNvGrpSpPr>
                  <p:nvPr/>
                </p:nvGrpSpPr>
                <p:grpSpPr bwMode="auto">
                  <a:xfrm>
                    <a:off x="5211" y="2296"/>
                    <a:ext cx="339" cy="350"/>
                    <a:chOff x="583" y="973"/>
                    <a:chExt cx="659" cy="652"/>
                  </a:xfrm>
                </p:grpSpPr>
                <p:grpSp>
                  <p:nvGrpSpPr>
                    <p:cNvPr id="15476" name="Group 107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83" y="973"/>
                      <a:ext cx="659" cy="652"/>
                      <a:chOff x="2463" y="941"/>
                      <a:chExt cx="782" cy="764"/>
                    </a:xfrm>
                  </p:grpSpPr>
                  <p:sp>
                    <p:nvSpPr>
                      <p:cNvPr id="15478" name="AutoShape 1078"/>
                      <p:cNvSpPr>
                        <a:spLocks noChangeAspect="1" noChangeArrowheads="1" noTextEdit="1"/>
                      </p:cNvSpPr>
                      <p:nvPr/>
                    </p:nvSpPr>
                    <p:spPr bwMode="auto">
                      <a:xfrm>
                        <a:off x="2466" y="941"/>
                        <a:ext cx="779" cy="7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  <p:grpSp>
                    <p:nvGrpSpPr>
                      <p:cNvPr id="15479" name="Group 107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grpSp>
                      <p:nvGrpSpPr>
                        <p:cNvPr id="15509" name="Group 108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17" y="1221"/>
                          <a:ext cx="455" cy="196"/>
                          <a:chOff x="2617" y="1221"/>
                          <a:chExt cx="455" cy="196"/>
                        </a:xfrm>
                      </p:grpSpPr>
                      <p:sp>
                        <p:nvSpPr>
                          <p:cNvPr id="15516" name="Freeform 1081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66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517" name="Freeform 1082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510" name="Group 108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704" y="1293"/>
                          <a:ext cx="87" cy="71"/>
                          <a:chOff x="2704" y="1293"/>
                          <a:chExt cx="87" cy="71"/>
                        </a:xfrm>
                      </p:grpSpPr>
                      <p:sp>
                        <p:nvSpPr>
                          <p:cNvPr id="15514" name="Oval 108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515" name="Oval 1085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511" name="Group 108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855" y="1293"/>
                          <a:ext cx="87" cy="71"/>
                          <a:chOff x="2855" y="1293"/>
                          <a:chExt cx="87" cy="71"/>
                        </a:xfrm>
                      </p:grpSpPr>
                      <p:sp>
                        <p:nvSpPr>
                          <p:cNvPr id="15512" name="Oval 1087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513" name="Oval 1088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</p:grpSp>
                  <p:sp>
                    <p:nvSpPr>
                      <p:cNvPr id="15480" name="Rectangle 108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6" y="1163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481" name="Group 109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507" name="Freeform 109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08" name="Freeform 109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482" name="Picture 10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grpSp>
                    <p:nvGrpSpPr>
                      <p:cNvPr id="15483" name="Group 109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505" name="Freeform 109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06" name="Freeform 109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484" name="Group 109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503" name="Oval 109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04" name="Oval 109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485" name="Group 110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501" name="Oval 110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02" name="Oval 110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486" name="Group 110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499" name="Freeform 110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500" name="Freeform 110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487" name="Group 110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497" name="Oval 110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498" name="Oval 110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488" name="Group 110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495" name="Oval 111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496" name="Oval 11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sp>
                    <p:nvSpPr>
                      <p:cNvPr id="15489" name="Rectangle 11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3" y="1163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490" name="Group 111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493" name="Freeform 111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494" name="Freeform 111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491" name="Picture 1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5492" name="Picture 1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" y="1008"/>
                        <a:ext cx="568" cy="45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pic>
                  <p:nvPicPr>
                    <p:cNvPr id="15477" name="Picture 11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/>
                    <a:srcRect/>
                    <a:stretch>
                      <a:fillRect/>
                    </a:stretch>
                  </p:blipFill>
                  <p:spPr bwMode="auto">
                    <a:xfrm>
                      <a:off x="677" y="1040"/>
                      <a:ext cx="469" cy="36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grpSp>
                <p:nvGrpSpPr>
                  <p:cNvPr id="15433" name="Group 1119"/>
                  <p:cNvGrpSpPr>
                    <a:grpSpLocks/>
                  </p:cNvGrpSpPr>
                  <p:nvPr/>
                </p:nvGrpSpPr>
                <p:grpSpPr bwMode="auto">
                  <a:xfrm>
                    <a:off x="5307" y="2392"/>
                    <a:ext cx="339" cy="350"/>
                    <a:chOff x="583" y="973"/>
                    <a:chExt cx="659" cy="652"/>
                  </a:xfrm>
                </p:grpSpPr>
                <p:grpSp>
                  <p:nvGrpSpPr>
                    <p:cNvPr id="15434" name="Group 1120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583" y="973"/>
                      <a:ext cx="659" cy="652"/>
                      <a:chOff x="2463" y="941"/>
                      <a:chExt cx="782" cy="764"/>
                    </a:xfrm>
                  </p:grpSpPr>
                  <p:sp>
                    <p:nvSpPr>
                      <p:cNvPr id="15436" name="AutoShape 1121"/>
                      <p:cNvSpPr>
                        <a:spLocks noChangeAspect="1" noChangeArrowheads="1" noTextEdit="1"/>
                      </p:cNvSpPr>
                      <p:nvPr/>
                    </p:nvSpPr>
                    <p:spPr bwMode="auto">
                      <a:xfrm>
                        <a:off x="2466" y="941"/>
                        <a:ext cx="779" cy="7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  <p:grpSp>
                    <p:nvGrpSpPr>
                      <p:cNvPr id="15437" name="Group 112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grpSp>
                      <p:nvGrpSpPr>
                        <p:cNvPr id="15467" name="Group 112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17" y="1221"/>
                          <a:ext cx="455" cy="196"/>
                          <a:chOff x="2617" y="1221"/>
                          <a:chExt cx="455" cy="196"/>
                        </a:xfrm>
                      </p:grpSpPr>
                      <p:sp>
                        <p:nvSpPr>
                          <p:cNvPr id="15474" name="Freeform 1124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366FF"/>
                          </a:solidFill>
                          <a:ln w="9525">
                            <a:noFill/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475" name="Freeform 1125"/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2617" y="1221"/>
                            <a:ext cx="455" cy="196"/>
                          </a:xfrm>
                          <a:custGeom>
                            <a:avLst/>
                            <a:gdLst>
                              <a:gd name="T0" fmla="*/ 0 w 455"/>
                              <a:gd name="T1" fmla="*/ 107 h 196"/>
                              <a:gd name="T2" fmla="*/ 2 w 455"/>
                              <a:gd name="T3" fmla="*/ 0 h 196"/>
                              <a:gd name="T4" fmla="*/ 153 w 455"/>
                              <a:gd name="T5" fmla="*/ 0 h 196"/>
                              <a:gd name="T6" fmla="*/ 196 w 455"/>
                              <a:gd name="T7" fmla="*/ 37 h 196"/>
                              <a:gd name="T8" fmla="*/ 217 w 455"/>
                              <a:gd name="T9" fmla="*/ 0 h 196"/>
                              <a:gd name="T10" fmla="*/ 261 w 455"/>
                              <a:gd name="T11" fmla="*/ 0 h 196"/>
                              <a:gd name="T12" fmla="*/ 304 w 455"/>
                              <a:gd name="T13" fmla="*/ 37 h 196"/>
                              <a:gd name="T14" fmla="*/ 327 w 455"/>
                              <a:gd name="T15" fmla="*/ 0 h 196"/>
                              <a:gd name="T16" fmla="*/ 455 w 455"/>
                              <a:gd name="T17" fmla="*/ 0 h 196"/>
                              <a:gd name="T18" fmla="*/ 455 w 455"/>
                              <a:gd name="T19" fmla="*/ 107 h 196"/>
                              <a:gd name="T20" fmla="*/ 389 w 455"/>
                              <a:gd name="T21" fmla="*/ 196 h 196"/>
                              <a:gd name="T22" fmla="*/ 66 w 455"/>
                              <a:gd name="T23" fmla="*/ 196 h 196"/>
                              <a:gd name="T24" fmla="*/ 0 w 455"/>
                              <a:gd name="T25" fmla="*/ 107 h 196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455"/>
                              <a:gd name="T40" fmla="*/ 0 h 196"/>
                              <a:gd name="T41" fmla="*/ 455 w 455"/>
                              <a:gd name="T42" fmla="*/ 196 h 196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455" h="196">
                                <a:moveTo>
                                  <a:pt x="0" y="107"/>
                                </a:moveTo>
                                <a:lnTo>
                                  <a:pt x="2" y="0"/>
                                </a:lnTo>
                                <a:lnTo>
                                  <a:pt x="153" y="0"/>
                                </a:lnTo>
                                <a:lnTo>
                                  <a:pt x="196" y="37"/>
                                </a:lnTo>
                                <a:lnTo>
                                  <a:pt x="217" y="0"/>
                                </a:lnTo>
                                <a:lnTo>
                                  <a:pt x="261" y="0"/>
                                </a:lnTo>
                                <a:lnTo>
                                  <a:pt x="304" y="37"/>
                                </a:lnTo>
                                <a:lnTo>
                                  <a:pt x="327" y="0"/>
                                </a:lnTo>
                                <a:lnTo>
                                  <a:pt x="455" y="0"/>
                                </a:lnTo>
                                <a:lnTo>
                                  <a:pt x="455" y="107"/>
                                </a:lnTo>
                                <a:lnTo>
                                  <a:pt x="389" y="196"/>
                                </a:lnTo>
                                <a:lnTo>
                                  <a:pt x="66" y="196"/>
                                </a:lnTo>
                                <a:lnTo>
                                  <a:pt x="0" y="107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468" name="Group 112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704" y="1293"/>
                          <a:ext cx="87" cy="71"/>
                          <a:chOff x="2704" y="1293"/>
                          <a:chExt cx="87" cy="71"/>
                        </a:xfrm>
                      </p:grpSpPr>
                      <p:sp>
                        <p:nvSpPr>
                          <p:cNvPr id="15472" name="Oval 1127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473" name="Oval 1128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04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  <p:grpSp>
                      <p:nvGrpSpPr>
                        <p:cNvPr id="15469" name="Group 112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855" y="1293"/>
                          <a:ext cx="87" cy="71"/>
                          <a:chOff x="2855" y="1293"/>
                          <a:chExt cx="87" cy="71"/>
                        </a:xfrm>
                      </p:grpSpPr>
                      <p:sp>
                        <p:nvSpPr>
                          <p:cNvPr id="15470" name="Oval 1130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  <p:sp>
                        <p:nvSpPr>
                          <p:cNvPr id="15471" name="Oval 1131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55" y="1293"/>
                            <a:ext cx="87" cy="71"/>
                          </a:xfrm>
                          <a:prstGeom prst="ellipse">
                            <a:avLst/>
                          </a:prstGeom>
                          <a:noFill/>
                          <a:ln w="6350" cap="rnd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de-DE"/>
                          </a:p>
                        </p:txBody>
                      </p:sp>
                    </p:grpSp>
                  </p:grpSp>
                  <p:sp>
                    <p:nvSpPr>
                      <p:cNvPr id="15438" name="Rectangle 113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3" y="1160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439" name="Group 113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465" name="Freeform 113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466" name="Freeform 113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440" name="Picture 1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grpSp>
                    <p:nvGrpSpPr>
                      <p:cNvPr id="15441" name="Group 113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463" name="Freeform 113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464" name="Freeform 113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442" name="Group 114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461" name="Oval 114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462" name="Oval 114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443" name="Group 114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459" name="Oval 114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460" name="Oval 114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444" name="Group 114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7" y="1221"/>
                        <a:ext cx="455" cy="196"/>
                        <a:chOff x="2617" y="1221"/>
                        <a:chExt cx="455" cy="196"/>
                      </a:xfrm>
                    </p:grpSpPr>
                    <p:sp>
                      <p:nvSpPr>
                        <p:cNvPr id="15457" name="Freeform 114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366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458" name="Freeform 114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7" y="1221"/>
                          <a:ext cx="455" cy="196"/>
                        </a:xfrm>
                        <a:custGeom>
                          <a:avLst/>
                          <a:gdLst>
                            <a:gd name="T0" fmla="*/ 0 w 455"/>
                            <a:gd name="T1" fmla="*/ 107 h 196"/>
                            <a:gd name="T2" fmla="*/ 2 w 455"/>
                            <a:gd name="T3" fmla="*/ 0 h 196"/>
                            <a:gd name="T4" fmla="*/ 153 w 455"/>
                            <a:gd name="T5" fmla="*/ 0 h 196"/>
                            <a:gd name="T6" fmla="*/ 196 w 455"/>
                            <a:gd name="T7" fmla="*/ 37 h 196"/>
                            <a:gd name="T8" fmla="*/ 217 w 455"/>
                            <a:gd name="T9" fmla="*/ 0 h 196"/>
                            <a:gd name="T10" fmla="*/ 261 w 455"/>
                            <a:gd name="T11" fmla="*/ 0 h 196"/>
                            <a:gd name="T12" fmla="*/ 304 w 455"/>
                            <a:gd name="T13" fmla="*/ 37 h 196"/>
                            <a:gd name="T14" fmla="*/ 327 w 455"/>
                            <a:gd name="T15" fmla="*/ 0 h 196"/>
                            <a:gd name="T16" fmla="*/ 455 w 455"/>
                            <a:gd name="T17" fmla="*/ 0 h 196"/>
                            <a:gd name="T18" fmla="*/ 455 w 455"/>
                            <a:gd name="T19" fmla="*/ 107 h 196"/>
                            <a:gd name="T20" fmla="*/ 389 w 455"/>
                            <a:gd name="T21" fmla="*/ 196 h 196"/>
                            <a:gd name="T22" fmla="*/ 66 w 455"/>
                            <a:gd name="T23" fmla="*/ 196 h 196"/>
                            <a:gd name="T24" fmla="*/ 0 w 455"/>
                            <a:gd name="T25" fmla="*/ 107 h 19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  <a:gd name="T30" fmla="*/ 0 60000 65536"/>
                            <a:gd name="T31" fmla="*/ 0 60000 65536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w 455"/>
                            <a:gd name="T40" fmla="*/ 0 h 196"/>
                            <a:gd name="T41" fmla="*/ 455 w 455"/>
                            <a:gd name="T42" fmla="*/ 196 h 196"/>
                          </a:gdLst>
                          <a:ahLst/>
                          <a:cxnLst>
                            <a:cxn ang="T26">
                              <a:pos x="T0" y="T1"/>
                            </a:cxn>
                            <a:cxn ang="T27">
                              <a:pos x="T2" y="T3"/>
                            </a:cxn>
                            <a:cxn ang="T28">
                              <a:pos x="T4" y="T5"/>
                            </a:cxn>
                            <a:cxn ang="T29">
                              <a:pos x="T6" y="T7"/>
                            </a:cxn>
                            <a:cxn ang="T30">
                              <a:pos x="T8" y="T9"/>
                            </a:cxn>
                            <a:cxn ang="T31">
                              <a:pos x="T10" y="T11"/>
                            </a:cxn>
                            <a:cxn ang="T32">
                              <a:pos x="T12" y="T13"/>
                            </a:cxn>
                            <a:cxn ang="T33">
                              <a:pos x="T14" y="T15"/>
                            </a:cxn>
                            <a:cxn ang="T34">
                              <a:pos x="T16" y="T17"/>
                            </a:cxn>
                            <a:cxn ang="T35">
                              <a:pos x="T18" y="T19"/>
                            </a:cxn>
                            <a:cxn ang="T36">
                              <a:pos x="T20" y="T21"/>
                            </a:cxn>
                            <a:cxn ang="T37">
                              <a:pos x="T22" y="T23"/>
                            </a:cxn>
                            <a:cxn ang="T38">
                              <a:pos x="T24" y="T25"/>
                            </a:cxn>
                          </a:cxnLst>
                          <a:rect l="T39" t="T40" r="T41" b="T42"/>
                          <a:pathLst>
                            <a:path w="455" h="196">
                              <a:moveTo>
                                <a:pt x="0" y="107"/>
                              </a:moveTo>
                              <a:lnTo>
                                <a:pt x="2" y="0"/>
                              </a:lnTo>
                              <a:lnTo>
                                <a:pt x="153" y="0"/>
                              </a:lnTo>
                              <a:lnTo>
                                <a:pt x="196" y="37"/>
                              </a:lnTo>
                              <a:lnTo>
                                <a:pt x="217" y="0"/>
                              </a:lnTo>
                              <a:lnTo>
                                <a:pt x="261" y="0"/>
                              </a:lnTo>
                              <a:lnTo>
                                <a:pt x="304" y="37"/>
                              </a:lnTo>
                              <a:lnTo>
                                <a:pt x="327" y="0"/>
                              </a:lnTo>
                              <a:lnTo>
                                <a:pt x="455" y="0"/>
                              </a:lnTo>
                              <a:lnTo>
                                <a:pt x="455" y="107"/>
                              </a:lnTo>
                              <a:lnTo>
                                <a:pt x="389" y="196"/>
                              </a:lnTo>
                              <a:lnTo>
                                <a:pt x="66" y="196"/>
                              </a:lnTo>
                              <a:lnTo>
                                <a:pt x="0" y="107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445" name="Group 114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04" y="1293"/>
                        <a:ext cx="87" cy="71"/>
                        <a:chOff x="2704" y="1293"/>
                        <a:chExt cx="87" cy="71"/>
                      </a:xfrm>
                    </p:grpSpPr>
                    <p:sp>
                      <p:nvSpPr>
                        <p:cNvPr id="15455" name="Oval 115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456" name="Oval 115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04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grpSp>
                    <p:nvGrpSpPr>
                      <p:cNvPr id="15446" name="Group 115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855" y="1293"/>
                        <a:ext cx="87" cy="71"/>
                        <a:chOff x="2855" y="1293"/>
                        <a:chExt cx="87" cy="71"/>
                      </a:xfrm>
                    </p:grpSpPr>
                    <p:sp>
                      <p:nvSpPr>
                        <p:cNvPr id="15453" name="Oval 115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454" name="Oval 115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55" y="1293"/>
                          <a:ext cx="87" cy="71"/>
                        </a:xfrm>
                        <a:prstGeom prst="ellipse">
                          <a:avLst/>
                        </a:pr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sp>
                    <p:nvSpPr>
                      <p:cNvPr id="15447" name="Rectangle 115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63" y="1160"/>
                        <a:ext cx="527" cy="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>
                          <a:buFont typeface="Wingdings" pitchFamily="2" charset="2"/>
                          <a:buNone/>
                        </a:pPr>
                        <a:r>
                          <a:rPr lang="en-US" sz="800">
                            <a:solidFill>
                              <a:srgbClr val="3333CC"/>
                            </a:solidFill>
                          </a:rPr>
                          <a:t>Phase 2</a:t>
                        </a:r>
                        <a:endParaRPr lang="en-US" sz="1900">
                          <a:latin typeface="Times New Roman" pitchFamily="18" charset="0"/>
                        </a:endParaRPr>
                      </a:p>
                    </p:txBody>
                  </p:sp>
                  <p:grpSp>
                    <p:nvGrpSpPr>
                      <p:cNvPr id="15448" name="Group 115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13" y="1049"/>
                        <a:ext cx="473" cy="177"/>
                        <a:chOff x="2613" y="1049"/>
                        <a:chExt cx="473" cy="177"/>
                      </a:xfrm>
                    </p:grpSpPr>
                    <p:sp>
                      <p:nvSpPr>
                        <p:cNvPr id="15451" name="Freeform 115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DDDDD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  <p:sp>
                      <p:nvSpPr>
                        <p:cNvPr id="15452" name="Freeform 115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13" y="1049"/>
                          <a:ext cx="473" cy="177"/>
                        </a:xfrm>
                        <a:custGeom>
                          <a:avLst/>
                          <a:gdLst>
                            <a:gd name="T0" fmla="*/ 95 w 473"/>
                            <a:gd name="T1" fmla="*/ 0 h 177"/>
                            <a:gd name="T2" fmla="*/ 473 w 473"/>
                            <a:gd name="T3" fmla="*/ 0 h 177"/>
                            <a:gd name="T4" fmla="*/ 473 w 473"/>
                            <a:gd name="T5" fmla="*/ 177 h 177"/>
                            <a:gd name="T6" fmla="*/ 0 w 473"/>
                            <a:gd name="T7" fmla="*/ 177 h 177"/>
                            <a:gd name="T8" fmla="*/ 0 w 473"/>
                            <a:gd name="T9" fmla="*/ 36 h 177"/>
                            <a:gd name="T10" fmla="*/ 95 w 473"/>
                            <a:gd name="T11" fmla="*/ 0 h 17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473"/>
                            <a:gd name="T19" fmla="*/ 0 h 177"/>
                            <a:gd name="T20" fmla="*/ 473 w 473"/>
                            <a:gd name="T21" fmla="*/ 177 h 177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473" h="177">
                              <a:moveTo>
                                <a:pt x="95" y="0"/>
                              </a:moveTo>
                              <a:lnTo>
                                <a:pt x="473" y="0"/>
                              </a:lnTo>
                              <a:lnTo>
                                <a:pt x="473" y="177"/>
                              </a:lnTo>
                              <a:lnTo>
                                <a:pt x="0" y="177"/>
                              </a:lnTo>
                              <a:lnTo>
                                <a:pt x="0" y="36"/>
                              </a:lnTo>
                              <a:lnTo>
                                <a:pt x="95" y="0"/>
                              </a:lnTo>
                              <a:close/>
                            </a:path>
                          </a:pathLst>
                        </a:custGeom>
                        <a:noFill/>
                        <a:ln w="6350" cap="rnd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de-DE"/>
                        </a:p>
                      </p:txBody>
                    </p:sp>
                  </p:grpSp>
                  <p:pic>
                    <p:nvPicPr>
                      <p:cNvPr id="15449" name="Picture 1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" y="941"/>
                        <a:ext cx="671" cy="7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5450" name="Picture 1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" y="1008"/>
                        <a:ext cx="568" cy="45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pic>
                  <p:nvPicPr>
                    <p:cNvPr id="15435" name="Picture 116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/>
                    <a:srcRect/>
                    <a:stretch>
                      <a:fillRect/>
                    </a:stretch>
                  </p:blipFill>
                  <p:spPr bwMode="auto">
                    <a:xfrm>
                      <a:off x="677" y="1040"/>
                      <a:ext cx="469" cy="36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  <p:sp>
              <p:nvSpPr>
                <p:cNvPr id="15424" name="Line 1162"/>
                <p:cNvSpPr>
                  <a:spLocks noChangeShapeType="1"/>
                </p:cNvSpPr>
                <p:nvPr/>
              </p:nvSpPr>
              <p:spPr bwMode="auto">
                <a:xfrm flipH="1">
                  <a:off x="3844" y="3354"/>
                  <a:ext cx="312" cy="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 type="stealth" w="med" len="med"/>
                  <a:tailEnd/>
                </a:ln>
              </p:spPr>
              <p:txBody>
                <a:bodyPr lIns="90000" tIns="46800" rIns="36000" bIns="46800" anchor="ctr">
                  <a:spAutoFit/>
                </a:bodyPr>
                <a:lstStyle/>
                <a:p>
                  <a:endParaRPr lang="de-DE"/>
                </a:p>
              </p:txBody>
            </p:sp>
            <p:sp>
              <p:nvSpPr>
                <p:cNvPr id="15425" name="Text Box 1163"/>
                <p:cNvSpPr txBox="1">
                  <a:spLocks noChangeArrowheads="1"/>
                </p:cNvSpPr>
                <p:nvPr/>
              </p:nvSpPr>
              <p:spPr bwMode="auto">
                <a:xfrm>
                  <a:off x="2457" y="3228"/>
                  <a:ext cx="494" cy="15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lIns="90000" tIns="46800" rIns="36000" bIns="46800">
                  <a:spAutoFit/>
                </a:bodyPr>
                <a:lstStyle/>
                <a:p>
                  <a:pPr>
                    <a:buFont typeface="Wingdings" pitchFamily="2" charset="2"/>
                    <a:buNone/>
                  </a:pPr>
                  <a:r>
                    <a:rPr lang="en-US" sz="1200">
                      <a:latin typeface="Times New Roman" pitchFamily="18" charset="0"/>
                    </a:rPr>
                    <a:t>sip protocol</a:t>
                  </a:r>
                </a:p>
              </p:txBody>
            </p:sp>
            <p:sp>
              <p:nvSpPr>
                <p:cNvPr id="15426" name="Line 1164"/>
                <p:cNvSpPr>
                  <a:spLocks noChangeShapeType="1"/>
                </p:cNvSpPr>
                <p:nvPr/>
              </p:nvSpPr>
              <p:spPr bwMode="auto">
                <a:xfrm flipV="1">
                  <a:off x="3849" y="2390"/>
                  <a:ext cx="0" cy="9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lIns="90000" tIns="46800" rIns="36000" bIns="46800" anchor="ctr">
                  <a:spAutoFit/>
                </a:bodyPr>
                <a:lstStyle/>
                <a:p>
                  <a:endParaRPr lang="de-DE"/>
                </a:p>
              </p:txBody>
            </p:sp>
            <p:sp>
              <p:nvSpPr>
                <p:cNvPr id="15427" name="Line 1165"/>
                <p:cNvSpPr>
                  <a:spLocks noChangeShapeType="1"/>
                </p:cNvSpPr>
                <p:nvPr/>
              </p:nvSpPr>
              <p:spPr bwMode="auto">
                <a:xfrm>
                  <a:off x="1158" y="2405"/>
                  <a:ext cx="269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lIns="90000" tIns="46800" rIns="36000" bIns="46800" anchor="ctr">
                  <a:spAutoFit/>
                </a:bodyPr>
                <a:lstStyle/>
                <a:p>
                  <a:endParaRPr lang="de-DE"/>
                </a:p>
              </p:txBody>
            </p:sp>
            <p:sp>
              <p:nvSpPr>
                <p:cNvPr id="15428" name="Line 1166"/>
                <p:cNvSpPr>
                  <a:spLocks noChangeShapeType="1"/>
                </p:cNvSpPr>
                <p:nvPr/>
              </p:nvSpPr>
              <p:spPr bwMode="auto">
                <a:xfrm>
                  <a:off x="1058" y="3356"/>
                  <a:ext cx="27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lIns="90000" tIns="46800" rIns="36000" bIns="46800" anchor="ctr">
                  <a:spAutoFit/>
                </a:bodyPr>
                <a:lstStyle/>
                <a:p>
                  <a:endParaRPr lang="de-DE"/>
                </a:p>
              </p:txBody>
            </p:sp>
            <p:sp>
              <p:nvSpPr>
                <p:cNvPr id="15429" name="Line 1167"/>
                <p:cNvSpPr>
                  <a:spLocks noChangeShapeType="1"/>
                </p:cNvSpPr>
                <p:nvPr/>
              </p:nvSpPr>
              <p:spPr bwMode="auto">
                <a:xfrm flipV="1">
                  <a:off x="1035" y="2590"/>
                  <a:ext cx="0" cy="7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lIns="90000" tIns="46800" rIns="36000" bIns="46800" anchor="ctr">
                  <a:spAutoFit/>
                </a:bodyPr>
                <a:lstStyle/>
                <a:p>
                  <a:endParaRPr lang="de-DE"/>
                </a:p>
              </p:txBody>
            </p:sp>
            <p:sp>
              <p:nvSpPr>
                <p:cNvPr id="15430" name="Line 1168"/>
                <p:cNvSpPr>
                  <a:spLocks noChangeShapeType="1"/>
                </p:cNvSpPr>
                <p:nvPr/>
              </p:nvSpPr>
              <p:spPr bwMode="auto">
                <a:xfrm>
                  <a:off x="1158" y="2484"/>
                  <a:ext cx="82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lIns="90000" tIns="46800" rIns="36000" bIns="46800">
                  <a:spAutoFit/>
                </a:bodyPr>
                <a:lstStyle/>
                <a:p>
                  <a:endParaRPr lang="de-DE"/>
                </a:p>
              </p:txBody>
            </p:sp>
          </p:grpSp>
        </p:grpSp>
        <p:pic>
          <p:nvPicPr>
            <p:cNvPr id="15413" name="Picture 1" descr="C:\Documents and Settings\fmp\Desktop\icon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071072" y="2685347"/>
              <a:ext cx="959980" cy="925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364" name="TextBox 341"/>
          <p:cNvSpPr txBox="1">
            <a:spLocks noChangeArrowheads="1"/>
          </p:cNvSpPr>
          <p:nvPr/>
        </p:nvSpPr>
        <p:spPr bwMode="auto">
          <a:xfrm>
            <a:off x="684213" y="1189038"/>
            <a:ext cx="8451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326" tIns="53163" rIns="106326" bIns="53163">
            <a:spAutoFit/>
          </a:bodyPr>
          <a:lstStyle/>
          <a:p>
            <a:r>
              <a:rPr lang="en-US" sz="2300" i="1">
                <a:solidFill>
                  <a:srgbClr val="C00000"/>
                </a:solidFill>
              </a:rPr>
              <a:t>Provides Critical IP Protection for Secured Online Collaboration</a:t>
            </a:r>
          </a:p>
        </p:txBody>
      </p:sp>
      <p:sp>
        <p:nvSpPr>
          <p:cNvPr id="15365" name="Content Placeholder 5"/>
          <p:cNvSpPr>
            <a:spLocks noGrp="1"/>
          </p:cNvSpPr>
          <p:nvPr>
            <p:ph idx="1"/>
          </p:nvPr>
        </p:nvSpPr>
        <p:spPr>
          <a:xfrm>
            <a:off x="1184275" y="1760538"/>
            <a:ext cx="6716713" cy="785812"/>
          </a:xfrm>
        </p:spPr>
        <p:txBody>
          <a:bodyPr/>
          <a:lstStyle/>
          <a:p>
            <a:r>
              <a:rPr lang="en-US" smtClean="0">
                <a:solidFill>
                  <a:srgbClr val="000080"/>
                </a:solidFill>
              </a:rPr>
              <a:t>Secured access to OEM environment</a:t>
            </a:r>
          </a:p>
          <a:p>
            <a:pPr lvl="1"/>
            <a:r>
              <a:rPr lang="en-US" smtClean="0">
                <a:cs typeface="Arial" charset="0"/>
              </a:rPr>
              <a:t>Support  HTTPs protocol and proxy / reverse proxy</a:t>
            </a:r>
            <a:endParaRPr lang="en-US" smtClean="0">
              <a:solidFill>
                <a:srgbClr val="000080"/>
              </a:solidFill>
            </a:endParaRPr>
          </a:p>
          <a:p>
            <a:pPr marL="1328738" lvl="2" indent="-265113">
              <a:buSzPct val="75000"/>
              <a:buFont typeface="Arial" charset="0"/>
              <a:buChar char="•"/>
            </a:pPr>
            <a:endParaRPr lang="en-US" smtClean="0">
              <a:solidFill>
                <a:srgbClr val="000080"/>
              </a:solidFill>
            </a:endParaRPr>
          </a:p>
          <a:p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Skillet">
  <a:themeElements>
    <a:clrScheme name="">
      <a:dk1>
        <a:srgbClr val="000080"/>
      </a:dk1>
      <a:lt1>
        <a:srgbClr val="FFFFFF"/>
      </a:lt1>
      <a:dk2>
        <a:srgbClr val="0F326E"/>
      </a:dk2>
      <a:lt2>
        <a:srgbClr val="FFFBF0"/>
      </a:lt2>
      <a:accent1>
        <a:srgbClr val="FADC96"/>
      </a:accent1>
      <a:accent2>
        <a:srgbClr val="993333"/>
      </a:accent2>
      <a:accent3>
        <a:srgbClr val="FFFFFF"/>
      </a:accent3>
      <a:accent4>
        <a:srgbClr val="00006C"/>
      </a:accent4>
      <a:accent5>
        <a:srgbClr val="FCEBC9"/>
      </a:accent5>
      <a:accent6>
        <a:srgbClr val="8A2D2D"/>
      </a:accent6>
      <a:hlink>
        <a:srgbClr val="FADC96"/>
      </a:hlink>
      <a:folHlink>
        <a:srgbClr val="B2B2B2"/>
      </a:folHlink>
    </a:clrScheme>
    <a:fontScheme name="CATSkille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anchor="t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fr-FR" sz="1800" b="0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anchor="t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fr-FR" sz="1800" b="0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</a:objectDefaults>
  <a:extraClrSchemeLst>
    <a:extraClrScheme>
      <a:clrScheme name="CATSkill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TSkille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TSkille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TSkille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TSkille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TSkille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TSkille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TSkillet 8">
        <a:dk1>
          <a:srgbClr val="000099"/>
        </a:dk1>
        <a:lt1>
          <a:srgbClr val="FAF5EB"/>
        </a:lt1>
        <a:dk2>
          <a:srgbClr val="000000"/>
        </a:dk2>
        <a:lt2>
          <a:srgbClr val="FAF5EB"/>
        </a:lt2>
        <a:accent1>
          <a:srgbClr val="FFCC66"/>
        </a:accent1>
        <a:accent2>
          <a:srgbClr val="990000"/>
        </a:accent2>
        <a:accent3>
          <a:srgbClr val="FCF9F3"/>
        </a:accent3>
        <a:accent4>
          <a:srgbClr val="000082"/>
        </a:accent4>
        <a:accent5>
          <a:srgbClr val="FFE2B8"/>
        </a:accent5>
        <a:accent6>
          <a:srgbClr val="8A0000"/>
        </a:accent6>
        <a:hlink>
          <a:srgbClr val="FADC9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TSkillet 9">
        <a:dk1>
          <a:srgbClr val="000080"/>
        </a:dk1>
        <a:lt1>
          <a:srgbClr val="ECDBB7"/>
        </a:lt1>
        <a:dk2>
          <a:srgbClr val="0F326E"/>
        </a:dk2>
        <a:lt2>
          <a:srgbClr val="ACA79D"/>
        </a:lt2>
        <a:accent1>
          <a:srgbClr val="145A50"/>
        </a:accent1>
        <a:accent2>
          <a:srgbClr val="993333"/>
        </a:accent2>
        <a:accent3>
          <a:srgbClr val="F4EAD8"/>
        </a:accent3>
        <a:accent4>
          <a:srgbClr val="00006C"/>
        </a:accent4>
        <a:accent5>
          <a:srgbClr val="AAB5B3"/>
        </a:accent5>
        <a:accent6>
          <a:srgbClr val="8A2D2D"/>
        </a:accent6>
        <a:hlink>
          <a:srgbClr val="FADC9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 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 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CATSkillet</Template>
  <TotalTime>36739</TotalTime>
  <Words>5138</Words>
  <Application>Microsoft PowerPoint</Application>
  <PresentationFormat>사용자 지정</PresentationFormat>
  <Paragraphs>1357</Paragraphs>
  <Slides>55</Slides>
  <Notes>55</Notes>
  <HiddenSlides>9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CATSkillet</vt:lpstr>
      <vt:lpstr>Worksheet</vt:lpstr>
      <vt:lpstr>Photo Editor Photo</vt:lpstr>
      <vt:lpstr>Bitmap Image</vt:lpstr>
      <vt:lpstr>Supply Chain Collaboration</vt:lpstr>
      <vt:lpstr>Supply Chain Collaboration: Typology</vt:lpstr>
      <vt:lpstr>Supply Chain Collaboration: V6 Solutions</vt:lpstr>
      <vt:lpstr>Partners Typology, Recommendations &amp; Solutions</vt:lpstr>
      <vt:lpstr>Remote Access V6 / V6</vt:lpstr>
      <vt:lpstr>Remote Access V6 / V6: Overview</vt:lpstr>
      <vt:lpstr>Remote Access V6 / V6: Performances 1/2</vt:lpstr>
      <vt:lpstr>Remote Access V6 / V6: Performances 2/2</vt:lpstr>
      <vt:lpstr>Remote Access V6 / V6: Architecture &amp; Network Security</vt:lpstr>
      <vt:lpstr>Remote Access V6 / V6: Deployment</vt:lpstr>
      <vt:lpstr>Remote Access V6 / V6: Security &amp; Confidentiality Management 1/5</vt:lpstr>
      <vt:lpstr>Remote Access V6 / V6: Security &amp; Confidentiality Management 2/5</vt:lpstr>
      <vt:lpstr>Remote Access V6 / V6: Security &amp; Confidentiality Management 3/5</vt:lpstr>
      <vt:lpstr>Remote Access V6 / V6: Security &amp; Confidentiality Management 4/5</vt:lpstr>
      <vt:lpstr>Remote Access V6 / V6: Security &amp; Confidentiality Management 5/5 </vt:lpstr>
      <vt:lpstr>Remote Access V6 / V6: Multi Releases Support 1/2</vt:lpstr>
      <vt:lpstr>Remote Access V6 / V6: Multi Releases Support 2/2</vt:lpstr>
      <vt:lpstr>Remote Access V6 / V6: Session recovery</vt:lpstr>
      <vt:lpstr>Remote Access V6 / V6: Design Anywhere, Build Anywhere 1/3</vt:lpstr>
      <vt:lpstr>Remote Access V6 / V6: Design Anywhere, Build Anywhere 2/3</vt:lpstr>
      <vt:lpstr>Remote Access V6 / V6: Design Anywhere, Build Anywhere 3/3</vt:lpstr>
      <vt:lpstr>Remote Access V6 / V6: Proven, Scalable, Open, Flexible</vt:lpstr>
      <vt:lpstr>Data Exchange V6 / V6</vt:lpstr>
      <vt:lpstr>Data Exchange V6 / V6: Overview</vt:lpstr>
      <vt:lpstr>Data Exchange V6 / V6: 3DXML with Authoring</vt:lpstr>
      <vt:lpstr>Data Exchange V6 / V6: 3DXML with Authoring Import</vt:lpstr>
      <vt:lpstr>Data Exchange V6 / V6: 3DXML with Authoring Export /  Import</vt:lpstr>
      <vt:lpstr>Data Exchange V6 / V6: Support Customized Data Model 1/2</vt:lpstr>
      <vt:lpstr>Data Exchange V6 / V6: Support Customized Data Model 2/2</vt:lpstr>
      <vt:lpstr>Data Exchange V6 / V6: Multi Releases Support</vt:lpstr>
      <vt:lpstr>Data Exchange V6 / V6: Multi Releases Support</vt:lpstr>
      <vt:lpstr>Data Exchange V6 / V6: Multi Releases Support</vt:lpstr>
      <vt:lpstr>Remote Access V6 / V4/V5 </vt:lpstr>
      <vt:lpstr>Data Exchange V4/V5 &gt; V6: Overview</vt:lpstr>
      <vt:lpstr>Data Exchange V4/V5 &gt; V6: File Based 1/3</vt:lpstr>
      <vt:lpstr>Data Exchange V6 &gt; V4/V5: File Based 2/3</vt:lpstr>
      <vt:lpstr>Data Exchange V4/V5 &gt; V6: File Based 3/3</vt:lpstr>
      <vt:lpstr>Data Exchange V6 / V4/V5: Keep Relational Links</vt:lpstr>
      <vt:lpstr>Remote Access V6 / Other Systems </vt:lpstr>
      <vt:lpstr>Remote Access V6/V4/V5: Overview</vt:lpstr>
      <vt:lpstr>Remote Access V6/V4/V5: Synoptic V6R2009x</vt:lpstr>
      <vt:lpstr>Remote Access V6/V4/V5: Synoptic V6R2009x (LA)</vt:lpstr>
      <vt:lpstr>Remote Access V6/V4/V5: Synoptic</vt:lpstr>
      <vt:lpstr>Remote Access V6/V4/V5: Alternative</vt:lpstr>
      <vt:lpstr>Data Exchange V6 / Other Systems</vt:lpstr>
      <vt:lpstr>Remote Access V6 / Other Systems 1/4</vt:lpstr>
      <vt:lpstr>Remote Access V6 / Other Systems 2/4</vt:lpstr>
      <vt:lpstr>Remote Access V6 / Other Systems 3/4</vt:lpstr>
      <vt:lpstr>Remote Access V6 / Other Systems 4/4</vt:lpstr>
      <vt:lpstr>Data Exchange V6 / Other Systems</vt:lpstr>
      <vt:lpstr>Data Exchange V6 / Other Systems 1/3</vt:lpstr>
      <vt:lpstr>Data Exchange V6 / Other Systems 2/3</vt:lpstr>
      <vt:lpstr>Data Exchange V6 / Other Systems 3/3</vt:lpstr>
      <vt:lpstr>Key Take Away</vt:lpstr>
      <vt:lpstr>Supply Chain Collaboration: Packaging</vt:lpstr>
    </vt:vector>
  </TitlesOfParts>
  <Company>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Aucun titre de diapositive</dc:title>
  <dc:creator>MRN</dc:creator>
  <cp:lastModifiedBy>DASSAULT SYSTEMES</cp:lastModifiedBy>
  <cp:revision>766</cp:revision>
  <cp:lastPrinted>1999-07-09T12:19:55Z</cp:lastPrinted>
  <dcterms:created xsi:type="dcterms:W3CDTF">1998-11-27T15:45:26Z</dcterms:created>
  <dcterms:modified xsi:type="dcterms:W3CDTF">2009-04-22T07:31:13Z</dcterms:modified>
</cp:coreProperties>
</file>